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9"/>
  </p:notesMasterIdLst>
  <p:sldIdLst>
    <p:sldId id="353" r:id="rId5"/>
    <p:sldId id="354" r:id="rId6"/>
    <p:sldId id="399" r:id="rId7"/>
    <p:sldId id="400" r:id="rId8"/>
    <p:sldId id="355" r:id="rId9"/>
    <p:sldId id="358" r:id="rId10"/>
    <p:sldId id="401" r:id="rId11"/>
    <p:sldId id="359" r:id="rId12"/>
    <p:sldId id="403" r:id="rId13"/>
    <p:sldId id="360" r:id="rId14"/>
    <p:sldId id="402" r:id="rId15"/>
    <p:sldId id="404" r:id="rId16"/>
    <p:sldId id="363" r:id="rId17"/>
    <p:sldId id="386" r:id="rId18"/>
    <p:sldId id="405" r:id="rId19"/>
    <p:sldId id="385" r:id="rId20"/>
    <p:sldId id="406" r:id="rId21"/>
    <p:sldId id="407" r:id="rId22"/>
    <p:sldId id="409" r:id="rId23"/>
    <p:sldId id="410" r:id="rId24"/>
    <p:sldId id="411" r:id="rId25"/>
    <p:sldId id="412" r:id="rId26"/>
    <p:sldId id="414" r:id="rId27"/>
    <p:sldId id="415" r:id="rId28"/>
    <p:sldId id="416" r:id="rId29"/>
    <p:sldId id="417" r:id="rId30"/>
    <p:sldId id="418" r:id="rId31"/>
    <p:sldId id="375" r:id="rId32"/>
    <p:sldId id="388" r:id="rId33"/>
    <p:sldId id="419" r:id="rId34"/>
    <p:sldId id="421" r:id="rId35"/>
    <p:sldId id="420" r:id="rId36"/>
    <p:sldId id="422" r:id="rId37"/>
    <p:sldId id="374" r:id="rId38"/>
    <p:sldId id="423" r:id="rId39"/>
    <p:sldId id="424" r:id="rId40"/>
    <p:sldId id="425" r:id="rId41"/>
    <p:sldId id="426" r:id="rId42"/>
    <p:sldId id="376" r:id="rId43"/>
    <p:sldId id="389" r:id="rId44"/>
    <p:sldId id="427" r:id="rId45"/>
    <p:sldId id="428" r:id="rId46"/>
    <p:sldId id="433" r:id="rId47"/>
    <p:sldId id="429" r:id="rId48"/>
    <p:sldId id="432" r:id="rId49"/>
    <p:sldId id="377" r:id="rId50"/>
    <p:sldId id="430" r:id="rId51"/>
    <p:sldId id="390" r:id="rId52"/>
    <p:sldId id="431" r:id="rId53"/>
    <p:sldId id="435" r:id="rId54"/>
    <p:sldId id="434" r:id="rId55"/>
    <p:sldId id="378" r:id="rId56"/>
    <p:sldId id="437" r:id="rId57"/>
    <p:sldId id="438" r:id="rId58"/>
    <p:sldId id="436" r:id="rId59"/>
    <p:sldId id="439" r:id="rId60"/>
    <p:sldId id="440" r:id="rId61"/>
    <p:sldId id="441" r:id="rId62"/>
    <p:sldId id="442" r:id="rId63"/>
    <p:sldId id="443" r:id="rId64"/>
    <p:sldId id="444" r:id="rId65"/>
    <p:sldId id="445" r:id="rId66"/>
    <p:sldId id="447" r:id="rId67"/>
    <p:sldId id="446"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74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DEAB36-1B2D-F9CC-2475-164F26916FCE}" name="Horsley, Daisy" initials="HD" userId="S::daisy.horsley@historicengland.org.uk::5ac53ddf-cc63-4113-955b-2f95ae3c81e5" providerId="AD"/>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C6625"/>
    <a:srgbClr val="7AA62C"/>
    <a:srgbClr val="F5B6CD"/>
    <a:srgbClr val="F192B4"/>
    <a:srgbClr val="77A942"/>
    <a:srgbClr val="99BF71"/>
    <a:srgbClr val="F5C946"/>
    <a:srgbClr val="F5B292"/>
    <a:srgbClr val="ADD0F0"/>
    <a:srgbClr val="BBD4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7E873A-DCE9-2362-7221-E43BCAF95EC9}" v="136" dt="2023-04-24T09:10:17.662"/>
    <p1510:client id="{EB834E8D-97FF-4A2A-9900-31263FB1E19D}" v="4191" dt="2023-04-24T13:28:41.796"/>
    <p1510:client id="{F4491683-8086-3F30-917F-B200BFF63CCB}" v="253" dt="2023-04-24T11:00:34.437"/>
    <p1510:client id="{FE3ED45E-54FE-7B5F-A151-814198B47AE2}" v="108" dt="2023-04-24T15:12:28.2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guide orient="horz" pos="2115"/>
        <p:guide pos="374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4/24/2023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istoricengland.org.uk/images-books/photos/item/IC089/015"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historicengland.org.uk/images-books/photos/item/IOE01/12576/02"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historicengland.org.uk/images-books/photos/item/IOE01/12576/02"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ommons.wikimedia.org/wiki/File:Paper-Hall.jp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historicengland.org.uk/images-books/photos/item/IOE01/14628/35"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ommons.wikimedia.org/wiki/File:FrameBreaking-1812.jp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historicengland.org.uk/images-books/photos/item/IOE01/16978/04"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historicengland.org.uk/images-books/photos/item/DP071838"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historicengland.org.uk/images-books/photos/item/BL20861/001A"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historicengland.org.uk/images-books/photos/item/BL20861/001A"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historicengland.org.uk/images-books/photos/item/BL00866"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historicengland.org.uk/images-books/photos/item/DP033505"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npg.org.uk/collections/search/portrait/mw68782/Margaret-McMilla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historicengland.org.uk/images-books/photos/item/BL18879/001"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historicengland.org.uk/listing/the-list/list-entry/1011663?section=comments-and-photo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historicengland.org.uk/images-books/photos/item/FAR01/01/025"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historicengland.org.uk/images-books/photos/item/FAR01/01/025"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commons.wikimedia.org/wiki/File:Map_of_South_Asia.png"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bradford2025.co.uk/wp-content/uploads/2022/06/Bradford-wins-UK-City-of-Culture-2025-FINAL.pdf"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istoricengland.org.uk/images-books/photos/item/IC048/13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istoricengland.org.uk/images-books/photos/item/IC008/032"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ki/File:Domesday_binding.jp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ki/File:Domesday_binding.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 prior knowledge and understanding about the coronation of King Charles III and why this is a significant national and global event. This resource can be used as a stand-alone activity or part of a wider study on the monarchy or historical sources and interpretations.</a:t>
            </a:r>
          </a:p>
        </p:txBody>
      </p:sp>
      <p:sp>
        <p:nvSpPr>
          <p:cNvPr id="4" name="Slide Number Placeholder 3"/>
          <p:cNvSpPr>
            <a:spLocks noGrp="1"/>
          </p:cNvSpPr>
          <p:nvPr>
            <p:ph type="sldNum" sz="quarter" idx="5"/>
          </p:nvPr>
        </p:nvSpPr>
        <p:spPr/>
        <p:txBody>
          <a:bodyPr/>
          <a:lstStyle/>
          <a:p>
            <a:fld id="{1AFFFB68-4C17-3C4E-8F1F-E2E74032E6C9}" type="slidenum">
              <a:rPr lang="en-US" smtClean="0"/>
              <a:t>3</a:t>
            </a:fld>
            <a:endParaRPr lang="en-US"/>
          </a:p>
        </p:txBody>
      </p:sp>
    </p:spTree>
    <p:extLst>
      <p:ext uri="{BB962C8B-B14F-4D97-AF65-F5344CB8AC3E}">
        <p14:creationId xmlns:p14="http://schemas.microsoft.com/office/powerpoint/2010/main" val="3556949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a:t>
            </a:r>
            <a:r>
              <a:rPr lang="en-GB" sz="1200" b="0" i="0" kern="1200">
                <a:solidFill>
                  <a:schemeClr val="tx1"/>
                </a:solidFill>
                <a:effectLst/>
                <a:latin typeface="+mn-lt"/>
                <a:ea typeface="+mn-ea"/>
                <a:cs typeface="+mn-cs"/>
              </a:rPr>
              <a:t>Blackbird Publishing for Historic England</a:t>
            </a:r>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4112706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a:t>
            </a:r>
            <a:r>
              <a:rPr lang="en-GB" sz="1200" b="0" i="0" kern="1200">
                <a:solidFill>
                  <a:schemeClr val="tx1"/>
                </a:solidFill>
                <a:effectLst/>
                <a:latin typeface="+mn-lt"/>
                <a:ea typeface="+mn-ea"/>
                <a:cs typeface="+mn-cs"/>
              </a:rPr>
              <a:t>Blackbird Publishing for Historic England</a:t>
            </a:r>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1715090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a:t>
            </a:r>
            <a:r>
              <a:rPr lang="en-GB" sz="1200" b="0" i="0" kern="1200">
                <a:solidFill>
                  <a:schemeClr val="tx1"/>
                </a:solidFill>
                <a:effectLst/>
                <a:latin typeface="+mn-lt"/>
                <a:ea typeface="+mn-ea"/>
                <a:cs typeface="+mn-cs"/>
              </a:rPr>
              <a:t>Blackbird Publishing for Historic England</a:t>
            </a:r>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854990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a:t>
            </a:r>
            <a:r>
              <a:rPr lang="en-GB" sz="1200" b="0" i="0" kern="1200" err="1">
                <a:solidFill>
                  <a:schemeClr val="tx1"/>
                </a:solidFill>
                <a:effectLst/>
                <a:latin typeface="+mn-lt"/>
                <a:ea typeface="+mn-ea"/>
                <a:cs typeface="+mn-cs"/>
              </a:rPr>
              <a:t>Alamy</a:t>
            </a:r>
            <a:r>
              <a:rPr lang="en-GB" sz="1200" b="0" i="0" kern="1200">
                <a:solidFill>
                  <a:schemeClr val="tx1"/>
                </a:solidFill>
                <a:effectLst/>
                <a:latin typeface="+mn-lt"/>
                <a:ea typeface="+mn-ea"/>
                <a:cs typeface="+mn-cs"/>
              </a:rPr>
              <a:t> Ref: </a:t>
            </a:r>
            <a:r>
              <a:rPr lang="en-GB" b="0" i="0">
                <a:solidFill>
                  <a:srgbClr val="000000"/>
                </a:solidFill>
                <a:effectLst/>
                <a:latin typeface="Noto sans" panose="020B0502040204020203" pitchFamily="34" charset="0"/>
              </a:rPr>
              <a:t>M7RGRP Date: </a:t>
            </a:r>
            <a:r>
              <a:rPr lang="en-GB" b="0" i="0">
                <a:solidFill>
                  <a:srgbClr val="000000"/>
                </a:solidFill>
                <a:effectLst/>
                <a:latin typeface="Noto sans" panose="020B0502040504020204" pitchFamily="34" charset="0"/>
              </a:rPr>
              <a:t>11 March 2018</a:t>
            </a:r>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3644735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a:t>
            </a:r>
            <a:r>
              <a:rPr lang="en-GB" b="0" i="0">
                <a:solidFill>
                  <a:srgbClr val="000000"/>
                </a:solidFill>
                <a:effectLst/>
                <a:latin typeface="Source Sans Pro" panose="020B0503030403020204" pitchFamily="34" charset="0"/>
              </a:rPr>
              <a:t>Historic England Archive</a:t>
            </a:r>
            <a:r>
              <a:rPr lang="en-GB" sz="1200" b="0" i="0" kern="1200">
                <a:solidFill>
                  <a:schemeClr val="tx1"/>
                </a:solidFill>
                <a:effectLst/>
                <a:latin typeface="+mn-lt"/>
                <a:ea typeface="+mn-ea"/>
                <a:cs typeface="+mn-cs"/>
              </a:rPr>
              <a:t> Ref: </a:t>
            </a:r>
            <a:r>
              <a:rPr lang="en-GB" b="0" i="0">
                <a:solidFill>
                  <a:srgbClr val="000000"/>
                </a:solidFill>
                <a:effectLst/>
                <a:latin typeface="Source Sans Pro" panose="020B0503030403020204" pitchFamily="34" charset="0"/>
              </a:rPr>
              <a:t>IC089/015</a:t>
            </a:r>
            <a:r>
              <a:rPr lang="en-GB" b="0" i="0">
                <a:solidFill>
                  <a:srgbClr val="000000"/>
                </a:solidFill>
                <a:effectLst/>
                <a:latin typeface="Noto sans" panose="020B0502040204020203" pitchFamily="34" charset="0"/>
              </a:rPr>
              <a:t> Date: </a:t>
            </a:r>
            <a:r>
              <a:rPr lang="en-GB" b="0" i="0">
                <a:solidFill>
                  <a:srgbClr val="000000"/>
                </a:solidFill>
                <a:effectLst/>
                <a:latin typeface="Noto sans" panose="020B0502040504020204" pitchFamily="34" charset="0"/>
              </a:rPr>
              <a:t>July 2010 -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https://historicengland.org.uk/images-books/photos/item/IC089/015</a:t>
            </a:r>
            <a:r>
              <a:rPr lang="en-GB" sz="180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1042086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a:t>
            </a:r>
            <a:r>
              <a:rPr lang="en-GB" b="0" i="0">
                <a:solidFill>
                  <a:srgbClr val="404040"/>
                </a:solidFill>
                <a:effectLst/>
                <a:latin typeface="FSAlbertRegular"/>
              </a:rPr>
              <a:t>© National Portrait Gallery, London</a:t>
            </a:r>
            <a:r>
              <a:rPr lang="en-GB" sz="1200" b="0" i="0" kern="1200">
                <a:solidFill>
                  <a:schemeClr val="bg1"/>
                </a:solidFill>
                <a:effectLst/>
                <a:latin typeface="+mn-lt"/>
                <a:ea typeface="+mn-ea"/>
                <a:cs typeface="+mn-cs"/>
              </a:rPr>
              <a:t> - </a:t>
            </a:r>
            <a:r>
              <a:rPr lang="en-GB" sz="1200" kern="1200">
                <a:solidFill>
                  <a:schemeClr val="tx1"/>
                </a:solidFill>
                <a:effectLst/>
                <a:latin typeface="+mn-lt"/>
                <a:ea typeface="+mn-ea"/>
                <a:cs typeface="+mn-cs"/>
              </a:rPr>
              <a:t>King Edward IV </a:t>
            </a:r>
            <a:r>
              <a:rPr lang="en-GB" b="0" i="0">
                <a:solidFill>
                  <a:srgbClr val="404040"/>
                </a:solidFill>
                <a:effectLst/>
                <a:latin typeface="FSAlbertRegular"/>
              </a:rPr>
              <a:t>by Unknown artist oil on panel, 1597-1618 NPG 4980(10)</a:t>
            </a:r>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647024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a:t>
            </a:r>
            <a:r>
              <a:rPr lang="en-GB" b="0" i="0">
                <a:solidFill>
                  <a:srgbClr val="404040"/>
                </a:solidFill>
                <a:effectLst/>
                <a:latin typeface="FSAlbertRegular"/>
              </a:rPr>
              <a:t>© National Portrait Gallery, London</a:t>
            </a:r>
            <a:r>
              <a:rPr lang="en-GB" sz="1200" b="0" i="0" kern="1200">
                <a:solidFill>
                  <a:schemeClr val="bg1"/>
                </a:solidFill>
                <a:effectLst/>
                <a:latin typeface="+mn-lt"/>
                <a:ea typeface="+mn-ea"/>
                <a:cs typeface="+mn-cs"/>
              </a:rPr>
              <a:t> - </a:t>
            </a:r>
            <a:r>
              <a:rPr lang="en-GB" sz="1200" kern="1200">
                <a:solidFill>
                  <a:schemeClr val="tx1"/>
                </a:solidFill>
                <a:effectLst/>
                <a:latin typeface="+mn-lt"/>
                <a:ea typeface="+mn-ea"/>
                <a:cs typeface="+mn-cs"/>
              </a:rPr>
              <a:t>King Edward IV </a:t>
            </a:r>
            <a:r>
              <a:rPr lang="en-GB" b="0" i="0">
                <a:solidFill>
                  <a:srgbClr val="404040"/>
                </a:solidFill>
                <a:effectLst/>
                <a:latin typeface="FSAlbertRegular"/>
              </a:rPr>
              <a:t>by Unknown artist oil on panel, 1597-1618 NPG 4980(10)</a:t>
            </a:r>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4074725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a:t>
            </a:r>
            <a:r>
              <a:rPr lang="en-GB" b="0" i="0">
                <a:solidFill>
                  <a:srgbClr val="404040"/>
                </a:solidFill>
                <a:effectLst/>
                <a:latin typeface="FSAlbertRegular"/>
              </a:rPr>
              <a:t>© National Portrait Gallery, London</a:t>
            </a:r>
            <a:r>
              <a:rPr lang="en-GB" sz="1200" b="0" i="0" kern="1200">
                <a:solidFill>
                  <a:schemeClr val="bg1"/>
                </a:solidFill>
                <a:effectLst/>
                <a:latin typeface="+mn-lt"/>
                <a:ea typeface="+mn-ea"/>
                <a:cs typeface="+mn-cs"/>
              </a:rPr>
              <a:t> - </a:t>
            </a:r>
            <a:r>
              <a:rPr lang="en-GB" sz="1200" kern="1200">
                <a:solidFill>
                  <a:schemeClr val="tx1"/>
                </a:solidFill>
                <a:effectLst/>
                <a:latin typeface="+mn-lt"/>
                <a:ea typeface="+mn-ea"/>
                <a:cs typeface="+mn-cs"/>
              </a:rPr>
              <a:t>King Edward IV </a:t>
            </a:r>
            <a:r>
              <a:rPr lang="en-GB" b="0" i="0">
                <a:solidFill>
                  <a:srgbClr val="404040"/>
                </a:solidFill>
                <a:effectLst/>
                <a:latin typeface="FSAlbertRegular"/>
              </a:rPr>
              <a:t>by Unknown artist oil on panel, 1597-1618 NPG 4980(10)</a:t>
            </a:r>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2629461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a:t>
            </a:r>
            <a:r>
              <a:rPr lang="en-GB" sz="1200" b="0" i="0" kern="1200">
                <a:solidFill>
                  <a:schemeClr val="tx1"/>
                </a:solidFill>
                <a:effectLst/>
                <a:latin typeface="+mn-lt"/>
                <a:ea typeface="+mn-ea"/>
                <a:cs typeface="+mn-cs"/>
              </a:rPr>
              <a:t>Blackbird Publishing</a:t>
            </a:r>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2696893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a:t>
            </a:r>
            <a:r>
              <a:rPr lang="en-GB" sz="1200" b="0" i="0" kern="1200">
                <a:solidFill>
                  <a:schemeClr val="tx1"/>
                </a:solidFill>
                <a:effectLst/>
                <a:latin typeface="+mn-lt"/>
                <a:ea typeface="+mn-ea"/>
                <a:cs typeface="+mn-cs"/>
              </a:rPr>
              <a:t>Blackbird Publishing</a:t>
            </a:r>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1586751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The district’s many other communities include: Addingham, Baildon, Burley in Wharfedale, Cullingworth, Denholme, Eastburn, Eccleshill, Haworth, Menston, Oxenhope, Queensbury, Silsden, Steeton and Thornton.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r>
              <a:rPr lang="en-GB" sz="1050"/>
              <a:t>Bradford has many urban areas but the district’s natural open space is one of its important assets. It makes the area desirable for living and working, as well as providing good space for sport and recreation.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50"/>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351037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a:t>
            </a:r>
            <a:r>
              <a:rPr lang="en-GB" b="0" i="0">
                <a:solidFill>
                  <a:srgbClr val="000000"/>
                </a:solidFill>
                <a:effectLst/>
                <a:latin typeface="Source Sans Pro" panose="020B0503030403020204" pitchFamily="34" charset="0"/>
              </a:rPr>
              <a:t>© Mr Stephen Pickles. Source: Historic England Archive Ref: IOE01/12576/02 Date: 11 Jun 2004 -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https://historicengland.org.uk/images-books/photos/item/IOE01/12576/02</a:t>
            </a:r>
            <a:endParaRPr lang="en-GB" sz="180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2175303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a:t>
            </a:r>
            <a:r>
              <a:rPr lang="en-GB" b="0" i="0">
                <a:solidFill>
                  <a:srgbClr val="000000"/>
                </a:solidFill>
                <a:effectLst/>
                <a:latin typeface="Source Sans Pro" panose="020B0503030403020204" pitchFamily="34" charset="0"/>
              </a:rPr>
              <a:t>© Mr Stephen Pickles. Source: Historic England Archive Ref: IOE01/12576/02 Date: 11 Jun 2004 -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https://historicengland.org.uk/images-books/photos/item/IOE01/12576/02</a:t>
            </a:r>
            <a:endParaRPr lang="en-GB" sz="180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3252061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a:t>
            </a:r>
            <a:r>
              <a:rPr lang="en-GB" b="0" i="0">
                <a:solidFill>
                  <a:srgbClr val="000000"/>
                </a:solidFill>
                <a:effectLst/>
                <a:latin typeface="Source Sans Pro" panose="020B0503030403020204" pitchFamily="34" charset="0"/>
              </a:rPr>
              <a:t>© Historic England Archive Ref: DP139860 Date: 29 Jun 2011</a:t>
            </a:r>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32</a:t>
            </a:fld>
            <a:endParaRPr lang="en-US"/>
          </a:p>
        </p:txBody>
      </p:sp>
    </p:spTree>
    <p:extLst>
      <p:ext uri="{BB962C8B-B14F-4D97-AF65-F5344CB8AC3E}">
        <p14:creationId xmlns:p14="http://schemas.microsoft.com/office/powerpoint/2010/main" val="1361875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a:t>
            </a:r>
            <a:r>
              <a:rPr lang="en-GB" sz="1200" b="0" i="0" kern="1200">
                <a:solidFill>
                  <a:schemeClr val="tx1"/>
                </a:solidFill>
                <a:effectLst/>
                <a:latin typeface="+mn-lt"/>
                <a:ea typeface="+mn-ea"/>
                <a:cs typeface="+mn-cs"/>
              </a:rPr>
              <a:t>Blackbird Publishing for Historic England</a:t>
            </a:r>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34</a:t>
            </a:fld>
            <a:endParaRPr lang="en-US"/>
          </a:p>
        </p:txBody>
      </p:sp>
    </p:spTree>
    <p:extLst>
      <p:ext uri="{BB962C8B-B14F-4D97-AF65-F5344CB8AC3E}">
        <p14:creationId xmlns:p14="http://schemas.microsoft.com/office/powerpoint/2010/main" val="1487666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a:t>
            </a:r>
            <a:r>
              <a:rPr lang="en-GB" sz="1200" b="0" i="0" kern="1200">
                <a:solidFill>
                  <a:schemeClr val="tx1"/>
                </a:solidFill>
                <a:effectLst/>
                <a:latin typeface="+mn-lt"/>
                <a:ea typeface="+mn-ea"/>
                <a:cs typeface="+mn-cs"/>
              </a:rPr>
              <a:t>Blackbird Publishing for Historic England</a:t>
            </a:r>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35</a:t>
            </a:fld>
            <a:endParaRPr lang="en-US"/>
          </a:p>
        </p:txBody>
      </p:sp>
    </p:spTree>
    <p:extLst>
      <p:ext uri="{BB962C8B-B14F-4D97-AF65-F5344CB8AC3E}">
        <p14:creationId xmlns:p14="http://schemas.microsoft.com/office/powerpoint/2010/main" val="1876581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err="1">
                <a:solidFill>
                  <a:schemeClr val="tx1"/>
                </a:solidFill>
                <a:effectLst/>
                <a:latin typeface="+mn-lt"/>
                <a:ea typeface="+mn-ea"/>
                <a:cs typeface="+mn-cs"/>
              </a:rPr>
              <a:t>SvenShaw</a:t>
            </a:r>
            <a:r>
              <a:rPr lang="en-GB" sz="1200" kern="1200">
                <a:solidFill>
                  <a:schemeClr val="tx1"/>
                </a:solidFill>
                <a:effectLst/>
                <a:latin typeface="+mn-lt"/>
                <a:ea typeface="+mn-ea"/>
                <a:cs typeface="+mn-cs"/>
              </a:rPr>
              <a:t>, CC BY-SA 3.0 &lt;https://creativecommons.org/licenses/by-sa/3.0&gt;, via Wikimedia Commons -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https://commons.wikimedia.org/wiki/File:Paper-Hall.jpg</a:t>
            </a:r>
            <a:r>
              <a:rPr lang="en-GB" sz="180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36</a:t>
            </a:fld>
            <a:endParaRPr lang="en-US"/>
          </a:p>
        </p:txBody>
      </p:sp>
    </p:spTree>
    <p:extLst>
      <p:ext uri="{BB962C8B-B14F-4D97-AF65-F5344CB8AC3E}">
        <p14:creationId xmlns:p14="http://schemas.microsoft.com/office/powerpoint/2010/main" val="2813338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a:t>
            </a:r>
            <a:r>
              <a:rPr lang="en-GB" b="0" i="0">
                <a:solidFill>
                  <a:srgbClr val="000000"/>
                </a:solidFill>
                <a:effectLst/>
                <a:latin typeface="Source Sans Pro" panose="020B0503030403020204" pitchFamily="34" charset="0"/>
              </a:rPr>
              <a:t>© Ms Pamela Jackson. Source: Historic England Archive Ref: IOE01/14628/35  Date: 8 Aug 2006 -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https://historicengland.org.uk/images-books/photos/item/IOE01/14628/35</a:t>
            </a:r>
            <a:r>
              <a:rPr lang="en-GB" sz="1800">
                <a:effectLst/>
                <a:latin typeface="Arial" panose="020B0604020202020204" pitchFamily="34" charset="0"/>
                <a:ea typeface="Arial" panose="020B0604020202020204" pitchFamily="34" charset="0"/>
                <a:cs typeface="Times New Roman" panose="02020603050405020304" pitchFamily="18" charset="0"/>
              </a:rPr>
              <a:t> </a:t>
            </a:r>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37</a:t>
            </a:fld>
            <a:endParaRPr lang="en-US"/>
          </a:p>
        </p:txBody>
      </p:sp>
    </p:spTree>
    <p:extLst>
      <p:ext uri="{BB962C8B-B14F-4D97-AF65-F5344CB8AC3E}">
        <p14:creationId xmlns:p14="http://schemas.microsoft.com/office/powerpoint/2010/main" val="2223533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a:t>
            </a:r>
            <a:r>
              <a:rPr lang="en-GB" sz="1200" b="0" i="0" kern="1200">
                <a:solidFill>
                  <a:schemeClr val="tx1"/>
                </a:solidFill>
                <a:effectLst/>
                <a:latin typeface="+mn-lt"/>
                <a:ea typeface="+mn-ea"/>
                <a:cs typeface="+mn-cs"/>
              </a:rPr>
              <a:t>Chris </a:t>
            </a:r>
            <a:r>
              <a:rPr lang="en-GB" sz="1200" b="0" i="0" kern="1200" err="1">
                <a:solidFill>
                  <a:schemeClr val="tx1"/>
                </a:solidFill>
                <a:effectLst/>
                <a:latin typeface="+mn-lt"/>
                <a:ea typeface="+mn-ea"/>
                <a:cs typeface="+mn-cs"/>
              </a:rPr>
              <a:t>Sunde</a:t>
            </a:r>
            <a:r>
              <a:rPr lang="en-GB" sz="1200" b="0" i="0" kern="1200">
                <a:solidFill>
                  <a:schemeClr val="tx1"/>
                </a:solidFill>
                <a:effectLst/>
                <a:latin typeface="+mn-lt"/>
                <a:ea typeface="+mn-ea"/>
                <a:cs typeface="+mn-cs"/>
              </a:rPr>
              <a:t>; original uploader was Christopher </a:t>
            </a:r>
            <a:r>
              <a:rPr lang="en-GB" sz="1200" b="0" i="0" kern="1200" err="1">
                <a:solidFill>
                  <a:schemeClr val="tx1"/>
                </a:solidFill>
                <a:effectLst/>
                <a:latin typeface="+mn-lt"/>
                <a:ea typeface="+mn-ea"/>
                <a:cs typeface="+mn-cs"/>
              </a:rPr>
              <a:t>Sunde</a:t>
            </a:r>
            <a:r>
              <a:rPr lang="en-GB" sz="1200" b="0" i="0" kern="1200">
                <a:solidFill>
                  <a:schemeClr val="tx1"/>
                </a:solidFill>
                <a:effectLst/>
                <a:latin typeface="+mn-lt"/>
                <a:ea typeface="+mn-ea"/>
                <a:cs typeface="+mn-cs"/>
              </a:rPr>
              <a:t> at </a:t>
            </a:r>
            <a:r>
              <a:rPr lang="en-GB" sz="1200" b="0" i="0" kern="1200" err="1">
                <a:solidFill>
                  <a:schemeClr val="tx1"/>
                </a:solidFill>
                <a:effectLst/>
                <a:latin typeface="+mn-lt"/>
                <a:ea typeface="+mn-ea"/>
                <a:cs typeface="+mn-cs"/>
              </a:rPr>
              <a:t>en.wikipedia</a:t>
            </a:r>
            <a:r>
              <a:rPr lang="en-GB" sz="1200" b="0" i="0" kern="1200">
                <a:solidFill>
                  <a:schemeClr val="tx1"/>
                </a:solidFill>
                <a:effectLst/>
                <a:latin typeface="+mn-lt"/>
                <a:ea typeface="+mn-ea"/>
                <a:cs typeface="+mn-cs"/>
              </a:rPr>
              <a:t>., Public domain, via Wikimedia Commons - </a:t>
            </a:r>
            <a:r>
              <a:rPr lang="en-US" sz="1200" u="sng" kern="1200">
                <a:solidFill>
                  <a:schemeClr val="tx1"/>
                </a:solidFill>
                <a:effectLst/>
                <a:latin typeface="+mn-lt"/>
                <a:ea typeface="+mn-ea"/>
                <a:cs typeface="+mn-cs"/>
                <a:hlinkClick r:id="rId3"/>
              </a:rPr>
              <a:t>https://commons.wikimedia.org/wiki/File:FrameBreaking-1812.jpg</a:t>
            </a:r>
            <a:r>
              <a:rPr lang="en-US" sz="1200"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39</a:t>
            </a:fld>
            <a:endParaRPr lang="en-US"/>
          </a:p>
        </p:txBody>
      </p:sp>
    </p:spTree>
    <p:extLst>
      <p:ext uri="{BB962C8B-B14F-4D97-AF65-F5344CB8AC3E}">
        <p14:creationId xmlns:p14="http://schemas.microsoft.com/office/powerpoint/2010/main" val="1723947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a:t>
            </a:r>
            <a:r>
              <a:rPr lang="en-GB" sz="1200" b="0" i="0" kern="1200" err="1">
                <a:solidFill>
                  <a:schemeClr val="tx1"/>
                </a:solidFill>
                <a:effectLst/>
                <a:latin typeface="+mn-lt"/>
                <a:ea typeface="+mn-ea"/>
                <a:cs typeface="+mn-cs"/>
              </a:rPr>
              <a:t>Alamy</a:t>
            </a:r>
            <a:r>
              <a:rPr lang="en-GB" sz="1200" b="0" i="0" kern="1200">
                <a:solidFill>
                  <a:schemeClr val="tx1"/>
                </a:solidFill>
                <a:effectLst/>
                <a:latin typeface="+mn-lt"/>
                <a:ea typeface="+mn-ea"/>
                <a:cs typeface="+mn-cs"/>
              </a:rPr>
              <a:t> Ref: </a:t>
            </a:r>
            <a:r>
              <a:rPr lang="en-GB" b="0" i="0">
                <a:solidFill>
                  <a:srgbClr val="000000"/>
                </a:solidFill>
                <a:effectLst/>
                <a:latin typeface="Noto sans" panose="020B0502040504020204" pitchFamily="34" charset="0"/>
              </a:rPr>
              <a:t>A668P3</a:t>
            </a:r>
            <a:r>
              <a:rPr lang="en-GB" b="0" i="0">
                <a:solidFill>
                  <a:srgbClr val="000000"/>
                </a:solidFill>
                <a:effectLst/>
                <a:latin typeface="Noto sans" panose="020B0502040204020203" pitchFamily="34" charset="0"/>
              </a:rPr>
              <a:t> Date: </a:t>
            </a:r>
            <a:r>
              <a:rPr lang="en-GB" b="0" i="0">
                <a:solidFill>
                  <a:srgbClr val="000000"/>
                </a:solidFill>
                <a:effectLst/>
                <a:latin typeface="Noto sans" panose="020B0502040504020204" pitchFamily="34" charset="0"/>
              </a:rPr>
              <a:t>1873 (</a:t>
            </a:r>
            <a:r>
              <a:rPr lang="en-GB" b="0" i="0">
                <a:solidFill>
                  <a:srgbClr val="555555"/>
                </a:solidFill>
                <a:effectLst/>
                <a:latin typeface="Arial" panose="020B0604020202020204" pitchFamily="34" charset="0"/>
              </a:rPr>
              <a:t>Illustrated London News, 20 September 1873)</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40</a:t>
            </a:fld>
            <a:endParaRPr lang="en-US"/>
          </a:p>
        </p:txBody>
      </p:sp>
    </p:spTree>
    <p:extLst>
      <p:ext uri="{BB962C8B-B14F-4D97-AF65-F5344CB8AC3E}">
        <p14:creationId xmlns:p14="http://schemas.microsoft.com/office/powerpoint/2010/main" val="3142788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a:t>
            </a:r>
            <a:r>
              <a:rPr lang="en-GB" sz="1200" b="0" i="0" kern="1200" err="1">
                <a:solidFill>
                  <a:schemeClr val="tx1"/>
                </a:solidFill>
                <a:effectLst/>
                <a:latin typeface="+mn-lt"/>
                <a:ea typeface="+mn-ea"/>
                <a:cs typeface="+mn-cs"/>
              </a:rPr>
              <a:t>Alamy</a:t>
            </a:r>
            <a:r>
              <a:rPr lang="en-GB" sz="1200" b="0" i="0" kern="1200">
                <a:solidFill>
                  <a:schemeClr val="tx1"/>
                </a:solidFill>
                <a:effectLst/>
                <a:latin typeface="+mn-lt"/>
                <a:ea typeface="+mn-ea"/>
                <a:cs typeface="+mn-cs"/>
              </a:rPr>
              <a:t> Ref: </a:t>
            </a:r>
            <a:r>
              <a:rPr lang="en-GB" b="0" i="0">
                <a:solidFill>
                  <a:srgbClr val="000000"/>
                </a:solidFill>
                <a:effectLst/>
                <a:latin typeface="Noto sans" panose="020B0502040504020204" pitchFamily="34" charset="0"/>
              </a:rPr>
              <a:t>A668P3</a:t>
            </a:r>
            <a:r>
              <a:rPr lang="en-GB" b="0" i="0">
                <a:solidFill>
                  <a:srgbClr val="000000"/>
                </a:solidFill>
                <a:effectLst/>
                <a:latin typeface="Noto sans" panose="020B0502040204020203" pitchFamily="34" charset="0"/>
              </a:rPr>
              <a:t> Date: </a:t>
            </a:r>
            <a:r>
              <a:rPr lang="en-GB" b="0" i="0">
                <a:solidFill>
                  <a:srgbClr val="000000"/>
                </a:solidFill>
                <a:effectLst/>
                <a:latin typeface="Noto sans" panose="020B0502040504020204" pitchFamily="34" charset="0"/>
              </a:rPr>
              <a:t>1873 (</a:t>
            </a:r>
            <a:r>
              <a:rPr lang="en-GB" b="0" i="0">
                <a:solidFill>
                  <a:srgbClr val="555555"/>
                </a:solidFill>
                <a:effectLst/>
                <a:latin typeface="Arial" panose="020B0604020202020204" pitchFamily="34" charset="0"/>
              </a:rPr>
              <a:t>Illustrated London News, 20 September 1873)</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41</a:t>
            </a:fld>
            <a:endParaRPr lang="en-US"/>
          </a:p>
        </p:txBody>
      </p:sp>
    </p:spTree>
    <p:extLst>
      <p:ext uri="{BB962C8B-B14F-4D97-AF65-F5344CB8AC3E}">
        <p14:creationId xmlns:p14="http://schemas.microsoft.com/office/powerpoint/2010/main" val="3297012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 </a:t>
            </a:r>
            <a:r>
              <a:rPr lang="en-GB" b="0" i="0">
                <a:solidFill>
                  <a:srgbClr val="FFFFFF"/>
                </a:solidFill>
                <a:effectLst/>
                <a:latin typeface="Montserrat" panose="02000505000000020004" pitchFamily="2" charset="0"/>
              </a:rPr>
              <a:t>Historic England Archive  Ref:  20708_048 Date: 18/10/2007</a:t>
            </a:r>
          </a:p>
          <a:p>
            <a:pPr marL="342900" indent="-342900">
              <a:buFont typeface="Arial" panose="020B0604020202020204" pitchFamily="34" charset="0"/>
              <a:buChar char="•"/>
            </a:pPr>
            <a:r>
              <a:rPr lang="en-GB" sz="1200">
                <a:latin typeface="Arial" panose="020B0604020202020204" pitchFamily="34" charset="0"/>
              </a:rPr>
              <a:t>Bradford developed at the junction of three valleys</a:t>
            </a:r>
            <a:r>
              <a:rPr lang="en-GB" sz="1200"/>
              <a:t> in the foothills of the Pennines close to the Yorkshire Dales. </a:t>
            </a:r>
          </a:p>
          <a:p>
            <a:pPr marL="342900" indent="-342900">
              <a:buFont typeface="Arial" panose="020B0604020202020204" pitchFamily="34" charset="0"/>
              <a:buChar char="•"/>
            </a:pPr>
            <a:r>
              <a:rPr lang="en-GB" sz="1200"/>
              <a:t>The District has a rich diversity of wildlife including many internationally, nationally and regionally notable species of flora and fauna. </a:t>
            </a:r>
          </a:p>
          <a:p>
            <a:pPr marL="342900" indent="-342900">
              <a:buFont typeface="Arial" panose="020B0604020202020204" pitchFamily="34" charset="0"/>
              <a:buChar char="•"/>
            </a:pPr>
            <a:r>
              <a:rPr lang="en-GB" sz="1200"/>
              <a:t>Its steep slopes are dissected by the rivers Aire and Wharfe and smaller rivers, such as Bradford Beck and the River Worth. The contrasting flat valley bottoms are where the main urban areas and transport routes occur.</a:t>
            </a:r>
          </a:p>
          <a:p>
            <a:pPr marL="342900" indent="-342900">
              <a:buFont typeface="Arial" panose="020B0604020202020204" pitchFamily="34" charset="0"/>
              <a:buChar char="•"/>
            </a:pPr>
            <a:r>
              <a:rPr lang="en-GB" sz="1200">
                <a:latin typeface="Arial" panose="020B0604020202020204" pitchFamily="34" charset="0"/>
              </a:rPr>
              <a:t>Underneath the ground, the rocks are mostly sandstone, which has been used for many of the city’s buildings. The area sits on the edge of the Yorkshire coalfield, so there were rich deposits to mine along with good reserves of iron ore.</a:t>
            </a:r>
          </a:p>
          <a:p>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3522013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a:t>
            </a:r>
            <a:r>
              <a:rPr lang="en-GB" sz="1200" b="0" i="0" kern="1200" err="1">
                <a:solidFill>
                  <a:schemeClr val="tx1"/>
                </a:solidFill>
                <a:effectLst/>
                <a:latin typeface="+mn-lt"/>
                <a:ea typeface="+mn-ea"/>
                <a:cs typeface="+mn-cs"/>
              </a:rPr>
              <a:t>Alamy</a:t>
            </a:r>
            <a:r>
              <a:rPr lang="en-GB" sz="1200" b="0" i="0" kern="1200">
                <a:solidFill>
                  <a:schemeClr val="tx1"/>
                </a:solidFill>
                <a:effectLst/>
                <a:latin typeface="+mn-lt"/>
                <a:ea typeface="+mn-ea"/>
                <a:cs typeface="+mn-cs"/>
              </a:rPr>
              <a:t> Ref: </a:t>
            </a:r>
            <a:r>
              <a:rPr lang="en-GB" b="0" i="0">
                <a:solidFill>
                  <a:srgbClr val="000000"/>
                </a:solidFill>
                <a:effectLst/>
                <a:latin typeface="Noto sans" panose="020B0502040504020204" pitchFamily="34" charset="0"/>
              </a:rPr>
              <a:t>A668P3</a:t>
            </a:r>
            <a:r>
              <a:rPr lang="en-GB" b="0" i="0">
                <a:solidFill>
                  <a:srgbClr val="000000"/>
                </a:solidFill>
                <a:effectLst/>
                <a:latin typeface="Noto sans" panose="020B0502040204020203" pitchFamily="34" charset="0"/>
              </a:rPr>
              <a:t> Date: </a:t>
            </a:r>
            <a:r>
              <a:rPr lang="en-GB" b="0" i="0">
                <a:solidFill>
                  <a:srgbClr val="000000"/>
                </a:solidFill>
                <a:effectLst/>
                <a:latin typeface="Noto sans" panose="020B0502040504020204" pitchFamily="34" charset="0"/>
              </a:rPr>
              <a:t>1873 (</a:t>
            </a:r>
            <a:r>
              <a:rPr lang="en-GB" b="0" i="0">
                <a:solidFill>
                  <a:srgbClr val="555555"/>
                </a:solidFill>
                <a:effectLst/>
                <a:latin typeface="Arial" panose="020B0604020202020204" pitchFamily="34" charset="0"/>
              </a:rPr>
              <a:t>Illustrated London News, 20 September 1873)</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42</a:t>
            </a:fld>
            <a:endParaRPr lang="en-US"/>
          </a:p>
        </p:txBody>
      </p:sp>
    </p:spTree>
    <p:extLst>
      <p:ext uri="{BB962C8B-B14F-4D97-AF65-F5344CB8AC3E}">
        <p14:creationId xmlns:p14="http://schemas.microsoft.com/office/powerpoint/2010/main" val="20153550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 Mr Nigel Wood. Source: Historic England Archive Ref: IOE01_16978_04 Date: 1 Nov 2007 -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https://historicengland.org.uk/images-books/photos/item/IOE01/16978/04</a:t>
            </a:r>
            <a:endParaRPr lang="en-GB" sz="180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43</a:t>
            </a:fld>
            <a:endParaRPr lang="en-US"/>
          </a:p>
        </p:txBody>
      </p:sp>
    </p:spTree>
    <p:extLst>
      <p:ext uri="{BB962C8B-B14F-4D97-AF65-F5344CB8AC3E}">
        <p14:creationId xmlns:p14="http://schemas.microsoft.com/office/powerpoint/2010/main" val="1839441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a:t>
            </a:r>
            <a:r>
              <a:rPr lang="en-GB" b="0" i="0">
                <a:solidFill>
                  <a:srgbClr val="000000"/>
                </a:solidFill>
                <a:effectLst/>
                <a:latin typeface="Source Sans Pro" panose="020B0503030403020204" pitchFamily="34" charset="0"/>
              </a:rPr>
              <a:t>Historic England Archive Ref: DP071838 Date: 9 Sep 2009 -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https://historicengland.org.uk/images-books/photos/item/DP071838</a:t>
            </a:r>
            <a:r>
              <a:rPr lang="en-GB" sz="180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45</a:t>
            </a:fld>
            <a:endParaRPr lang="en-US"/>
          </a:p>
        </p:txBody>
      </p:sp>
    </p:spTree>
    <p:extLst>
      <p:ext uri="{BB962C8B-B14F-4D97-AF65-F5344CB8AC3E}">
        <p14:creationId xmlns:p14="http://schemas.microsoft.com/office/powerpoint/2010/main" val="1336583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00000"/>
                </a:solidFill>
                <a:effectLst/>
                <a:latin typeface="Source Sans Pro" panose="020B0503030403020204" pitchFamily="34" charset="0"/>
              </a:rPr>
              <a:t>Source: Historic England Archive Ref: BL20861/001A Date: May 1910 -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https://historicengland.org.uk/images-books/photos/item/BL20861/001A</a:t>
            </a:r>
            <a:endParaRPr lang="en-GB" sz="180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46</a:t>
            </a:fld>
            <a:endParaRPr lang="en-US"/>
          </a:p>
        </p:txBody>
      </p:sp>
    </p:spTree>
    <p:extLst>
      <p:ext uri="{BB962C8B-B14F-4D97-AF65-F5344CB8AC3E}">
        <p14:creationId xmlns:p14="http://schemas.microsoft.com/office/powerpoint/2010/main" val="4144223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00000"/>
                </a:solidFill>
                <a:effectLst/>
                <a:latin typeface="Source Sans Pro" panose="020B0503030403020204" pitchFamily="34" charset="0"/>
              </a:rPr>
              <a:t>Source: Historic England Archive Ref: BL20861/001A Date: May 1910 -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https://historicengland.org.uk/images-books/photos/item/BL20861/001A</a:t>
            </a:r>
            <a:endParaRPr lang="en-GB" sz="180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47</a:t>
            </a:fld>
            <a:endParaRPr lang="en-US"/>
          </a:p>
        </p:txBody>
      </p:sp>
    </p:spTree>
    <p:extLst>
      <p:ext uri="{BB962C8B-B14F-4D97-AF65-F5344CB8AC3E}">
        <p14:creationId xmlns:p14="http://schemas.microsoft.com/office/powerpoint/2010/main" val="2527918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a:t>
            </a:r>
            <a:r>
              <a:rPr lang="en-GB" b="0" i="0">
                <a:solidFill>
                  <a:srgbClr val="000000"/>
                </a:solidFill>
                <a:effectLst/>
                <a:latin typeface="Source Sans Pro" panose="020B0503030403020204" pitchFamily="34" charset="0"/>
              </a:rPr>
              <a:t>Historic England Archive Ref: BL00866 Date: May 1875 -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https://historicengland.org.uk/images-books/photos/item/BL00866</a:t>
            </a:r>
            <a:r>
              <a:rPr lang="en-GB" sz="180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48</a:t>
            </a:fld>
            <a:endParaRPr lang="en-US"/>
          </a:p>
        </p:txBody>
      </p:sp>
    </p:spTree>
    <p:extLst>
      <p:ext uri="{BB962C8B-B14F-4D97-AF65-F5344CB8AC3E}">
        <p14:creationId xmlns:p14="http://schemas.microsoft.com/office/powerpoint/2010/main" val="2515054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a:t>
            </a:r>
            <a:r>
              <a:rPr lang="en-GB" b="0" i="0">
                <a:solidFill>
                  <a:srgbClr val="000000"/>
                </a:solidFill>
                <a:effectLst/>
                <a:latin typeface="Source Sans Pro" panose="020B0503030403020204" pitchFamily="34" charset="0"/>
              </a:rPr>
              <a:t>Historic England Archive Ref: DP033505 Date: 27 Jun 2007 -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https://historicengland.org.uk/images-books/photos/item/DP033505</a:t>
            </a:r>
            <a:r>
              <a:rPr lang="en-GB" sz="180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49</a:t>
            </a:fld>
            <a:endParaRPr lang="en-US"/>
          </a:p>
        </p:txBody>
      </p:sp>
    </p:spTree>
    <p:extLst>
      <p:ext uri="{BB962C8B-B14F-4D97-AF65-F5344CB8AC3E}">
        <p14:creationId xmlns:p14="http://schemas.microsoft.com/office/powerpoint/2010/main" val="2670507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kern="1200">
                <a:solidFill>
                  <a:schemeClr val="tx1"/>
                </a:solidFill>
                <a:effectLst/>
                <a:latin typeface="+mn-lt"/>
                <a:ea typeface="+mn-ea"/>
                <a:cs typeface="+mn-cs"/>
              </a:rPr>
              <a:t>Image </a:t>
            </a:r>
            <a:r>
              <a:rPr lang="en-GB" b="0" i="0">
                <a:solidFill>
                  <a:srgbClr val="404040"/>
                </a:solidFill>
                <a:effectLst/>
                <a:latin typeface="FSAlbertRegular"/>
              </a:rPr>
              <a:t>©</a:t>
            </a:r>
            <a:r>
              <a:rPr lang="en-GB" sz="120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Alamy</a:t>
            </a:r>
            <a:r>
              <a:rPr lang="en-GB" sz="1200" b="0" i="0" kern="1200">
                <a:solidFill>
                  <a:schemeClr val="tx1"/>
                </a:solidFill>
                <a:effectLst/>
                <a:latin typeface="+mn-lt"/>
                <a:ea typeface="+mn-ea"/>
                <a:cs typeface="+mn-cs"/>
              </a:rPr>
              <a:t> Ref: </a:t>
            </a:r>
            <a:r>
              <a:rPr lang="en-GB" b="0" i="0">
                <a:solidFill>
                  <a:srgbClr val="000000"/>
                </a:solidFill>
                <a:effectLst/>
                <a:latin typeface="Noto sans" panose="020B0502040504020204" pitchFamily="34" charset="0"/>
              </a:rPr>
              <a:t>2JTK7GF</a:t>
            </a:r>
            <a:r>
              <a:rPr lang="en-GB" b="0" i="0">
                <a:solidFill>
                  <a:srgbClr val="000000"/>
                </a:solidFill>
                <a:effectLst/>
                <a:latin typeface="Noto sans" panose="020B0502040204020203" pitchFamily="34" charset="0"/>
              </a:rPr>
              <a:t> Date: </a:t>
            </a:r>
            <a:r>
              <a:rPr lang="en-GB" b="0" i="0">
                <a:solidFill>
                  <a:srgbClr val="000000"/>
                </a:solidFill>
                <a:effectLst/>
                <a:latin typeface="Noto sans" panose="020B0502040504020204" pitchFamily="34" charset="0"/>
              </a:rPr>
              <a:t>5 August 2022</a:t>
            </a:r>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50</a:t>
            </a:fld>
            <a:endParaRPr lang="en-US"/>
          </a:p>
        </p:txBody>
      </p:sp>
    </p:spTree>
    <p:extLst>
      <p:ext uri="{BB962C8B-B14F-4D97-AF65-F5344CB8AC3E}">
        <p14:creationId xmlns:p14="http://schemas.microsoft.com/office/powerpoint/2010/main" val="13529499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kern="1200">
                <a:solidFill>
                  <a:schemeClr val="tx1"/>
                </a:solidFill>
                <a:effectLst/>
                <a:latin typeface="+mn-lt"/>
                <a:ea typeface="+mn-ea"/>
                <a:cs typeface="+mn-cs"/>
              </a:rPr>
              <a:t>Image </a:t>
            </a:r>
            <a:r>
              <a:rPr lang="en-GB" b="0" i="0">
                <a:solidFill>
                  <a:srgbClr val="404040"/>
                </a:solidFill>
                <a:effectLst/>
                <a:latin typeface="FSAlbertRegular"/>
              </a:rPr>
              <a:t>© National Portrait Gallery, London - </a:t>
            </a:r>
            <a:r>
              <a:rPr lang="en-GB" b="0" i="0" u="none" strike="noStrike">
                <a:solidFill>
                  <a:srgbClr val="404040"/>
                </a:solidFill>
                <a:effectLst/>
                <a:latin typeface="FSAlbertRegular"/>
                <a:hlinkClick r:id="rId3"/>
              </a:rPr>
              <a:t>Margaret McMillan</a:t>
            </a:r>
            <a:r>
              <a:rPr lang="en-GB" b="0" i="0" u="none" strike="noStrike">
                <a:solidFill>
                  <a:srgbClr val="404040"/>
                </a:solidFill>
                <a:effectLst/>
                <a:latin typeface="FSAlbertRegular"/>
              </a:rPr>
              <a:t> </a:t>
            </a:r>
            <a:r>
              <a:rPr lang="en-GB" b="0" i="0">
                <a:solidFill>
                  <a:srgbClr val="404040"/>
                </a:solidFill>
                <a:effectLst/>
                <a:latin typeface="FSAlbertRegular"/>
              </a:rPr>
              <a:t>by Bassano Ltd whole-plate glass negative, 18 July 1930 NPG x81155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52</a:t>
            </a:fld>
            <a:endParaRPr lang="en-US"/>
          </a:p>
        </p:txBody>
      </p:sp>
    </p:spTree>
    <p:extLst>
      <p:ext uri="{BB962C8B-B14F-4D97-AF65-F5344CB8AC3E}">
        <p14:creationId xmlns:p14="http://schemas.microsoft.com/office/powerpoint/2010/main" val="26397524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a:t>
            </a:r>
            <a:r>
              <a:rPr lang="en-GB" b="0" i="0">
                <a:solidFill>
                  <a:srgbClr val="000000"/>
                </a:solidFill>
                <a:effectLst/>
                <a:latin typeface="Source Sans Pro" panose="020B0503030403020204" pitchFamily="34" charset="0"/>
              </a:rPr>
              <a:t>Source: Historic England Archive Ref: BL18879/001 Date: 17 Aug 1905 -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https://historicengland.org.uk/images-books/photos/item/BL18879/001</a:t>
            </a:r>
            <a:r>
              <a:rPr lang="en-GB" sz="1800">
                <a:effectLst/>
                <a:latin typeface="Arial" panose="020B0604020202020204" pitchFamily="34" charset="0"/>
                <a:ea typeface="Arial" panose="020B0604020202020204" pitchFamily="34" charset="0"/>
                <a:cs typeface="Times New Roman" panose="02020603050405020304" pitchFamily="18" charset="0"/>
              </a:rPr>
              <a:t> </a:t>
            </a:r>
          </a:p>
          <a:p>
            <a:pPr algn="l"/>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53</a:t>
            </a:fld>
            <a:endParaRPr lang="en-US"/>
          </a:p>
        </p:txBody>
      </p:sp>
    </p:spTree>
    <p:extLst>
      <p:ext uri="{BB962C8B-B14F-4D97-AF65-F5344CB8AC3E}">
        <p14:creationId xmlns:p14="http://schemas.microsoft.com/office/powerpoint/2010/main" val="1400823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a:t>
            </a:r>
            <a:r>
              <a:rPr lang="en-GB" sz="1200" b="0" i="0" kern="1200">
                <a:solidFill>
                  <a:schemeClr val="tx1"/>
                </a:solidFill>
                <a:effectLst/>
                <a:latin typeface="+mn-lt"/>
                <a:ea typeface="+mn-ea"/>
                <a:cs typeface="+mn-cs"/>
              </a:rPr>
              <a:t>Historic England. Source Andrew Laban -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https://historicengland.org.uk/listing/the-list/list-entry/1011663?section=comments-and-photos</a:t>
            </a:r>
            <a:r>
              <a:rPr lang="en-GB" sz="180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42635168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kern="1200">
                <a:solidFill>
                  <a:schemeClr val="tx1"/>
                </a:solidFill>
                <a:effectLst/>
                <a:latin typeface="+mn-lt"/>
                <a:ea typeface="+mn-ea"/>
                <a:cs typeface="+mn-cs"/>
              </a:rPr>
              <a:t>Image © </a:t>
            </a:r>
            <a:r>
              <a:rPr lang="en-GB" b="0" i="0">
                <a:solidFill>
                  <a:srgbClr val="000000"/>
                </a:solidFill>
                <a:effectLst/>
                <a:latin typeface="Source Sans Pro" panose="020B0503030403020204" pitchFamily="34" charset="0"/>
              </a:rPr>
              <a:t>Source: Historic England Archive Ref: FAR01/01/025 Date: 1922-29 -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https://historicengland.org.uk/images-books/photos/item/FAR01/01/025</a:t>
            </a:r>
            <a:r>
              <a:rPr lang="en-GB" sz="1800">
                <a:effectLst/>
                <a:latin typeface="Arial" panose="020B0604020202020204" pitchFamily="34" charset="0"/>
                <a:ea typeface="Arial" panose="020B0604020202020204" pitchFamily="34" charset="0"/>
                <a:cs typeface="Times New Roman" panose="02020603050405020304" pitchFamily="18" charset="0"/>
              </a:rPr>
              <a:t> </a:t>
            </a:r>
          </a:p>
          <a:p>
            <a:pPr algn="l"/>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54</a:t>
            </a:fld>
            <a:endParaRPr lang="en-US"/>
          </a:p>
        </p:txBody>
      </p:sp>
    </p:spTree>
    <p:extLst>
      <p:ext uri="{BB962C8B-B14F-4D97-AF65-F5344CB8AC3E}">
        <p14:creationId xmlns:p14="http://schemas.microsoft.com/office/powerpoint/2010/main" val="17262963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kern="1200">
                <a:solidFill>
                  <a:schemeClr val="tx1"/>
                </a:solidFill>
                <a:effectLst/>
                <a:latin typeface="+mn-lt"/>
                <a:ea typeface="+mn-ea"/>
                <a:cs typeface="+mn-cs"/>
              </a:rPr>
              <a:t>Image </a:t>
            </a:r>
            <a:r>
              <a:rPr lang="en-GB" b="0" i="0">
                <a:solidFill>
                  <a:srgbClr val="000000"/>
                </a:solidFill>
                <a:effectLst/>
                <a:latin typeface="Source Sans Pro" panose="020B0503030403020204" pitchFamily="34" charset="0"/>
              </a:rPr>
              <a:t>Source: Historic England Archive Ref: FAR01/01/025 Date: 1922-29 -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https://historicengland.org.uk/images-books/photos/item/FAR01/01/025</a:t>
            </a:r>
            <a:r>
              <a:rPr lang="en-GB" sz="1800">
                <a:effectLst/>
                <a:latin typeface="Arial" panose="020B0604020202020204" pitchFamily="34" charset="0"/>
                <a:ea typeface="Arial" panose="020B0604020202020204" pitchFamily="34" charset="0"/>
                <a:cs typeface="Times New Roman" panose="02020603050405020304" pitchFamily="18" charset="0"/>
              </a:rPr>
              <a:t> </a:t>
            </a:r>
          </a:p>
          <a:p>
            <a:pPr algn="l"/>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55</a:t>
            </a:fld>
            <a:endParaRPr lang="en-US"/>
          </a:p>
        </p:txBody>
      </p:sp>
    </p:spTree>
    <p:extLst>
      <p:ext uri="{BB962C8B-B14F-4D97-AF65-F5344CB8AC3E}">
        <p14:creationId xmlns:p14="http://schemas.microsoft.com/office/powerpoint/2010/main" val="6233331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kern="1200">
                <a:solidFill>
                  <a:schemeClr val="tx1"/>
                </a:solidFill>
                <a:effectLst/>
                <a:latin typeface="+mn-lt"/>
                <a:ea typeface="+mn-ea"/>
                <a:cs typeface="+mn-cs"/>
              </a:rPr>
              <a:t>Image </a:t>
            </a:r>
            <a:r>
              <a:rPr lang="en-GB" b="0" i="0">
                <a:solidFill>
                  <a:srgbClr val="404040"/>
                </a:solidFill>
                <a:effectLst/>
                <a:latin typeface="FSAlbertRegular"/>
              </a:rPr>
              <a:t>©</a:t>
            </a:r>
            <a:r>
              <a:rPr lang="en-GB" sz="120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Alamy</a:t>
            </a:r>
            <a:r>
              <a:rPr lang="en-GB" sz="1200" b="0" i="0" kern="1200">
                <a:solidFill>
                  <a:schemeClr val="tx1"/>
                </a:solidFill>
                <a:effectLst/>
                <a:latin typeface="+mn-lt"/>
                <a:ea typeface="+mn-ea"/>
                <a:cs typeface="+mn-cs"/>
              </a:rPr>
              <a:t> Ref: </a:t>
            </a:r>
            <a:r>
              <a:rPr lang="en-GB" b="0" i="0">
                <a:solidFill>
                  <a:srgbClr val="000000"/>
                </a:solidFill>
                <a:effectLst/>
                <a:latin typeface="Noto sans" panose="020B0502040504020204" pitchFamily="34" charset="0"/>
              </a:rPr>
              <a:t>GK7MH4</a:t>
            </a:r>
            <a:r>
              <a:rPr lang="en-GB" b="0" i="0">
                <a:solidFill>
                  <a:srgbClr val="000000"/>
                </a:solidFill>
                <a:effectLst/>
                <a:latin typeface="Noto sans" panose="020B0502040204020203" pitchFamily="34" charset="0"/>
              </a:rPr>
              <a:t> Date: </a:t>
            </a:r>
            <a:r>
              <a:rPr lang="en-GB" b="0" i="0">
                <a:solidFill>
                  <a:srgbClr val="000000"/>
                </a:solidFill>
                <a:effectLst/>
                <a:latin typeface="Noto sans" panose="020B0502040504020204" pitchFamily="34" charset="0"/>
              </a:rPr>
              <a:t>18 August 2016</a:t>
            </a:r>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57</a:t>
            </a:fld>
            <a:endParaRPr lang="en-US"/>
          </a:p>
        </p:txBody>
      </p:sp>
    </p:spTree>
    <p:extLst>
      <p:ext uri="{BB962C8B-B14F-4D97-AF65-F5344CB8AC3E}">
        <p14:creationId xmlns:p14="http://schemas.microsoft.com/office/powerpoint/2010/main" val="27041843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a:t>
            </a:r>
            <a:r>
              <a:rPr lang="en-GB" b="0" i="0" err="1">
                <a:solidFill>
                  <a:srgbClr val="404040"/>
                </a:solidFill>
                <a:effectLst/>
                <a:latin typeface="FSAlbertRegular"/>
              </a:rPr>
              <a:t>Cacahuate</a:t>
            </a:r>
            <a:r>
              <a:rPr lang="en-GB" b="0" i="0">
                <a:solidFill>
                  <a:srgbClr val="404040"/>
                </a:solidFill>
                <a:effectLst/>
                <a:latin typeface="FSAlbertRegular"/>
              </a:rPr>
              <a:t>, CC BY-SA 4.0 &lt;https://creativecommons.org/licenses/by-sa/4.0&gt;, via Wikimedia Commons -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https://commons.wikimedia.org/wiki/File:Map_of_South_Asia.png</a:t>
            </a:r>
            <a:endParaRPr lang="en-GB" sz="1800">
              <a:effectLst/>
              <a:latin typeface="Arial" panose="020B0604020202020204" pitchFamily="34" charset="0"/>
              <a:ea typeface="Arial" panose="020B0604020202020204" pitchFamily="34" charset="0"/>
              <a:cs typeface="Times New Roman" panose="02020603050405020304" pitchFamily="18" charset="0"/>
            </a:endParaRPr>
          </a:p>
          <a:p>
            <a:pPr algn="l"/>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58</a:t>
            </a:fld>
            <a:endParaRPr lang="en-US"/>
          </a:p>
        </p:txBody>
      </p:sp>
    </p:spTree>
    <p:extLst>
      <p:ext uri="{BB962C8B-B14F-4D97-AF65-F5344CB8AC3E}">
        <p14:creationId xmlns:p14="http://schemas.microsoft.com/office/powerpoint/2010/main" val="42346515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a:t>
            </a:r>
            <a:r>
              <a:rPr lang="en-GB" b="0" i="0">
                <a:solidFill>
                  <a:srgbClr val="000000"/>
                </a:solidFill>
                <a:effectLst/>
                <a:latin typeface="Source Sans Pro" panose="020B0503030403020204" pitchFamily="34" charset="0"/>
              </a:rPr>
              <a:t>Source: Historic England Archive Ref: </a:t>
            </a:r>
            <a:r>
              <a:rPr lang="en-GB" b="0" i="0">
                <a:solidFill>
                  <a:srgbClr val="FFFFFF"/>
                </a:solidFill>
                <a:effectLst/>
                <a:latin typeface="Montserrat" panose="02000505000000020004" pitchFamily="2" charset="0"/>
              </a:rPr>
              <a:t>28888_052</a:t>
            </a:r>
            <a:r>
              <a:rPr lang="en-GB" b="0" i="0">
                <a:solidFill>
                  <a:srgbClr val="000000"/>
                </a:solidFill>
                <a:effectLst/>
                <a:latin typeface="Source Sans Pro" panose="020B0503030403020204" pitchFamily="34" charset="0"/>
              </a:rPr>
              <a:t> Date: 22/04/2016</a:t>
            </a:r>
            <a:endParaRPr lang="en-GB" sz="1200" kern="1200">
              <a:solidFill>
                <a:schemeClr val="tx1"/>
              </a:solidFill>
              <a:effectLst/>
              <a:latin typeface="+mn-lt"/>
              <a:ea typeface="+mn-ea"/>
              <a:cs typeface="+mn-cs"/>
            </a:endParaRPr>
          </a:p>
          <a:p>
            <a:pPr marL="342900" indent="-342900">
              <a:buFont typeface="Arial" panose="020B0604020202020204" pitchFamily="34" charset="0"/>
              <a:buChar char="•"/>
            </a:pPr>
            <a:r>
              <a:rPr lang="en-GB" sz="1200"/>
              <a:t>Kirkgate Shopping Centre was intended to be UK’s first ‘American Style’ shopping mall, but delays meant that ‘honour’ went to Jarrow in South Tyneside. </a:t>
            </a:r>
          </a:p>
          <a:p>
            <a:pPr marL="342900" indent="-342900">
              <a:buFont typeface="Arial" panose="020B0604020202020204" pitchFamily="34" charset="0"/>
              <a:buChar char="•"/>
            </a:pPr>
            <a:r>
              <a:rPr lang="en-GB" sz="1200"/>
              <a:t>At the end of the 20th century, several modern sculptures were erected such as  ‘Camera Lucida’ (1985), </a:t>
            </a:r>
            <a:r>
              <a:rPr lang="en-GB" sz="1200" err="1"/>
              <a:t>Ivegate</a:t>
            </a:r>
            <a:r>
              <a:rPr lang="en-GB" sz="1200"/>
              <a:t> Arch (1988), ‘Grandads Clock and Chair’ (1992), and ‘Fibres’ (1997).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59</a:t>
            </a:fld>
            <a:endParaRPr lang="en-US"/>
          </a:p>
        </p:txBody>
      </p:sp>
    </p:spTree>
    <p:extLst>
      <p:ext uri="{BB962C8B-B14F-4D97-AF65-F5344CB8AC3E}">
        <p14:creationId xmlns:p14="http://schemas.microsoft.com/office/powerpoint/2010/main" val="3973589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Betty Longbottom, CC BY-SA 2.0 &lt;https://creativecommons.org/licenses/by-sa/2.0&gt;, via Wikimedia Commons</a:t>
            </a:r>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60</a:t>
            </a:fld>
            <a:endParaRPr lang="en-US"/>
          </a:p>
        </p:txBody>
      </p:sp>
    </p:spTree>
    <p:extLst>
      <p:ext uri="{BB962C8B-B14F-4D97-AF65-F5344CB8AC3E}">
        <p14:creationId xmlns:p14="http://schemas.microsoft.com/office/powerpoint/2010/main" val="28884028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John Yeadon, CC BY-SA 3.0 &lt;https://creativecommons.org/licenses/by-sa/3.0&gt;, via Wikimedia Commons</a:t>
            </a:r>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61</a:t>
            </a:fld>
            <a:endParaRPr lang="en-US"/>
          </a:p>
        </p:txBody>
      </p:sp>
    </p:spTree>
    <p:extLst>
      <p:ext uri="{BB962C8B-B14F-4D97-AF65-F5344CB8AC3E}">
        <p14:creationId xmlns:p14="http://schemas.microsoft.com/office/powerpoint/2010/main" val="2630593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Betty Longbottom, CC BY-SA 2.0 &lt;https://creativecommons.org/licenses/by-sa/2.0&gt;, via Wikimedia Commons</a:t>
            </a:r>
            <a:endParaRPr lang="en-GB">
              <a:solidFill>
                <a:schemeClr val="bg1"/>
              </a:solidFill>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63</a:t>
            </a:fld>
            <a:endParaRPr lang="en-US"/>
          </a:p>
        </p:txBody>
      </p:sp>
    </p:spTree>
    <p:extLst>
      <p:ext uri="{BB962C8B-B14F-4D97-AF65-F5344CB8AC3E}">
        <p14:creationId xmlns:p14="http://schemas.microsoft.com/office/powerpoint/2010/main" val="3510887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a:solidFill>
                  <a:schemeClr val="tx1"/>
                </a:solidFill>
                <a:effectLst/>
                <a:latin typeface="+mn-lt"/>
                <a:ea typeface="+mn-ea"/>
                <a:cs typeface="+mn-cs"/>
              </a:rPr>
              <a:t>Image © Bradford 2025 via official press pack - </a:t>
            </a:r>
            <a:r>
              <a:rPr lang="en-GB" sz="12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https://bradford2025.co.uk/wp-content/uploads/2022/06/Bradford-wins-UK-City-of-Culture-2025-FINAL.pdf</a:t>
            </a:r>
            <a:r>
              <a:rPr lang="en-GB" sz="120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64</a:t>
            </a:fld>
            <a:endParaRPr lang="en-US"/>
          </a:p>
        </p:txBody>
      </p:sp>
    </p:spTree>
    <p:extLst>
      <p:ext uri="{BB962C8B-B14F-4D97-AF65-F5344CB8AC3E}">
        <p14:creationId xmlns:p14="http://schemas.microsoft.com/office/powerpoint/2010/main" val="3240039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a:t>
            </a:r>
            <a:r>
              <a:rPr lang="en-GB" sz="1200" b="0" i="0" kern="1200">
                <a:solidFill>
                  <a:schemeClr val="tx1"/>
                </a:solidFill>
                <a:effectLst/>
                <a:latin typeface="+mn-lt"/>
                <a:ea typeface="+mn-ea"/>
                <a:cs typeface="+mn-cs"/>
              </a:rPr>
              <a:t>Historic England Archive Ref: ic048/135 Date: </a:t>
            </a:r>
            <a:r>
              <a:rPr lang="en-GB" b="0" i="0">
                <a:solidFill>
                  <a:srgbClr val="000000"/>
                </a:solidFill>
                <a:effectLst/>
                <a:latin typeface="Source Sans Pro" panose="020B0503030403020204" pitchFamily="34" charset="0"/>
              </a:rPr>
              <a:t>31 Jan 2012</a:t>
            </a:r>
            <a:r>
              <a:rPr lang="en-GB" sz="1200" b="0" i="0" kern="1200">
                <a:solidFill>
                  <a:schemeClr val="tx1"/>
                </a:solidFill>
                <a:effectLst/>
                <a:latin typeface="+mn-lt"/>
                <a:ea typeface="+mn-ea"/>
                <a:cs typeface="+mn-cs"/>
              </a:rPr>
              <a:t> -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https://historicengland.org.uk/images-books/photos/item/IC048/135</a:t>
            </a:r>
            <a:r>
              <a:rPr lang="en-GB" sz="180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334220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a:t>
            </a:r>
            <a:r>
              <a:rPr lang="en-GB" b="0" i="0">
                <a:solidFill>
                  <a:srgbClr val="000000"/>
                </a:solidFill>
                <a:effectLst/>
                <a:latin typeface="Source Sans Pro" panose="020B0503030403020204" pitchFamily="34" charset="0"/>
              </a:rPr>
              <a:t>Historic England Archive Ref: IC008/032 Date: 22 Dec 2015 -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https://historicengland.org.uk/images-books/photos/item/IC008/032</a:t>
            </a:r>
            <a:r>
              <a:rPr lang="en-GB" sz="1800">
                <a:effectLst/>
                <a:latin typeface="Arial" panose="020B0604020202020204" pitchFamily="34" charset="0"/>
                <a:ea typeface="Arial" panose="020B0604020202020204" pitchFamily="34" charset="0"/>
                <a:cs typeface="Times New Roman" panose="02020603050405020304" pitchFamily="18" charset="0"/>
              </a:rPr>
              <a:t> </a:t>
            </a:r>
            <a:endParaRPr lang="en-GB">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These early settlers lived in simple wooden houses. They probably kept bees for wax and honey and fished in becks and rivers. They would have ground corn by hand and kept pigs and sheep. </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3122869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a:t>
            </a:r>
            <a:r>
              <a:rPr lang="en-GB" sz="1200" b="0" i="0" kern="1200">
                <a:solidFill>
                  <a:schemeClr val="tx1"/>
                </a:solidFill>
                <a:effectLst/>
                <a:latin typeface="+mn-lt"/>
                <a:ea typeface="+mn-ea"/>
                <a:cs typeface="+mn-cs"/>
              </a:rPr>
              <a:t>Blackbird Publishing for Historic England</a:t>
            </a:r>
            <a:endParaRPr lang="en-GB">
              <a:solidFill>
                <a:schemeClr val="bg1"/>
              </a:solidFill>
            </a:endParaRP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2015873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a:t>
            </a:r>
            <a:r>
              <a:rPr lang="en-GB" sz="1200" b="0" i="0" kern="1200">
                <a:solidFill>
                  <a:schemeClr val="tx1"/>
                </a:solidFill>
                <a:effectLst/>
                <a:latin typeface="+mn-lt"/>
                <a:ea typeface="+mn-ea"/>
                <a:cs typeface="+mn-cs"/>
              </a:rPr>
              <a:t>Unknown author, Public domain, via Wikimedia Commons - </a:t>
            </a:r>
            <a:r>
              <a:rPr lang="en-GB" sz="1200" u="sng" kern="1200">
                <a:solidFill>
                  <a:schemeClr val="tx1"/>
                </a:solidFill>
                <a:effectLst/>
                <a:latin typeface="+mn-lt"/>
                <a:ea typeface="+mn-ea"/>
                <a:cs typeface="+mn-cs"/>
                <a:hlinkClick r:id="rId3"/>
              </a:rPr>
              <a:t>https://commons.wikimedia.org/wiki/File:Domesday_binding.jpg</a:t>
            </a:r>
            <a:r>
              <a:rPr lang="en-GB" sz="1200" kern="1200">
                <a:solidFill>
                  <a:schemeClr val="tx1"/>
                </a:solidFill>
                <a:effectLst/>
                <a:latin typeface="+mn-lt"/>
                <a:ea typeface="+mn-ea"/>
                <a:cs typeface="+mn-cs"/>
              </a:rPr>
              <a:t> </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3233904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Image © </a:t>
            </a:r>
            <a:r>
              <a:rPr lang="en-GB" sz="1200" b="0" i="0" kern="1200">
                <a:solidFill>
                  <a:schemeClr val="tx1"/>
                </a:solidFill>
                <a:effectLst/>
                <a:latin typeface="+mn-lt"/>
                <a:ea typeface="+mn-ea"/>
                <a:cs typeface="+mn-cs"/>
              </a:rPr>
              <a:t>Unknown author, Public domain, via Wikimedia Commons - </a:t>
            </a:r>
            <a:r>
              <a:rPr lang="en-GB" sz="1200" u="sng" kern="1200">
                <a:solidFill>
                  <a:schemeClr val="tx1"/>
                </a:solidFill>
                <a:effectLst/>
                <a:latin typeface="+mn-lt"/>
                <a:ea typeface="+mn-ea"/>
                <a:cs typeface="+mn-cs"/>
                <a:hlinkClick r:id="rId3"/>
              </a:rPr>
              <a:t>https://commons.wikimedia.org/wiki/File:Domesday_binding.jpg</a:t>
            </a:r>
            <a:r>
              <a:rPr lang="en-GB" sz="1200" kern="1200">
                <a:solidFill>
                  <a:schemeClr val="tx1"/>
                </a:solidFill>
                <a:effectLst/>
                <a:latin typeface="+mn-lt"/>
                <a:ea typeface="+mn-ea"/>
                <a:cs typeface="+mn-cs"/>
              </a:rPr>
              <a:t> </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17407415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7A942"/>
            </a:solidFill>
          </p:spPr>
        </p:sp>
      </p:gr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indent="0" algn="l">
              <a:buNone/>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document title</a:t>
            </a:r>
            <a:endParaRPr lang="en-US"/>
          </a:p>
        </p:txBody>
      </p:sp>
      <p:pic>
        <p:nvPicPr>
          <p:cNvPr id="9" name="Picture 4">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spTree>
    <p:extLst>
      <p:ext uri="{BB962C8B-B14F-4D97-AF65-F5344CB8AC3E}">
        <p14:creationId xmlns:p14="http://schemas.microsoft.com/office/powerpoint/2010/main" val="28905357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0971915" cy="539926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AutoShape 5">
            <a:extLst>
              <a:ext uri="{FF2B5EF4-FFF2-40B4-BE49-F238E27FC236}">
                <a16:creationId xmlns:a16="http://schemas.microsoft.com/office/drawing/2014/main" id="{8DC9ECEE-0EE8-C1DE-10B8-270F3DA5D0C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 name="AutoShape 5">
            <a:extLst>
              <a:ext uri="{FF2B5EF4-FFF2-40B4-BE49-F238E27FC236}">
                <a16:creationId xmlns:a16="http://schemas.microsoft.com/office/drawing/2014/main" id="{8DC9ECEE-0EE8-C1DE-10B8-270F3DA5D0C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0971915"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6" y="1411704"/>
            <a:ext cx="5324852" cy="4981601"/>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5" name="Picture Placeholder 15">
            <a:extLst>
              <a:ext uri="{FF2B5EF4-FFF2-40B4-BE49-F238E27FC236}">
                <a16:creationId xmlns:a16="http://schemas.microsoft.com/office/drawing/2014/main" id="{A8D4281E-727A-E0FF-DF59-20BE3AF4F993}"/>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 Content Only">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1362908"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414546" y="1399707"/>
            <a:ext cx="11362908" cy="1921716"/>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a:t>Click to edit</a:t>
            </a:r>
            <a:endParaRPr lang="en-US"/>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0" name="AutoShape 5">
            <a:extLst>
              <a:ext uri="{FF2B5EF4-FFF2-40B4-BE49-F238E27FC236}">
                <a16:creationId xmlns:a16="http://schemas.microsoft.com/office/drawing/2014/main" id="{6F01D4DD-FAF6-D59B-C700-66E45D95B6AB}"/>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Picture Placeholder 5">
            <a:extLst>
              <a:ext uri="{FF2B5EF4-FFF2-40B4-BE49-F238E27FC236}">
                <a16:creationId xmlns:a16="http://schemas.microsoft.com/office/drawing/2014/main" id="{2405DC80-D4F9-AF03-87B4-5FD807E27C67}"/>
              </a:ext>
            </a:extLst>
          </p:cNvPr>
          <p:cNvSpPr>
            <a:spLocks noGrp="1"/>
          </p:cNvSpPr>
          <p:nvPr>
            <p:ph type="pic" sz="quarter" idx="18" hasCustomPrompt="1"/>
          </p:nvPr>
        </p:nvSpPr>
        <p:spPr>
          <a:xfrm rot="20481903">
            <a:off x="5890120" y="720270"/>
            <a:ext cx="1778000" cy="63500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p>
            <a:r>
              <a:rPr lang="en-US"/>
              <a:t> </a:t>
            </a:r>
          </a:p>
        </p:txBody>
      </p:sp>
      <p:sp>
        <p:nvSpPr>
          <p:cNvPr id="21" name="Picture Placeholder 5">
            <a:extLst>
              <a:ext uri="{FF2B5EF4-FFF2-40B4-BE49-F238E27FC236}">
                <a16:creationId xmlns:a16="http://schemas.microsoft.com/office/drawing/2014/main" id="{490A7667-F713-501A-63AF-EEAD14526B82}"/>
              </a:ext>
            </a:extLst>
          </p:cNvPr>
          <p:cNvSpPr>
            <a:spLocks noGrp="1"/>
          </p:cNvSpPr>
          <p:nvPr>
            <p:ph type="pic" sz="quarter" idx="19" hasCustomPrompt="1"/>
          </p:nvPr>
        </p:nvSpPr>
        <p:spPr>
          <a:xfrm rot="9839628">
            <a:off x="3322173" y="5443789"/>
            <a:ext cx="1778000" cy="63500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p>
            <a:r>
              <a:rPr lang="en-US"/>
              <a:t> </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DF09B61-4E47-EA9C-608B-975D7A5BD4AB}"/>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6" name="Picture Placeholder 13">
            <a:extLst>
              <a:ext uri="{FF2B5EF4-FFF2-40B4-BE49-F238E27FC236}">
                <a16:creationId xmlns:a16="http://schemas.microsoft.com/office/drawing/2014/main" id="{0C5B97FC-AB4E-1DB1-74F5-C823905C4A26}"/>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5" name="Picture Placeholder 13">
            <a:extLst>
              <a:ext uri="{FF2B5EF4-FFF2-40B4-BE49-F238E27FC236}">
                <a16:creationId xmlns:a16="http://schemas.microsoft.com/office/drawing/2014/main" id="{A5EC1B8E-118E-BFBF-C139-E7D78D13583F}"/>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0" name="Picture Placeholder 13">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17" name="Picture Placeholder 1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20" name="Text Placeholder 3">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1" name="Text Placeholder 3">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2" name="Text Placeholder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0" name="Picture Placeholder 39">
            <a:extLst>
              <a:ext uri="{FF2B5EF4-FFF2-40B4-BE49-F238E27FC236}">
                <a16:creationId xmlns:a16="http://schemas.microsoft.com/office/drawing/2014/main" id="{68DAFA26-B1D9-C74E-55A7-71DDCA28DD34}"/>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2" name="Text Placeholder 4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3" name="Picture Placeholder 39">
            <a:extLst>
              <a:ext uri="{FF2B5EF4-FFF2-40B4-BE49-F238E27FC236}">
                <a16:creationId xmlns:a16="http://schemas.microsoft.com/office/drawing/2014/main" id="{D1F788DE-674D-9F5F-697C-9723C3D8243A}"/>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41">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5" name="Picture Placeholder 39">
            <a:extLst>
              <a:ext uri="{FF2B5EF4-FFF2-40B4-BE49-F238E27FC236}">
                <a16:creationId xmlns:a16="http://schemas.microsoft.com/office/drawing/2014/main" id="{0E7352E7-3CC4-489C-AB1C-12552E4C62F8}"/>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Placeholder 41">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Tree>
    <p:extLst>
      <p:ext uri="{BB962C8B-B14F-4D97-AF65-F5344CB8AC3E}">
        <p14:creationId xmlns:p14="http://schemas.microsoft.com/office/powerpoint/2010/main" val="2974923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ront Cover">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sp>
      </p:gr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indent="0" algn="l">
              <a:buNone/>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document title</a:t>
            </a:r>
            <a:endParaRPr lang="en-US"/>
          </a:p>
        </p:txBody>
      </p:sp>
      <p:pic>
        <p:nvPicPr>
          <p:cNvPr id="9" name="Picture 4">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spTree>
    <p:extLst>
      <p:ext uri="{BB962C8B-B14F-4D97-AF65-F5344CB8AC3E}">
        <p14:creationId xmlns:p14="http://schemas.microsoft.com/office/powerpoint/2010/main" val="28923054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 Learning Aims">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7A942"/>
            </a:solidFill>
          </p:spPr>
        </p:sp>
      </p:grpSp>
      <p:pic>
        <p:nvPicPr>
          <p:cNvPr id="9" name="Picture 4">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365709" y="2525251"/>
            <a:ext cx="3438195" cy="2639662"/>
          </a:xfrm>
          <a:prstGeom prst="rect">
            <a:avLst/>
          </a:prstGeom>
        </p:spPr>
        <p:txBody>
          <a:bodyPr/>
          <a:lstStyle/>
          <a:p>
            <a:endParaRPr lang="en-US"/>
          </a:p>
        </p:txBody>
      </p:sp>
      <p:sp>
        <p:nvSpPr>
          <p:cNvPr id="2" name="TextBox 1">
            <a:extLst>
              <a:ext uri="{FF2B5EF4-FFF2-40B4-BE49-F238E27FC236}">
                <a16:creationId xmlns:a16="http://schemas.microsoft.com/office/drawing/2014/main" id="{6F40BCDF-8B1B-DFF4-941C-CE8CD8E97833}"/>
              </a:ext>
            </a:extLst>
          </p:cNvPr>
          <p:cNvSpPr txBox="1"/>
          <p:nvPr userDrawn="1"/>
        </p:nvSpPr>
        <p:spPr>
          <a:xfrm>
            <a:off x="4320717" y="574157"/>
            <a:ext cx="2557506" cy="461665"/>
          </a:xfrm>
          <a:prstGeom prst="rect">
            <a:avLst/>
          </a:prstGeom>
          <a:noFill/>
        </p:spPr>
        <p:txBody>
          <a:bodyPr wrap="square" rtlCol="0">
            <a:spAutoFit/>
          </a:bodyPr>
          <a:lstStyle/>
          <a:p>
            <a:r>
              <a:rPr lang="en-US" sz="2400" b="1" spc="50" baseline="0">
                <a:solidFill>
                  <a:srgbClr val="191715"/>
                </a:solidFill>
                <a:latin typeface="Source Sans Pro Bold"/>
              </a:rPr>
              <a:t>Key Stage 2:</a:t>
            </a:r>
            <a:endParaRPr lang="en-US" sz="2400" baseline="0"/>
          </a:p>
        </p:txBody>
      </p:sp>
      <p:sp>
        <p:nvSpPr>
          <p:cNvPr id="4" name="TextBox 3">
            <a:extLst>
              <a:ext uri="{FF2B5EF4-FFF2-40B4-BE49-F238E27FC236}">
                <a16:creationId xmlns:a16="http://schemas.microsoft.com/office/drawing/2014/main" id="{544D9DEC-FB04-C3A3-A437-FD50C6FB4CB3}"/>
              </a:ext>
            </a:extLst>
          </p:cNvPr>
          <p:cNvSpPr txBox="1"/>
          <p:nvPr userDrawn="1"/>
        </p:nvSpPr>
        <p:spPr>
          <a:xfrm>
            <a:off x="4320717" y="1066969"/>
            <a:ext cx="8229600" cy="461665"/>
          </a:xfrm>
          <a:prstGeom prst="rect">
            <a:avLst/>
          </a:prstGeom>
          <a:noFill/>
        </p:spPr>
        <p:txBody>
          <a:bodyPr wrap="square" rtlCol="0">
            <a:spAutoFit/>
          </a:bodyPr>
          <a:lstStyle/>
          <a:p>
            <a:r>
              <a:rPr lang="en-US" sz="2400" b="1" spc="50" baseline="0">
                <a:solidFill>
                  <a:srgbClr val="191715"/>
                </a:solidFill>
                <a:latin typeface="Source Sans Pro Bold"/>
              </a:rPr>
              <a:t>Learning Aims and Outcomes:</a:t>
            </a:r>
            <a:endParaRPr lang="en-US" sz="2400" baseline="0"/>
          </a:p>
        </p:txBody>
      </p:sp>
      <p:sp>
        <p:nvSpPr>
          <p:cNvPr id="5" name="Text Placeholder 4">
            <a:extLst>
              <a:ext uri="{FF2B5EF4-FFF2-40B4-BE49-F238E27FC236}">
                <a16:creationId xmlns:a16="http://schemas.microsoft.com/office/drawing/2014/main" id="{5397B778-BBC3-72C1-8110-B1230D4905B7}"/>
              </a:ext>
            </a:extLst>
          </p:cNvPr>
          <p:cNvSpPr>
            <a:spLocks noGrp="1"/>
          </p:cNvSpPr>
          <p:nvPr>
            <p:ph type="body" sz="quarter" idx="12"/>
          </p:nvPr>
        </p:nvSpPr>
        <p:spPr>
          <a:xfrm>
            <a:off x="6295713" y="552891"/>
            <a:ext cx="5449248" cy="461665"/>
          </a:xfrm>
          <a:prstGeom prst="rect">
            <a:avLst/>
          </a:prstGeom>
        </p:spPr>
        <p:txBody>
          <a:bodyPr>
            <a:normAutofit/>
          </a:bodyPr>
          <a:lstStyle>
            <a:lvl1pPr marL="0" indent="0">
              <a:buFontTx/>
              <a:buNone/>
              <a:defRPr sz="2400" baseline="0"/>
            </a:lvl1pPr>
          </a:lstStyle>
          <a:p>
            <a:pPr lvl="0"/>
            <a:r>
              <a:rPr lang="en-GB"/>
              <a:t>Click to edit</a:t>
            </a:r>
            <a:endParaRPr lang="en-US"/>
          </a:p>
        </p:txBody>
      </p:sp>
      <p:sp>
        <p:nvSpPr>
          <p:cNvPr id="6" name="Content Placeholder 2">
            <a:extLst>
              <a:ext uri="{FF2B5EF4-FFF2-40B4-BE49-F238E27FC236}">
                <a16:creationId xmlns:a16="http://schemas.microsoft.com/office/drawing/2014/main" id="{AC48BEF6-C0DE-F23F-594B-3E3C19F2C9CC}"/>
              </a:ext>
            </a:extLst>
          </p:cNvPr>
          <p:cNvSpPr>
            <a:spLocks noGrp="1"/>
          </p:cNvSpPr>
          <p:nvPr>
            <p:ph idx="1"/>
          </p:nvPr>
        </p:nvSpPr>
        <p:spPr>
          <a:xfrm>
            <a:off x="4488530" y="1823565"/>
            <a:ext cx="7256431" cy="2863397"/>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322401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10971915" cy="4320194"/>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AutoShape 5">
            <a:extLst>
              <a:ext uri="{FF2B5EF4-FFF2-40B4-BE49-F238E27FC236}">
                <a16:creationId xmlns:a16="http://schemas.microsoft.com/office/drawing/2014/main" id="{0686A806-8B99-4CCF-73F4-B0B3B2E13398}"/>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Tree>
    <p:extLst>
      <p:ext uri="{BB962C8B-B14F-4D97-AF65-F5344CB8AC3E}">
        <p14:creationId xmlns:p14="http://schemas.microsoft.com/office/powerpoint/2010/main" val="28623879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511ECD-BF5D-69CD-8BE0-8DEE89594BE4}"/>
              </a:ext>
            </a:extLst>
          </p:cNvPr>
          <p:cNvSpPr txBox="1"/>
          <p:nvPr userDrawn="1"/>
        </p:nvSpPr>
        <p:spPr>
          <a:xfrm>
            <a:off x="355304" y="1381474"/>
            <a:ext cx="2557506" cy="461665"/>
          </a:xfrm>
          <a:prstGeom prst="rect">
            <a:avLst/>
          </a:prstGeom>
          <a:noFill/>
        </p:spPr>
        <p:txBody>
          <a:bodyPr wrap="square" lIns="0" rtlCol="0">
            <a:spAutoFit/>
          </a:bodyPr>
          <a:lstStyle/>
          <a:p>
            <a:r>
              <a:rPr lang="en-US" sz="2400" b="1" spc="50" baseline="0">
                <a:solidFill>
                  <a:srgbClr val="191715"/>
                </a:solidFill>
                <a:latin typeface="Source Sans Pro Bold"/>
              </a:rPr>
              <a:t>Key Stage 2:</a:t>
            </a:r>
            <a:endParaRPr lang="en-US" sz="2400" baseline="0"/>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r>
              <a:rPr lang="en-US" sz="2400" b="1" spc="50" baseline="0">
                <a:solidFill>
                  <a:srgbClr val="191715"/>
                </a:solidFill>
                <a:latin typeface="Source Sans Pro Bold"/>
              </a:rPr>
              <a:t>Learning Aims and Outcomes:</a:t>
            </a:r>
            <a:endParaRPr lang="en-US" sz="2400" baseline="0"/>
          </a:p>
        </p:txBody>
      </p:sp>
      <p:sp>
        <p:nvSpPr>
          <p:cNvPr id="7" name="Text Placeholder 4">
            <a:extLst>
              <a:ext uri="{FF2B5EF4-FFF2-40B4-BE49-F238E27FC236}">
                <a16:creationId xmlns:a16="http://schemas.microsoft.com/office/drawing/2014/main" id="{6508AD26-88D5-E731-7357-00380488B6EB}"/>
              </a:ext>
            </a:extLst>
          </p:cNvPr>
          <p:cNvSpPr>
            <a:spLocks noGrp="1"/>
          </p:cNvSpPr>
          <p:nvPr>
            <p:ph type="body" sz="quarter" idx="12"/>
          </p:nvPr>
        </p:nvSpPr>
        <p:spPr>
          <a:xfrm>
            <a:off x="2161308" y="1381473"/>
            <a:ext cx="9192491" cy="461665"/>
          </a:xfrm>
          <a:prstGeom prst="rect">
            <a:avLst/>
          </a:prstGeom>
        </p:spPr>
        <p:txBody>
          <a:bodyPr>
            <a:normAutofit/>
          </a:bodyPr>
          <a:lstStyle>
            <a:lvl1pPr marL="0" indent="0">
              <a:buFontTx/>
              <a:buNone/>
              <a:defRPr sz="2400" baseline="0"/>
            </a:lvl1pPr>
          </a:lstStyle>
          <a:p>
            <a:pPr lvl="0"/>
            <a:r>
              <a:rPr lang="en-GB"/>
              <a:t>Click to edit</a:t>
            </a:r>
            <a:endParaRPr lang="en-US"/>
          </a:p>
        </p:txBody>
      </p:sp>
      <p:sp>
        <p:nvSpPr>
          <p:cNvPr id="9" name="Title 3">
            <a:extLst>
              <a:ext uri="{FF2B5EF4-FFF2-40B4-BE49-F238E27FC236}">
                <a16:creationId xmlns:a16="http://schemas.microsoft.com/office/drawing/2014/main" id="{F383AC8C-9FEF-1752-1DF9-79280F5C56D5}"/>
              </a:ext>
            </a:extLst>
          </p:cNvPr>
          <p:cNvSpPr>
            <a:spLocks noGrp="1"/>
          </p:cNvSpPr>
          <p:nvPr>
            <p:ph type="title"/>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a:t>Click to edit</a:t>
            </a:r>
            <a:endParaRPr lang="en-GB"/>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p:nvPr>
        </p:nvSpPr>
        <p:spPr>
          <a:xfrm>
            <a:off x="357186" y="2429353"/>
            <a:ext cx="10996613" cy="3392103"/>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pic>
        <p:nvPicPr>
          <p:cNvPr id="18" name="Picture 7">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TextBox 1">
            <a:extLst>
              <a:ext uri="{FF2B5EF4-FFF2-40B4-BE49-F238E27FC236}">
                <a16:creationId xmlns:a16="http://schemas.microsoft.com/office/drawing/2014/main" id="{5E65B1FA-7046-8CA4-7B84-6AB4DE3817F6}"/>
              </a:ext>
            </a:extLst>
          </p:cNvPr>
          <p:cNvSpPr txBox="1"/>
          <p:nvPr userDrawn="1"/>
        </p:nvSpPr>
        <p:spPr>
          <a:xfrm>
            <a:off x="2659224" y="1082351"/>
            <a:ext cx="184731" cy="369332"/>
          </a:xfrm>
          <a:prstGeom prst="rect">
            <a:avLst/>
          </a:prstGeom>
          <a:noFill/>
        </p:spPr>
        <p:txBody>
          <a:bodyPr wrap="none" rtlCol="0">
            <a:spAutoFit/>
          </a:bodyPr>
          <a:lstStyle/>
          <a:p>
            <a:endParaRPr lang="en-US"/>
          </a:p>
        </p:txBody>
      </p:sp>
      <p:grpSp>
        <p:nvGrpSpPr>
          <p:cNvPr id="10" name="Group 2">
            <a:extLst>
              <a:ext uri="{FF2B5EF4-FFF2-40B4-BE49-F238E27FC236}">
                <a16:creationId xmlns:a16="http://schemas.microsoft.com/office/drawing/2014/main" id="{C5FF42A0-2B22-9A4D-5106-8ED5B94E40D0}"/>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848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A5EC1B8E-118E-BFBF-C139-E7D78D13583F}"/>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456807" y="1502499"/>
            <a:ext cx="4151741" cy="3894495"/>
          </a:xfrm>
          <a:prstGeom prst="rect">
            <a:avLst/>
          </a:prstGeom>
        </p:spPr>
        <p:txBody>
          <a:bodyPr/>
          <a:lstStyle/>
          <a:p>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5022887" cy="502263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F06F181-EF0F-68FA-60E5-D566B1226EF8}"/>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5213534" y="1065876"/>
            <a:ext cx="5905354" cy="5183131"/>
          </a:xfrm>
          <a:prstGeom prst="rect">
            <a:avLst/>
          </a:prstGeom>
        </p:spPr>
        <p:txBody>
          <a:bodyPr lIns="0" rIns="90000"/>
          <a:lstStyle>
            <a:lvl1pPr marL="0" indent="0">
              <a:buFontTx/>
              <a:buNone/>
              <a:defRPr b="0" i="0" baseline="0"/>
            </a:lvl1pPr>
            <a:lvl2pPr marL="457200" indent="0">
              <a:buFontTx/>
              <a:buNone/>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5" name="Group 2">
            <a:extLst>
              <a:ext uri="{FF2B5EF4-FFF2-40B4-BE49-F238E27FC236}">
                <a16:creationId xmlns:a16="http://schemas.microsoft.com/office/drawing/2014/main" id="{821DB049-EE30-C60F-4BE8-EC4BF44F3BAC}"/>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F06F181-EF0F-68FA-60E5-D566B1226EF8}"/>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57187" y="1080312"/>
            <a:ext cx="5905354" cy="4383786"/>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57187" y="1080311"/>
            <a:ext cx="5905354" cy="5308613"/>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0" name="Picture Placeholder 15">
            <a:extLst>
              <a:ext uri="{FF2B5EF4-FFF2-40B4-BE49-F238E27FC236}">
                <a16:creationId xmlns:a16="http://schemas.microsoft.com/office/drawing/2014/main" id="{39C52D04-F408-5642-E06A-3FDED0B51852}"/>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bg1"/>
                </a:solidFill>
              </a:defRPr>
            </a:lvl1pPr>
          </a:lstStyle>
          <a:p>
            <a:pPr lvl="0"/>
            <a:r>
              <a:rPr lang="en-US"/>
              <a:t>Click to edit</a:t>
            </a:r>
          </a:p>
        </p:txBody>
      </p:sp>
      <p:sp>
        <p:nvSpPr>
          <p:cNvPr id="15" name="Picture Placeholder 15">
            <a:extLst>
              <a:ext uri="{FF2B5EF4-FFF2-40B4-BE49-F238E27FC236}">
                <a16:creationId xmlns:a16="http://schemas.microsoft.com/office/drawing/2014/main" id="{E3B1B4E7-928C-1AD7-05F2-BB41C3FEB1C2}"/>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bg1"/>
                </a:solidFill>
              </a:defRPr>
            </a:lvl1pPr>
          </a:lstStyle>
          <a:p>
            <a:pPr lvl="0"/>
            <a:r>
              <a:rPr lang="en-US"/>
              <a:t>Click to edit</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57188" y="1780413"/>
            <a:ext cx="5905354" cy="426647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Picture Placeholder 13">
            <a:extLst>
              <a:ext uri="{FF2B5EF4-FFF2-40B4-BE49-F238E27FC236}">
                <a16:creationId xmlns:a16="http://schemas.microsoft.com/office/drawing/2014/main" id="{DBE7C6AD-9EF4-C8BD-F254-F9A43B87974C}"/>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089849" y="113396"/>
            <a:ext cx="2945160" cy="2762675"/>
          </a:xfrm>
          <a:prstGeom prst="rect">
            <a:avLst/>
          </a:prstGeom>
        </p:spPr>
        <p:txBody>
          <a:bodyPr/>
          <a:lstStyle/>
          <a:p>
            <a:endParaRPr lang="en-US"/>
          </a:p>
        </p:txBody>
      </p:sp>
      <p:sp>
        <p:nvSpPr>
          <p:cNvPr id="4" name="Picture Placeholder 13">
            <a:extLst>
              <a:ext uri="{FF2B5EF4-FFF2-40B4-BE49-F238E27FC236}">
                <a16:creationId xmlns:a16="http://schemas.microsoft.com/office/drawing/2014/main" id="{67B0742A-D5AC-E9BC-AC04-0EAB1A6EE463}"/>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252435" y="2837690"/>
            <a:ext cx="2963115" cy="2779517"/>
          </a:xfrm>
          <a:prstGeom prst="rect">
            <a:avLst/>
          </a:prstGeom>
        </p:spPr>
        <p:txBody>
          <a:bodyPr/>
          <a:lstStyle/>
          <a:p>
            <a:endParaRPr lang="en-US"/>
          </a:p>
        </p:txBody>
      </p:sp>
      <p:sp>
        <p:nvSpPr>
          <p:cNvPr id="10" name="Picture Placeholder 9">
            <a:extLst>
              <a:ext uri="{FF2B5EF4-FFF2-40B4-BE49-F238E27FC236}">
                <a16:creationId xmlns:a16="http://schemas.microsoft.com/office/drawing/2014/main" id="{EC0D0A2A-79D8-C43B-BA57-BBEFE892C5D8}"/>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13" name="Picture Placeholder 9">
            <a:extLst>
              <a:ext uri="{FF2B5EF4-FFF2-40B4-BE49-F238E27FC236}">
                <a16:creationId xmlns:a16="http://schemas.microsoft.com/office/drawing/2014/main" id="{3D843452-DDC2-464B-128D-56EE03D75799}"/>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10971915" cy="4320194"/>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AutoShape 5">
            <a:extLst>
              <a:ext uri="{FF2B5EF4-FFF2-40B4-BE49-F238E27FC236}">
                <a16:creationId xmlns:a16="http://schemas.microsoft.com/office/drawing/2014/main" id="{0686A806-8B99-4CCF-73F4-B0B3B2E13398}"/>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61" r:id="rId3"/>
    <p:sldLayoutId id="2147483650" r:id="rId4"/>
    <p:sldLayoutId id="2147483673" r:id="rId5"/>
    <p:sldLayoutId id="2147483677" r:id="rId6"/>
    <p:sldLayoutId id="2147483679" r:id="rId7"/>
    <p:sldLayoutId id="2147483680" r:id="rId8"/>
    <p:sldLayoutId id="2147483666" r:id="rId9"/>
    <p:sldLayoutId id="2147483667" r:id="rId10"/>
    <p:sldLayoutId id="2147483675" r:id="rId11"/>
    <p:sldLayoutId id="2147483671" r:id="rId12"/>
    <p:sldLayoutId id="2147483681" r:id="rId13"/>
    <p:sldLayoutId id="2147483672" r:id="rId14"/>
    <p:sldLayoutId id="2147483678" r:id="rId15"/>
    <p:sldLayoutId id="2147483664" r:id="rId16"/>
    <p:sldLayoutId id="2147483663" r:id="rId17"/>
    <p:sldLayoutId id="2147483660" r:id="rId18"/>
    <p:sldLayoutId id="2147483682" r:id="rId19"/>
    <p:sldLayoutId id="2147483683" r:id="rId20"/>
  </p:sldLayoutIdLst>
  <p:txStyles>
    <p:title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storymaps.arcgis.com/stories/d577eb7b2c6a413bbb4b3fd9c72dccce" TargetMode="External"/><Relationship Id="rId2" Type="http://schemas.openxmlformats.org/officeDocument/2006/relationships/hyperlink" Target="https://historicengland.org.uk/services-skills/education/teaching-activities/bradford-city-heritage-trail/" TargetMode="External"/><Relationship Id="rId1" Type="http://schemas.openxmlformats.org/officeDocument/2006/relationships/slideLayout" Target="../slideLayouts/slideLayout20.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hyperlink" Target="https://bradfordmuseums.org/bolling-hall/" TargetMode="Externa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BDB14B3-7D2A-41C0-8CF0-6AA9AB60AC9B}"/>
              </a:ext>
            </a:extLst>
          </p:cNvPr>
          <p:cNvSpPr>
            <a:spLocks noGrp="1"/>
          </p:cNvSpPr>
          <p:nvPr>
            <p:ph type="title" idx="4294967295"/>
          </p:nvPr>
        </p:nvSpPr>
        <p:spPr>
          <a:xfrm>
            <a:off x="365709" y="2559090"/>
            <a:ext cx="3578970" cy="2410371"/>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0" i="0" u="none" strike="noStrike" kern="1200" cap="none" spc="0" normalizeH="0" baseline="0" noProof="0">
                <a:ln>
                  <a:noFill/>
                </a:ln>
                <a:solidFill>
                  <a:schemeClr val="tx1"/>
                </a:solidFill>
                <a:effectLst/>
                <a:uLnTx/>
                <a:uFillTx/>
                <a:latin typeface="+mn-lt"/>
                <a:ea typeface="+mn-ea"/>
                <a:cs typeface="Arial"/>
              </a:rPr>
              <a:t>A short history of Bradford</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GB" sz="2400" b="1" i="0" u="none" strike="noStrike" kern="1200" cap="none" spc="0" normalizeH="0" baseline="0" noProof="0">
              <a:ln>
                <a:noFill/>
              </a:ln>
              <a:solidFill>
                <a:schemeClr val="tx1"/>
              </a:solidFill>
              <a:effectLst/>
              <a:uLnTx/>
              <a:uFillTx/>
              <a:latin typeface="+mn-lt"/>
              <a:ea typeface="+mn-ea"/>
              <a:cs typeface="Arial"/>
            </a:endParaRPr>
          </a:p>
        </p:txBody>
      </p:sp>
      <p:pic>
        <p:nvPicPr>
          <p:cNvPr id="4" name="Picture 3" descr="Screen shot of online StoryMap showing satellite view of Bradford City Centre, with 10 yellow numbered dots on and an archive image of Bradford City Hall with text below it.">
            <a:extLst>
              <a:ext uri="{FF2B5EF4-FFF2-40B4-BE49-F238E27FC236}">
                <a16:creationId xmlns:a16="http://schemas.microsoft.com/office/drawing/2014/main" id="{9E8F642B-DE3B-1A77-BE3A-EAABA1C5B4DE}"/>
              </a:ext>
            </a:extLst>
          </p:cNvPr>
          <p:cNvPicPr>
            <a:picLocks noChangeAspect="1"/>
          </p:cNvPicPr>
          <p:nvPr/>
        </p:nvPicPr>
        <p:blipFill>
          <a:blip r:embed="rId2"/>
          <a:stretch>
            <a:fillRect/>
          </a:stretch>
        </p:blipFill>
        <p:spPr>
          <a:xfrm>
            <a:off x="3944679" y="0"/>
            <a:ext cx="8237209" cy="6858000"/>
          </a:xfrm>
          <a:prstGeom prst="rect">
            <a:avLst/>
          </a:prstGeom>
        </p:spPr>
      </p:pic>
    </p:spTree>
    <p:extLst>
      <p:ext uri="{BB962C8B-B14F-4D97-AF65-F5344CB8AC3E}">
        <p14:creationId xmlns:p14="http://schemas.microsoft.com/office/powerpoint/2010/main" val="3006842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t>Early History: Stone Age</a:t>
            </a:r>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357187" y="1080311"/>
            <a:ext cx="6177644" cy="5674449"/>
          </a:xfrm>
        </p:spPr>
        <p:txBody>
          <a:bodyPr/>
          <a:lstStyle/>
          <a:p>
            <a:pPr marL="342900" indent="-342900">
              <a:buFont typeface="Arial" panose="020B0604020202020204" pitchFamily="34" charset="0"/>
              <a:buChar char="•"/>
            </a:pPr>
            <a:r>
              <a:rPr lang="en-GB">
                <a:cs typeface="Arial"/>
              </a:rPr>
              <a:t>Archaeological evidence shows people were living in the moorlands around Bradford in prehistoric times.</a:t>
            </a:r>
          </a:p>
          <a:p>
            <a:pPr marL="342900" indent="-342900">
              <a:buFont typeface="Arial" panose="020B0604020202020204" pitchFamily="34" charset="0"/>
              <a:buChar char="•"/>
            </a:pPr>
            <a:endParaRPr lang="en-GB" sz="2400">
              <a:latin typeface="Arial" panose="020B0604020202020204" pitchFamily="34" charset="0"/>
            </a:endParaRPr>
          </a:p>
          <a:p>
            <a:pPr marL="342900" indent="-342900">
              <a:buFont typeface="Arial" panose="020B0604020202020204" pitchFamily="34" charset="0"/>
              <a:buChar char="•"/>
            </a:pPr>
            <a:r>
              <a:rPr lang="en-GB" sz="2800">
                <a:cs typeface="Arial"/>
              </a:rPr>
              <a:t>This evidence includes stone axes, flints and unexplained cup and ring markings carved into stone. </a:t>
            </a:r>
          </a:p>
          <a:p>
            <a:endParaRPr lang="en-GB" sz="2800">
              <a:cs typeface="Arial"/>
            </a:endParaRPr>
          </a:p>
          <a:p>
            <a:pPr marL="342900" indent="-342900">
              <a:buFont typeface="Arial" panose="020B0604020202020204" pitchFamily="34" charset="0"/>
              <a:buChar char="•"/>
            </a:pPr>
            <a:r>
              <a:rPr lang="en-GB" sz="2800">
                <a:cs typeface="Arial"/>
              </a:rPr>
              <a:t>The earliest inhabitants would have been hunters and gatherers who roamed the land. Later on people settled and became farmers.</a:t>
            </a:r>
            <a:endParaRPr lang="en-GB">
              <a:cs typeface="Arial"/>
            </a:endParaRPr>
          </a:p>
        </p:txBody>
      </p:sp>
      <p:sp>
        <p:nvSpPr>
          <p:cNvPr id="9" name="Text Placeholder 8">
            <a:extLst>
              <a:ext uri="{FF2B5EF4-FFF2-40B4-BE49-F238E27FC236}">
                <a16:creationId xmlns:a16="http://schemas.microsoft.com/office/drawing/2014/main" id="{26D6DD06-160F-57E6-AA30-60421AB18638}"/>
              </a:ext>
              <a:ext uri="{C183D7F6-B498-43B3-948B-1728B52AA6E4}">
                <adec:decorative xmlns:adec="http://schemas.microsoft.com/office/drawing/2017/decorative" val="1"/>
              </a:ext>
            </a:extLst>
          </p:cNvPr>
          <p:cNvSpPr>
            <a:spLocks noGrp="1"/>
          </p:cNvSpPr>
          <p:nvPr>
            <p:ph type="body" sz="quarter" idx="23"/>
          </p:nvPr>
        </p:nvSpPr>
        <p:spPr/>
        <p:txBody>
          <a:bodyPr/>
          <a:lstStyle/>
          <a:p>
            <a:endParaRPr lang="en-GB"/>
          </a:p>
        </p:txBody>
      </p:sp>
      <p:sp>
        <p:nvSpPr>
          <p:cNvPr id="10" name="Picture Placeholder 1">
            <a:extLst>
              <a:ext uri="{FF2B5EF4-FFF2-40B4-BE49-F238E27FC236}">
                <a16:creationId xmlns:a16="http://schemas.microsoft.com/office/drawing/2014/main" id="{B3F7A78B-EF81-2DEB-C38D-63C303207C52}"/>
              </a:ext>
              <a:ext uri="{C183D7F6-B498-43B3-948B-1728B52AA6E4}">
                <adec:decorative xmlns:adec="http://schemas.microsoft.com/office/drawing/2017/decorative" val="1"/>
              </a:ext>
            </a:extLst>
          </p:cNvPr>
          <p:cNvSpPr>
            <a:spLocks noGrp="1"/>
          </p:cNvSpPr>
          <p:nvPr>
            <p:ph type="pic" sz="quarter" idx="24"/>
          </p:nvPr>
        </p:nvSpPr>
        <p:spPr>
          <a:xfrm>
            <a:off x="7078120" y="5589969"/>
            <a:ext cx="3643313" cy="579437"/>
          </a:xfrm>
        </p:spPr>
      </p:sp>
      <p:pic>
        <p:nvPicPr>
          <p:cNvPr id="11" name="Picture Placeholder 11" descr="A photo of a big bit of rock with holes and circles carved in it.">
            <a:extLst>
              <a:ext uri="{FF2B5EF4-FFF2-40B4-BE49-F238E27FC236}">
                <a16:creationId xmlns:a16="http://schemas.microsoft.com/office/drawing/2014/main" id="{BFD9E8E5-3455-CE0C-7FE0-8DD75E55FE37}"/>
              </a:ext>
            </a:extLst>
          </p:cNvPr>
          <p:cNvPicPr preferRelativeResize="0">
            <a:picLocks noChangeAspect="1"/>
          </p:cNvPicPr>
          <p:nvPr/>
        </p:nvPicPr>
        <p:blipFill>
          <a:blip r:embed="rId3"/>
          <a:srcRect/>
          <a:stretch/>
        </p:blipFill>
        <p:spPr>
          <a:xfrm>
            <a:off x="6534831" y="1953260"/>
            <a:ext cx="4905256" cy="2758861"/>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sp>
        <p:nvSpPr>
          <p:cNvPr id="12" name="Text Placeholder 5">
            <a:extLst>
              <a:ext uri="{FF2B5EF4-FFF2-40B4-BE49-F238E27FC236}">
                <a16:creationId xmlns:a16="http://schemas.microsoft.com/office/drawing/2014/main" id="{6F204BBA-CE0A-C14B-2C77-49962EE0257D}"/>
              </a:ext>
            </a:extLst>
          </p:cNvPr>
          <p:cNvSpPr>
            <a:spLocks noGrp="1"/>
          </p:cNvSpPr>
          <p:nvPr>
            <p:ph type="body" sz="quarter" idx="23"/>
          </p:nvPr>
        </p:nvSpPr>
        <p:spPr>
          <a:xfrm>
            <a:off x="7484546" y="5642468"/>
            <a:ext cx="2830459" cy="414338"/>
          </a:xfrm>
        </p:spPr>
        <p:txBody>
          <a:bodyPr/>
          <a:lstStyle/>
          <a:p>
            <a:r>
              <a:rPr lang="en-GB"/>
              <a:t>Cup and ring marks on </a:t>
            </a:r>
            <a:r>
              <a:rPr lang="en-GB" b="0" i="0" err="1">
                <a:solidFill>
                  <a:srgbClr val="000000"/>
                </a:solidFill>
                <a:effectLst/>
                <a:latin typeface="Source Sans Pro" panose="020B0503030403020204" pitchFamily="34" charset="0"/>
              </a:rPr>
              <a:t>Rombalds</a:t>
            </a:r>
            <a:r>
              <a:rPr lang="en-GB" b="0" i="0">
                <a:solidFill>
                  <a:srgbClr val="000000"/>
                </a:solidFill>
                <a:effectLst/>
                <a:latin typeface="Source Sans Pro" panose="020B0503030403020204" pitchFamily="34" charset="0"/>
              </a:rPr>
              <a:t> Moor</a:t>
            </a:r>
            <a:endParaRPr lang="en-GB"/>
          </a:p>
        </p:txBody>
      </p:sp>
    </p:spTree>
    <p:extLst>
      <p:ext uri="{BB962C8B-B14F-4D97-AF65-F5344CB8AC3E}">
        <p14:creationId xmlns:p14="http://schemas.microsoft.com/office/powerpoint/2010/main" val="2011745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t>Early History: Iron Age</a:t>
            </a:r>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357186" y="1080312"/>
            <a:ext cx="6226097" cy="5777688"/>
          </a:xfrm>
        </p:spPr>
        <p:txBody>
          <a:bodyPr lIns="0" tIns="45720" rIns="90000" bIns="45720" anchor="t"/>
          <a:lstStyle/>
          <a:p>
            <a:pPr marL="342900" indent="-342900">
              <a:buFont typeface="Arial" panose="020B0604020202020204" pitchFamily="34" charset="0"/>
              <a:buChar char="•"/>
            </a:pPr>
            <a:r>
              <a:rPr lang="en-GB">
                <a:effectLst/>
              </a:rPr>
              <a:t>By the Iron Age a tribe called the </a:t>
            </a:r>
            <a:r>
              <a:rPr lang="en-GB" err="1">
                <a:effectLst/>
              </a:rPr>
              <a:t>Brigantes</a:t>
            </a:r>
            <a:r>
              <a:rPr lang="en-GB">
                <a:effectLst/>
              </a:rPr>
              <a:t> lived in this area and built many Hill Forts</a:t>
            </a:r>
            <a:r>
              <a:rPr lang="en-GB">
                <a:cs typeface="Arial"/>
              </a:rPr>
              <a:t>. </a:t>
            </a:r>
          </a:p>
          <a:p>
            <a:endParaRPr lang="en-GB">
              <a:cs typeface="Arial"/>
            </a:endParaRPr>
          </a:p>
          <a:p>
            <a:pPr marL="342900" indent="-342900">
              <a:buFont typeface="Arial" panose="020B0604020202020204" pitchFamily="34" charset="0"/>
              <a:buChar char="•"/>
            </a:pPr>
            <a:r>
              <a:rPr lang="en-GB" sz="2800">
                <a:cs typeface="Arial"/>
              </a:rPr>
              <a:t>We know this because many Celtic stone heads have been found in the area. Some of these can be seen on display at Cartwright Hall</a:t>
            </a:r>
            <a:endParaRPr lang="en-GB">
              <a:latin typeface="Arial" panose="020B0604020202020204" pitchFamily="34" charset="0"/>
              <a:cs typeface="Arial"/>
            </a:endParaRPr>
          </a:p>
          <a:p>
            <a:endParaRPr lang="en-GB" sz="2400">
              <a:latin typeface="Arial" panose="020B0604020202020204" pitchFamily="34" charset="0"/>
            </a:endParaRPr>
          </a:p>
          <a:p>
            <a:pPr marL="342900" indent="-342900">
              <a:buFont typeface="Arial" panose="020B0604020202020204" pitchFamily="34" charset="0"/>
              <a:buChar char="•"/>
            </a:pPr>
            <a:r>
              <a:rPr lang="en-GB">
                <a:cs typeface="Arial"/>
              </a:rPr>
              <a:t>The </a:t>
            </a:r>
            <a:r>
              <a:rPr lang="en-GB">
                <a:effectLst/>
              </a:rPr>
              <a:t>Romans also lived here during their 400-year occupation of Britain, but we’re not exactly sure where.</a:t>
            </a:r>
            <a:endParaRPr lang="en-GB">
              <a:cs typeface="Arial"/>
            </a:endParaRPr>
          </a:p>
        </p:txBody>
      </p:sp>
      <p:sp>
        <p:nvSpPr>
          <p:cNvPr id="5" name="Picture Placeholder 4">
            <a:extLst>
              <a:ext uri="{FF2B5EF4-FFF2-40B4-BE49-F238E27FC236}">
                <a16:creationId xmlns:a16="http://schemas.microsoft.com/office/drawing/2014/main" id="{4A3379DB-01C3-109A-6D02-D52EFA25964A}"/>
              </a:ext>
              <a:ext uri="{C183D7F6-B498-43B3-948B-1728B52AA6E4}">
                <adec:decorative xmlns:adec="http://schemas.microsoft.com/office/drawing/2017/decorative" val="1"/>
              </a:ext>
            </a:extLst>
          </p:cNvPr>
          <p:cNvSpPr>
            <a:spLocks noGrp="1"/>
          </p:cNvSpPr>
          <p:nvPr>
            <p:ph type="pic" sz="quarter" idx="24"/>
          </p:nvPr>
        </p:nvSpPr>
        <p:spPr/>
      </p:sp>
      <p:pic>
        <p:nvPicPr>
          <p:cNvPr id="7" name="Picture Placeholder 6" descr="Reconstruction drawing of a men in brown trousers and a blue checked tunic with a sword on a belt around his middle, waving a spear and shield in the air.">
            <a:extLst>
              <a:ext uri="{FF2B5EF4-FFF2-40B4-BE49-F238E27FC236}">
                <a16:creationId xmlns:a16="http://schemas.microsoft.com/office/drawing/2014/main" id="{0A1757A7-BC3E-965B-45E5-BA2A37945F83}"/>
              </a:ext>
              <a:ext uri="{C183D7F6-B498-43B3-948B-1728B52AA6E4}">
                <adec:decorative xmlns:adec="http://schemas.microsoft.com/office/drawing/2017/decorative" val="0"/>
              </a:ext>
            </a:extLst>
          </p:cNvPr>
          <p:cNvPicPr>
            <a:picLocks noGrp="1" noChangeAspect="1"/>
          </p:cNvPicPr>
          <p:nvPr>
            <p:ph type="pic" sz="quarter" idx="14"/>
          </p:nvPr>
        </p:nvPicPr>
        <p:blipFill>
          <a:blip r:embed="rId3"/>
          <a:srcRect t="23073" b="23073"/>
          <a:stretch>
            <a:fillRect/>
          </a:stretch>
        </p:blipFill>
        <p:spPr/>
      </p:pic>
      <p:sp>
        <p:nvSpPr>
          <p:cNvPr id="12" name="Text Placeholder 5">
            <a:extLst>
              <a:ext uri="{FF2B5EF4-FFF2-40B4-BE49-F238E27FC236}">
                <a16:creationId xmlns:a16="http://schemas.microsoft.com/office/drawing/2014/main" id="{6F204BBA-CE0A-C14B-2C77-49962EE0257D}"/>
              </a:ext>
            </a:extLst>
          </p:cNvPr>
          <p:cNvSpPr>
            <a:spLocks noGrp="1"/>
          </p:cNvSpPr>
          <p:nvPr>
            <p:ph type="body" sz="quarter" idx="23"/>
          </p:nvPr>
        </p:nvSpPr>
        <p:spPr/>
        <p:txBody>
          <a:bodyPr/>
          <a:lstStyle/>
          <a:p>
            <a:r>
              <a:rPr lang="en-GB" dirty="0"/>
              <a:t>Reconstruction drawing of a </a:t>
            </a:r>
            <a:r>
              <a:rPr lang="en-GB" i="0" dirty="0" err="1">
                <a:effectLst/>
                <a:latin typeface="Source Sans Pro" panose="020B0503030403020204" pitchFamily="34" charset="0"/>
              </a:rPr>
              <a:t>Brigantian</a:t>
            </a:r>
            <a:r>
              <a:rPr lang="en-GB" i="0" dirty="0">
                <a:effectLst/>
                <a:latin typeface="Source Sans Pro" panose="020B0503030403020204" pitchFamily="34" charset="0"/>
              </a:rPr>
              <a:t> tribesman</a:t>
            </a:r>
          </a:p>
        </p:txBody>
      </p:sp>
    </p:spTree>
    <p:extLst>
      <p:ext uri="{BB962C8B-B14F-4D97-AF65-F5344CB8AC3E}">
        <p14:creationId xmlns:p14="http://schemas.microsoft.com/office/powerpoint/2010/main" val="569598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90C90-FA59-C31D-6CC6-0249778B9806}"/>
              </a:ext>
            </a:extLst>
          </p:cNvPr>
          <p:cNvSpPr>
            <a:spLocks noGrp="1"/>
          </p:cNvSpPr>
          <p:nvPr>
            <p:ph type="title" idx="4294967295"/>
          </p:nvPr>
        </p:nvSpPr>
        <p:spPr>
          <a:xfrm>
            <a:off x="838200" y="-1325563"/>
            <a:ext cx="10515600" cy="1325563"/>
          </a:xfrm>
          <a:prstGeom prst="rect">
            <a:avLst/>
          </a:prstGeom>
        </p:spPr>
        <p:txBody>
          <a:bodyPr anchor="b"/>
          <a:lstStyle/>
          <a:p>
            <a:r>
              <a:rPr lang="en-GB"/>
              <a:t>Bradford, Anglo-Saxon Era410 - 1066</a:t>
            </a:r>
          </a:p>
        </p:txBody>
      </p:sp>
      <p:sp>
        <p:nvSpPr>
          <p:cNvPr id="2" name="Content Placeholder 1">
            <a:extLst>
              <a:ext uri="{FF2B5EF4-FFF2-40B4-BE49-F238E27FC236}">
                <a16:creationId xmlns:a16="http://schemas.microsoft.com/office/drawing/2014/main" id="{7F82A12E-5E99-AD6B-883D-A5B9303A83DB}"/>
              </a:ext>
            </a:extLst>
          </p:cNvPr>
          <p:cNvSpPr>
            <a:spLocks noGrp="1"/>
          </p:cNvSpPr>
          <p:nvPr>
            <p:ph idx="1"/>
          </p:nvPr>
        </p:nvSpPr>
        <p:spPr/>
        <p:txBody>
          <a:bodyPr/>
          <a:lstStyle/>
          <a:p>
            <a:pPr algn="ctr"/>
            <a:endParaRPr kumimoji="0" lang="en-GB" sz="32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a:p>
            <a:pPr algn="ctr"/>
            <a:r>
              <a:rPr kumimoji="0" lang="en-GB" sz="6000" b="1" i="0" u="none" strike="noStrike" kern="1200" cap="none" spc="0" normalizeH="0" baseline="0" noProof="0">
                <a:ln>
                  <a:noFill/>
                </a:ln>
                <a:solidFill>
                  <a:srgbClr val="597F32"/>
                </a:solidFill>
                <a:effectLst/>
                <a:uLnTx/>
                <a:uFillTx/>
                <a:latin typeface="Arial" panose="020B0604020202020204" pitchFamily="34" charset="0"/>
                <a:ea typeface="+mj-ea"/>
                <a:cs typeface="+mj-cs"/>
              </a:rPr>
              <a:t>Bradford</a:t>
            </a:r>
          </a:p>
          <a:p>
            <a:pPr algn="ctr"/>
            <a:endParaRPr kumimoji="0" lang="en-GB" sz="32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a:p>
            <a:pPr algn="ctr"/>
            <a:r>
              <a:rPr lang="en-GB" sz="6000" b="1">
                <a:solidFill>
                  <a:srgbClr val="597F32"/>
                </a:solidFill>
                <a:latin typeface="Arial" panose="020B0604020202020204" pitchFamily="34" charset="0"/>
                <a:ea typeface="+mj-ea"/>
                <a:cs typeface="+mj-cs"/>
              </a:rPr>
              <a:t>Anglo-Saxon Era</a:t>
            </a:r>
          </a:p>
          <a:p>
            <a:pPr algn="ctr"/>
            <a:endParaRPr lang="en-GB" sz="3200" b="1">
              <a:solidFill>
                <a:srgbClr val="597F32"/>
              </a:solidFill>
              <a:latin typeface="Arial" panose="020B0604020202020204" pitchFamily="34" charset="0"/>
              <a:ea typeface="+mj-ea"/>
              <a:cs typeface="+mj-cs"/>
            </a:endParaRPr>
          </a:p>
          <a:p>
            <a:pPr algn="ctr"/>
            <a:r>
              <a:rPr lang="en-GB" sz="6000" b="1">
                <a:solidFill>
                  <a:srgbClr val="597F32"/>
                </a:solidFill>
                <a:latin typeface="Arial" panose="020B0604020202020204" pitchFamily="34" charset="0"/>
                <a:ea typeface="+mj-ea"/>
                <a:cs typeface="+mj-cs"/>
              </a:rPr>
              <a:t>410 - 1066</a:t>
            </a:r>
            <a:endParaRPr lang="en-GB" sz="6000"/>
          </a:p>
        </p:txBody>
      </p:sp>
    </p:spTree>
    <p:extLst>
      <p:ext uri="{BB962C8B-B14F-4D97-AF65-F5344CB8AC3E}">
        <p14:creationId xmlns:p14="http://schemas.microsoft.com/office/powerpoint/2010/main" val="2424454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7B00258-28DE-4D06-AE13-F0F4A41D6EF2}"/>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E88F002B-38E3-422A-ADA9-E49991BA0224}"/>
              </a:ext>
            </a:extLst>
          </p:cNvPr>
          <p:cNvSpPr>
            <a:spLocks noGrp="1"/>
          </p:cNvSpPr>
          <p:nvPr>
            <p:ph type="title"/>
          </p:nvPr>
        </p:nvSpPr>
        <p:spPr/>
        <p:txBody>
          <a:bodyPr/>
          <a:lstStyle/>
          <a:p>
            <a:r>
              <a:rPr lang="en-GB"/>
              <a:t>Anglo-Saxon Era: What’s in a name?</a:t>
            </a:r>
          </a:p>
        </p:txBody>
      </p:sp>
      <p:pic>
        <p:nvPicPr>
          <p:cNvPr id="9" name="Picture Placeholder 8" descr="A reconstruction drawing of a man in drab brown tunic and trousers carrying a pitchfork full of straw.">
            <a:extLst>
              <a:ext uri="{FF2B5EF4-FFF2-40B4-BE49-F238E27FC236}">
                <a16:creationId xmlns:a16="http://schemas.microsoft.com/office/drawing/2014/main" id="{1C89DC95-5E40-576E-B993-CF87B0C7F114}"/>
              </a:ext>
            </a:extLst>
          </p:cNvPr>
          <p:cNvPicPr>
            <a:picLocks noGrp="1" noChangeAspect="1"/>
          </p:cNvPicPr>
          <p:nvPr>
            <p:ph type="pic" sz="quarter" idx="14"/>
          </p:nvPr>
        </p:nvPicPr>
        <p:blipFill>
          <a:blip r:embed="rId3"/>
          <a:stretch>
            <a:fillRect/>
          </a:stretch>
        </p:blipFill>
        <p:spPr>
          <a:xfrm>
            <a:off x="812279" y="1051598"/>
            <a:ext cx="3496056" cy="4535424"/>
          </a:xfrm>
        </p:spPr>
      </p:pic>
      <p:sp>
        <p:nvSpPr>
          <p:cNvPr id="6" name="Text Placeholder 5">
            <a:extLst>
              <a:ext uri="{FF2B5EF4-FFF2-40B4-BE49-F238E27FC236}">
                <a16:creationId xmlns:a16="http://schemas.microsoft.com/office/drawing/2014/main" id="{77CE32C0-6707-44D3-AEC0-EAE6D71EED2C}"/>
              </a:ext>
              <a:ext uri="{C183D7F6-B498-43B3-948B-1728B52AA6E4}">
                <adec:decorative xmlns:adec="http://schemas.microsoft.com/office/drawing/2017/decorative" val="0"/>
              </a:ext>
            </a:extLst>
          </p:cNvPr>
          <p:cNvSpPr>
            <a:spLocks noGrp="1"/>
          </p:cNvSpPr>
          <p:nvPr>
            <p:ph type="body" sz="quarter" idx="23"/>
          </p:nvPr>
        </p:nvSpPr>
        <p:spPr/>
        <p:txBody>
          <a:bodyPr/>
          <a:lstStyle/>
          <a:p>
            <a:r>
              <a:rPr lang="en-GB"/>
              <a:t>Saxon farmer</a:t>
            </a:r>
          </a:p>
        </p:txBody>
      </p:sp>
      <p:sp>
        <p:nvSpPr>
          <p:cNvPr id="4" name="Content Placeholder 3">
            <a:extLst>
              <a:ext uri="{FF2B5EF4-FFF2-40B4-BE49-F238E27FC236}">
                <a16:creationId xmlns:a16="http://schemas.microsoft.com/office/drawing/2014/main" id="{5597340C-A01E-4B41-8B4F-9AA42F73F594}"/>
              </a:ext>
            </a:extLst>
          </p:cNvPr>
          <p:cNvSpPr>
            <a:spLocks noGrp="1"/>
          </p:cNvSpPr>
          <p:nvPr>
            <p:ph idx="1"/>
          </p:nvPr>
        </p:nvSpPr>
        <p:spPr>
          <a:xfrm>
            <a:off x="5213534" y="1065876"/>
            <a:ext cx="5905354" cy="5792124"/>
          </a:xfrm>
        </p:spPr>
        <p:txBody>
          <a:bodyPr/>
          <a:lstStyle/>
          <a:p>
            <a:pPr marL="457200" indent="-457200">
              <a:buFont typeface="Arial" panose="020B0604020202020204" pitchFamily="34" charset="0"/>
              <a:buChar char="•"/>
            </a:pPr>
            <a:r>
              <a:rPr lang="en-GB">
                <a:effectLst/>
              </a:rPr>
              <a:t>In around 500AD, Anglo-Saxon invaders started raiding the country. Some settled locally in a valley where three streams met</a:t>
            </a:r>
            <a:r>
              <a:rPr lang="en-GB"/>
              <a:t>. </a:t>
            </a:r>
          </a:p>
          <a:p>
            <a:pPr marL="342900" indent="-342900">
              <a:buFont typeface="Arial" panose="020B0604020202020204" pitchFamily="34" charset="0"/>
              <a:buChar char="•"/>
            </a:pPr>
            <a:endParaRPr lang="en-GB" sz="2400"/>
          </a:p>
          <a:p>
            <a:pPr marL="457200" indent="-457200">
              <a:buFont typeface="Arial" panose="020B0604020202020204" pitchFamily="34" charset="0"/>
              <a:buChar char="•"/>
            </a:pPr>
            <a:r>
              <a:rPr lang="en-GB"/>
              <a:t>A small village known as ‘broad ford’ grew up around the crossing point of one stream – which is how Bradford got its name.</a:t>
            </a:r>
          </a:p>
          <a:p>
            <a:pPr marL="342900" indent="-342900">
              <a:buFont typeface="Arial" panose="020B0604020202020204" pitchFamily="34" charset="0"/>
              <a:buChar char="•"/>
            </a:pPr>
            <a:endParaRPr lang="en-GB" sz="2400"/>
          </a:p>
          <a:p>
            <a:pPr marL="457200" indent="-457200">
              <a:buFont typeface="Arial" panose="020B0604020202020204" pitchFamily="34" charset="0"/>
              <a:buChar char="•"/>
            </a:pPr>
            <a:r>
              <a:rPr lang="en-GB">
                <a:effectLst/>
              </a:rPr>
              <a:t>This stream called Bradford Beck still runs beneath the city today.</a:t>
            </a:r>
            <a:endParaRPr lang="en-GB"/>
          </a:p>
        </p:txBody>
      </p:sp>
    </p:spTree>
    <p:extLst>
      <p:ext uri="{BB962C8B-B14F-4D97-AF65-F5344CB8AC3E}">
        <p14:creationId xmlns:p14="http://schemas.microsoft.com/office/powerpoint/2010/main" val="853348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8F002B-38E3-422A-ADA9-E49991BA0224}"/>
              </a:ext>
            </a:extLst>
          </p:cNvPr>
          <p:cNvSpPr>
            <a:spLocks noGrp="1"/>
          </p:cNvSpPr>
          <p:nvPr>
            <p:ph type="title"/>
          </p:nvPr>
        </p:nvSpPr>
        <p:spPr/>
        <p:txBody>
          <a:bodyPr/>
          <a:lstStyle/>
          <a:p>
            <a:r>
              <a:rPr lang="en-GB"/>
              <a:t>Anglo-Saxon Era: The first church</a:t>
            </a:r>
          </a:p>
        </p:txBody>
      </p:sp>
      <p:pic>
        <p:nvPicPr>
          <p:cNvPr id="17" name="Picture Placeholder 16" descr="A line drawing of a Saxon monk in white robes, with a red cloak and his hands together in prayer.">
            <a:extLst>
              <a:ext uri="{FF2B5EF4-FFF2-40B4-BE49-F238E27FC236}">
                <a16:creationId xmlns:a16="http://schemas.microsoft.com/office/drawing/2014/main" id="{00A26698-B8F9-422E-8B47-349CB26D7F30}"/>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7400" t="-1806" r="7400" b="1806"/>
          <a:stretch/>
        </p:blipFill>
        <p:spPr>
          <a:xfrm>
            <a:off x="974855" y="1080000"/>
            <a:ext cx="3170903" cy="4316639"/>
          </a:xfrm>
        </p:spPr>
      </p:pic>
      <p:sp>
        <p:nvSpPr>
          <p:cNvPr id="6" name="Text Placeholder 5">
            <a:extLst>
              <a:ext uri="{FF2B5EF4-FFF2-40B4-BE49-F238E27FC236}">
                <a16:creationId xmlns:a16="http://schemas.microsoft.com/office/drawing/2014/main" id="{77CE32C0-6707-44D3-AEC0-EAE6D71EED2C}"/>
              </a:ext>
            </a:extLst>
          </p:cNvPr>
          <p:cNvSpPr>
            <a:spLocks noGrp="1"/>
          </p:cNvSpPr>
          <p:nvPr>
            <p:ph type="body" sz="quarter" idx="23"/>
          </p:nvPr>
        </p:nvSpPr>
        <p:spPr/>
        <p:txBody>
          <a:bodyPr/>
          <a:lstStyle/>
          <a:p>
            <a:r>
              <a:rPr lang="en-GB"/>
              <a:t>Anglo-Saxon monk</a:t>
            </a:r>
          </a:p>
        </p:txBody>
      </p:sp>
      <p:sp>
        <p:nvSpPr>
          <p:cNvPr id="4" name="Content Placeholder 3">
            <a:extLst>
              <a:ext uri="{FF2B5EF4-FFF2-40B4-BE49-F238E27FC236}">
                <a16:creationId xmlns:a16="http://schemas.microsoft.com/office/drawing/2014/main" id="{5597340C-A01E-4B41-8B4F-9AA42F73F594}"/>
              </a:ext>
            </a:extLst>
          </p:cNvPr>
          <p:cNvSpPr>
            <a:spLocks noGrp="1"/>
          </p:cNvSpPr>
          <p:nvPr>
            <p:ph idx="1"/>
          </p:nvPr>
        </p:nvSpPr>
        <p:spPr>
          <a:xfrm>
            <a:off x="4733755" y="840098"/>
            <a:ext cx="6683767" cy="5792124"/>
          </a:xfrm>
        </p:spPr>
        <p:txBody>
          <a:bodyPr lIns="0" tIns="45720" rIns="90000" bIns="45720" anchor="t"/>
          <a:lstStyle/>
          <a:p>
            <a:pPr marL="457200" indent="-457200">
              <a:buFont typeface="Arial" panose="020B0604020202020204" pitchFamily="34" charset="0"/>
              <a:buChar char="•"/>
            </a:pPr>
            <a:r>
              <a:rPr lang="en-GB" sz="2800"/>
              <a:t>Evidence suggests a small chapel was built at this time by Christian missionaries from Dewsbury</a:t>
            </a:r>
            <a:r>
              <a:rPr lang="en-GB"/>
              <a:t>. </a:t>
            </a:r>
          </a:p>
          <a:p>
            <a:pPr marL="342900" indent="-342900">
              <a:buFont typeface="Arial" panose="020B0604020202020204" pitchFamily="34" charset="0"/>
              <a:buChar char="•"/>
            </a:pPr>
            <a:endParaRPr lang="en-GB" sz="2400"/>
          </a:p>
          <a:p>
            <a:pPr marL="457200" indent="-457200">
              <a:buFont typeface="Arial" panose="020B0604020202020204" pitchFamily="34" charset="0"/>
              <a:buChar char="•"/>
            </a:pPr>
            <a:r>
              <a:rPr lang="en-GB"/>
              <a:t>Over the years, this</a:t>
            </a:r>
            <a:r>
              <a:rPr lang="en-GB" sz="2800"/>
              <a:t> site </a:t>
            </a:r>
            <a:r>
              <a:rPr lang="en-GB"/>
              <a:t>has </a:t>
            </a:r>
            <a:r>
              <a:rPr lang="en-GB" sz="2800"/>
              <a:t>continued to house a place of worship. This became the Parish Church of St Peter, which was later given cathedral status.</a:t>
            </a:r>
            <a:endParaRPr lang="en-GB" sz="2800">
              <a:cs typeface="Arial"/>
            </a:endParaRPr>
          </a:p>
          <a:p>
            <a:pPr marL="457200" indent="-457200">
              <a:buFont typeface="Arial" panose="020B0604020202020204" pitchFamily="34" charset="0"/>
              <a:buChar char="•"/>
            </a:pPr>
            <a:endParaRPr lang="en-GB" sz="2800"/>
          </a:p>
          <a:p>
            <a:pPr marL="457200" indent="-457200">
              <a:buFont typeface="Arial" panose="020B0604020202020204" pitchFamily="34" charset="0"/>
              <a:buChar char="•"/>
            </a:pPr>
            <a:r>
              <a:rPr lang="en-GB" sz="2800"/>
              <a:t>As a rare survivor of this era the cathedral is one of the most important buildings in the city</a:t>
            </a:r>
            <a:r>
              <a:rPr lang="en-GB">
                <a:effectLst/>
              </a:rPr>
              <a:t>.</a:t>
            </a:r>
            <a:endParaRPr lang="en-GB"/>
          </a:p>
        </p:txBody>
      </p:sp>
      <p:sp>
        <p:nvSpPr>
          <p:cNvPr id="2" name="Picture Placeholder 1">
            <a:extLst>
              <a:ext uri="{FF2B5EF4-FFF2-40B4-BE49-F238E27FC236}">
                <a16:creationId xmlns:a16="http://schemas.microsoft.com/office/drawing/2014/main" id="{A7B00258-28DE-4D06-AE13-F0F4A41D6EF2}"/>
              </a:ext>
              <a:ext uri="{C183D7F6-B498-43B3-948B-1728B52AA6E4}">
                <adec:decorative xmlns:adec="http://schemas.microsoft.com/office/drawing/2017/decorative" val="1"/>
              </a:ext>
            </a:extLst>
          </p:cNvPr>
          <p:cNvSpPr>
            <a:spLocks noGrp="1"/>
          </p:cNvSpPr>
          <p:nvPr>
            <p:ph type="pic" sz="quarter" idx="24"/>
          </p:nvPr>
        </p:nvSpPr>
        <p:spPr/>
      </p:sp>
      <p:sp>
        <p:nvSpPr>
          <p:cNvPr id="5" name="Text Placeholder 5">
            <a:extLst>
              <a:ext uri="{FF2B5EF4-FFF2-40B4-BE49-F238E27FC236}">
                <a16:creationId xmlns:a16="http://schemas.microsoft.com/office/drawing/2014/main" id="{4D75484E-7902-0040-67D9-29CC144C19D0}"/>
              </a:ext>
              <a:ext uri="{C183D7F6-B498-43B3-948B-1728B52AA6E4}">
                <adec:decorative xmlns:adec="http://schemas.microsoft.com/office/drawing/2017/decorative" val="1"/>
              </a:ext>
            </a:extLst>
          </p:cNvPr>
          <p:cNvSpPr txBox="1">
            <a:spLocks/>
          </p:cNvSpPr>
          <p:nvPr/>
        </p:nvSpPr>
        <p:spPr>
          <a:xfrm>
            <a:off x="1076545" y="5752120"/>
            <a:ext cx="2830459"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Anglo-Saxon Monk</a:t>
            </a:r>
          </a:p>
        </p:txBody>
      </p:sp>
    </p:spTree>
    <p:extLst>
      <p:ext uri="{BB962C8B-B14F-4D97-AF65-F5344CB8AC3E}">
        <p14:creationId xmlns:p14="http://schemas.microsoft.com/office/powerpoint/2010/main" val="2251637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76686D-984A-D1B2-C7DC-8B008E535DCE}"/>
              </a:ext>
            </a:extLst>
          </p:cNvPr>
          <p:cNvSpPr>
            <a:spLocks noGrp="1"/>
          </p:cNvSpPr>
          <p:nvPr>
            <p:ph type="title" idx="4294967295"/>
          </p:nvPr>
        </p:nvSpPr>
        <p:spPr>
          <a:xfrm>
            <a:off x="838200" y="-1325563"/>
            <a:ext cx="10515600" cy="1325563"/>
          </a:xfrm>
          <a:prstGeom prst="rect">
            <a:avLst/>
          </a:prstGeom>
        </p:spPr>
        <p:txBody>
          <a:bodyPr anchor="b"/>
          <a:lstStyle/>
          <a:p>
            <a:r>
              <a:rPr lang="en-GB"/>
              <a:t>Middle Ages 1066 - 1485</a:t>
            </a:r>
          </a:p>
        </p:txBody>
      </p:sp>
      <p:sp>
        <p:nvSpPr>
          <p:cNvPr id="2" name="Content Placeholder 1">
            <a:extLst>
              <a:ext uri="{FF2B5EF4-FFF2-40B4-BE49-F238E27FC236}">
                <a16:creationId xmlns:a16="http://schemas.microsoft.com/office/drawing/2014/main" id="{7F82A12E-5E99-AD6B-883D-A5B9303A83DB}"/>
              </a:ext>
            </a:extLst>
          </p:cNvPr>
          <p:cNvSpPr>
            <a:spLocks noGrp="1"/>
          </p:cNvSpPr>
          <p:nvPr>
            <p:ph idx="1"/>
          </p:nvPr>
        </p:nvSpPr>
        <p:spPr/>
        <p:txBody>
          <a:bodyPr/>
          <a:lstStyle/>
          <a:p>
            <a:pPr algn="ctr"/>
            <a:endParaRPr kumimoji="0" lang="en-GB" sz="32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a:p>
            <a:pPr algn="ctr"/>
            <a:r>
              <a:rPr kumimoji="0" lang="en-GB" sz="6000" b="1" i="0" u="none" strike="noStrike" kern="1200" cap="none" spc="0" normalizeH="0" baseline="0" noProof="0">
                <a:ln>
                  <a:noFill/>
                </a:ln>
                <a:solidFill>
                  <a:srgbClr val="597F32"/>
                </a:solidFill>
                <a:effectLst/>
                <a:uLnTx/>
                <a:uFillTx/>
                <a:latin typeface="Arial" panose="020B0604020202020204" pitchFamily="34" charset="0"/>
                <a:ea typeface="+mj-ea"/>
                <a:cs typeface="+mj-cs"/>
              </a:rPr>
              <a:t>Bradford</a:t>
            </a:r>
          </a:p>
          <a:p>
            <a:pPr algn="ctr"/>
            <a:endParaRPr kumimoji="0" lang="en-GB" sz="32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a:p>
            <a:pPr algn="ctr"/>
            <a:r>
              <a:rPr lang="en-GB" sz="6000" b="1">
                <a:solidFill>
                  <a:srgbClr val="597F32"/>
                </a:solidFill>
                <a:latin typeface="Arial" panose="020B0604020202020204" pitchFamily="34" charset="0"/>
                <a:ea typeface="+mj-ea"/>
                <a:cs typeface="+mj-cs"/>
              </a:rPr>
              <a:t>Middle Ages</a:t>
            </a:r>
          </a:p>
          <a:p>
            <a:pPr algn="ctr"/>
            <a:endParaRPr lang="en-GB" sz="3200" b="1">
              <a:solidFill>
                <a:srgbClr val="597F32"/>
              </a:solidFill>
              <a:latin typeface="Arial" panose="020B0604020202020204" pitchFamily="34" charset="0"/>
              <a:ea typeface="+mj-ea"/>
              <a:cs typeface="+mj-cs"/>
            </a:endParaRPr>
          </a:p>
          <a:p>
            <a:pPr algn="ctr"/>
            <a:r>
              <a:rPr lang="en-GB" sz="6000" b="1">
                <a:solidFill>
                  <a:srgbClr val="597F32"/>
                </a:solidFill>
                <a:latin typeface="Arial" panose="020B0604020202020204" pitchFamily="34" charset="0"/>
                <a:ea typeface="+mj-ea"/>
                <a:cs typeface="+mj-cs"/>
              </a:rPr>
              <a:t>1066 - 1485</a:t>
            </a:r>
            <a:endParaRPr lang="en-GB" sz="6000"/>
          </a:p>
        </p:txBody>
      </p:sp>
    </p:spTree>
    <p:extLst>
      <p:ext uri="{BB962C8B-B14F-4D97-AF65-F5344CB8AC3E}">
        <p14:creationId xmlns:p14="http://schemas.microsoft.com/office/powerpoint/2010/main" val="2657873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9587C51-C916-2F88-5601-AF10E0D984CC}"/>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E88F002B-38E3-422A-ADA9-E49991BA0224}"/>
              </a:ext>
            </a:extLst>
          </p:cNvPr>
          <p:cNvSpPr>
            <a:spLocks noGrp="1"/>
          </p:cNvSpPr>
          <p:nvPr>
            <p:ph type="title"/>
          </p:nvPr>
        </p:nvSpPr>
        <p:spPr/>
        <p:txBody>
          <a:bodyPr/>
          <a:lstStyle/>
          <a:p>
            <a:r>
              <a:rPr lang="en-GB"/>
              <a:t>Middle Ages: Norman Conquest</a:t>
            </a:r>
          </a:p>
        </p:txBody>
      </p:sp>
      <p:sp>
        <p:nvSpPr>
          <p:cNvPr id="4" name="Content Placeholder 3">
            <a:extLst>
              <a:ext uri="{FF2B5EF4-FFF2-40B4-BE49-F238E27FC236}">
                <a16:creationId xmlns:a16="http://schemas.microsoft.com/office/drawing/2014/main" id="{5597340C-A01E-4B41-8B4F-9AA42F73F594}"/>
              </a:ext>
            </a:extLst>
          </p:cNvPr>
          <p:cNvSpPr>
            <a:spLocks noGrp="1"/>
          </p:cNvSpPr>
          <p:nvPr>
            <p:ph idx="1"/>
          </p:nvPr>
        </p:nvSpPr>
        <p:spPr>
          <a:xfrm>
            <a:off x="357186" y="1080312"/>
            <a:ext cx="6943975" cy="5777688"/>
          </a:xfrm>
        </p:spPr>
        <p:txBody>
          <a:bodyPr lIns="0" tIns="45720" rIns="90000" bIns="45720" anchor="t"/>
          <a:lstStyle/>
          <a:p>
            <a:pPr marL="457200" indent="-457200">
              <a:buFont typeface="Arial" panose="020B0604020202020204" pitchFamily="34" charset="0"/>
              <a:buChar char="•"/>
            </a:pPr>
            <a:r>
              <a:rPr lang="en-GB"/>
              <a:t>After the Norman invasion of 1066, the North of England rebelled! In turn William the Conqueror ordered his army to destroy many northern settlements. This became </a:t>
            </a:r>
            <a:r>
              <a:rPr lang="en-GB" sz="2800">
                <a:latin typeface="Arial"/>
                <a:cs typeface="Arial"/>
              </a:rPr>
              <a:t>known as the ‘Harrying of the North</a:t>
            </a:r>
            <a:r>
              <a:rPr lang="en-GB">
                <a:latin typeface="Arial"/>
                <a:cs typeface="Arial"/>
              </a:rPr>
              <a:t>’.</a:t>
            </a:r>
            <a:endParaRPr lang="en-GB"/>
          </a:p>
          <a:p>
            <a:pPr marL="342900" indent="-342900">
              <a:buFont typeface="Arial" panose="020B0604020202020204" pitchFamily="34" charset="0"/>
              <a:buChar char="•"/>
            </a:pPr>
            <a:endParaRPr lang="en-GB" sz="2400"/>
          </a:p>
          <a:p>
            <a:pPr marL="457200" indent="-457200">
              <a:buFont typeface="Arial" panose="020B0604020202020204" pitchFamily="34" charset="0"/>
              <a:buChar char="•"/>
            </a:pPr>
            <a:r>
              <a:rPr lang="en-GB"/>
              <a:t>The Domesday Book of 1086 recorded Bradford as ‘waste’. This term was often used to describe places the army had passed through. </a:t>
            </a:r>
          </a:p>
        </p:txBody>
      </p:sp>
      <p:pic>
        <p:nvPicPr>
          <p:cNvPr id="17" name="Picture Placeholder 16" descr="A black and white line drawing of the Domesday Book.">
            <a:extLst>
              <a:ext uri="{FF2B5EF4-FFF2-40B4-BE49-F238E27FC236}">
                <a16:creationId xmlns:a16="http://schemas.microsoft.com/office/drawing/2014/main" id="{00A26698-B8F9-422E-8B47-349CB26D7F30}"/>
              </a:ext>
            </a:extLst>
          </p:cNvPr>
          <p:cNvPicPr>
            <a:picLocks noGrp="1" noChangeAspect="1"/>
          </p:cNvPicPr>
          <p:nvPr>
            <p:ph type="pic" sz="quarter" idx="14"/>
          </p:nvPr>
        </p:nvPicPr>
        <p:blipFill rotWithShape="1">
          <a:blip r:embed="rId3"/>
          <a:srcRect l="1120" t="-5011" r="-1120" b="5011"/>
          <a:stretch/>
        </p:blipFill>
        <p:spPr>
          <a:xfrm>
            <a:off x="7301162" y="1075414"/>
            <a:ext cx="3197227" cy="4352476"/>
          </a:xfrm>
        </p:spPr>
      </p:pic>
      <p:sp>
        <p:nvSpPr>
          <p:cNvPr id="6" name="Text Placeholder 5">
            <a:extLst>
              <a:ext uri="{FF2B5EF4-FFF2-40B4-BE49-F238E27FC236}">
                <a16:creationId xmlns:a16="http://schemas.microsoft.com/office/drawing/2014/main" id="{77CE32C0-6707-44D3-AEC0-EAE6D71EED2C}"/>
              </a:ext>
            </a:extLst>
          </p:cNvPr>
          <p:cNvSpPr>
            <a:spLocks noGrp="1"/>
          </p:cNvSpPr>
          <p:nvPr>
            <p:ph type="body" sz="quarter" idx="23"/>
          </p:nvPr>
        </p:nvSpPr>
        <p:spPr/>
        <p:txBody>
          <a:bodyPr/>
          <a:lstStyle/>
          <a:p>
            <a:r>
              <a:rPr lang="en-GB"/>
              <a:t>Domesday Book</a:t>
            </a:r>
          </a:p>
        </p:txBody>
      </p:sp>
    </p:spTree>
    <p:extLst>
      <p:ext uri="{BB962C8B-B14F-4D97-AF65-F5344CB8AC3E}">
        <p14:creationId xmlns:p14="http://schemas.microsoft.com/office/powerpoint/2010/main" val="3104924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9587C51-C916-2F88-5601-AF10E0D984CC}"/>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E88F002B-38E3-422A-ADA9-E49991BA0224}"/>
              </a:ext>
            </a:extLst>
          </p:cNvPr>
          <p:cNvSpPr>
            <a:spLocks noGrp="1"/>
          </p:cNvSpPr>
          <p:nvPr>
            <p:ph type="title"/>
          </p:nvPr>
        </p:nvSpPr>
        <p:spPr/>
        <p:txBody>
          <a:bodyPr/>
          <a:lstStyle/>
          <a:p>
            <a:r>
              <a:rPr lang="en-GB"/>
              <a:t>Middle Ages: Norman Conquest</a:t>
            </a:r>
          </a:p>
        </p:txBody>
      </p:sp>
      <p:sp>
        <p:nvSpPr>
          <p:cNvPr id="4" name="Content Placeholder 3">
            <a:extLst>
              <a:ext uri="{FF2B5EF4-FFF2-40B4-BE49-F238E27FC236}">
                <a16:creationId xmlns:a16="http://schemas.microsoft.com/office/drawing/2014/main" id="{5597340C-A01E-4B41-8B4F-9AA42F73F594}"/>
              </a:ext>
            </a:extLst>
          </p:cNvPr>
          <p:cNvSpPr>
            <a:spLocks noGrp="1"/>
          </p:cNvSpPr>
          <p:nvPr>
            <p:ph idx="1"/>
          </p:nvPr>
        </p:nvSpPr>
        <p:spPr>
          <a:xfrm>
            <a:off x="357186" y="1080312"/>
            <a:ext cx="6943975" cy="5777688"/>
          </a:xfrm>
        </p:spPr>
        <p:txBody>
          <a:bodyPr lIns="0" tIns="45720" rIns="90000" bIns="45720" anchor="t"/>
          <a:lstStyle/>
          <a:p>
            <a:pPr marL="457200" indent="-457200">
              <a:buFont typeface="Arial" panose="020B0604020202020204" pitchFamily="34" charset="0"/>
              <a:buChar char="•"/>
            </a:pPr>
            <a:r>
              <a:rPr lang="en-GB" sz="2800">
                <a:latin typeface="Arial"/>
                <a:cs typeface="Arial"/>
              </a:rPr>
              <a:t>As a reward for helping William take control, the land was given to a Norman called Ilbert de Lacy</a:t>
            </a:r>
            <a:r>
              <a:rPr lang="en-GB" sz="2800" b="1">
                <a:latin typeface="Arial"/>
                <a:cs typeface="Arial"/>
              </a:rPr>
              <a:t>. </a:t>
            </a:r>
            <a:r>
              <a:rPr lang="en-GB" sz="2800">
                <a:latin typeface="Arial"/>
                <a:cs typeface="Arial"/>
              </a:rPr>
              <a:t>He was made the Duke of Pontefract and owned much of West Yorkshire.</a:t>
            </a:r>
            <a:r>
              <a:rPr lang="en-GB">
                <a:latin typeface="Arial"/>
                <a:cs typeface="Arial"/>
              </a:rPr>
              <a:t> </a:t>
            </a:r>
            <a:endParaRPr lang="en-GB" sz="2800">
              <a:latin typeface="Arial" panose="020B0604020202020204" pitchFamily="34" charset="0"/>
            </a:endParaRPr>
          </a:p>
          <a:p>
            <a:pPr marL="457200" indent="-457200">
              <a:buFont typeface="Arial" panose="020B0604020202020204" pitchFamily="34" charset="0"/>
              <a:buChar char="•"/>
            </a:pPr>
            <a:endParaRPr lang="en-GB" sz="2800">
              <a:latin typeface="Arial" panose="020B0604020202020204" pitchFamily="34" charset="0"/>
            </a:endParaRPr>
          </a:p>
          <a:p>
            <a:pPr marL="342900" indent="-342900">
              <a:buFont typeface="Arial" panose="020B0604020202020204" pitchFamily="34" charset="0"/>
              <a:buChar char="•"/>
            </a:pPr>
            <a:r>
              <a:rPr lang="en-GB" sz="2800">
                <a:latin typeface="Arial"/>
                <a:cs typeface="Arial"/>
              </a:rPr>
              <a:t>In return, Ilbert ruled the area for the king. This system of ruling was </a:t>
            </a:r>
            <a:r>
              <a:rPr lang="en-GB">
                <a:latin typeface="Arial"/>
                <a:cs typeface="Arial"/>
              </a:rPr>
              <a:t>part of what is known</a:t>
            </a:r>
            <a:r>
              <a:rPr lang="en-GB" sz="2800">
                <a:latin typeface="Arial"/>
                <a:cs typeface="Arial"/>
              </a:rPr>
              <a:t> as the feudal system.</a:t>
            </a:r>
          </a:p>
        </p:txBody>
      </p:sp>
      <p:pic>
        <p:nvPicPr>
          <p:cNvPr id="17" name="Picture Placeholder 16" descr="A black and white line drawing of the Domesday Book.">
            <a:extLst>
              <a:ext uri="{FF2B5EF4-FFF2-40B4-BE49-F238E27FC236}">
                <a16:creationId xmlns:a16="http://schemas.microsoft.com/office/drawing/2014/main" id="{00A26698-B8F9-422E-8B47-349CB26D7F30}"/>
              </a:ext>
            </a:extLst>
          </p:cNvPr>
          <p:cNvPicPr>
            <a:picLocks noGrp="1" noChangeAspect="1"/>
          </p:cNvPicPr>
          <p:nvPr>
            <p:ph type="pic" sz="quarter" idx="14"/>
          </p:nvPr>
        </p:nvPicPr>
        <p:blipFill rotWithShape="1">
          <a:blip r:embed="rId3"/>
          <a:srcRect l="1120" t="-5011" r="-1120" b="5011"/>
          <a:stretch/>
        </p:blipFill>
        <p:spPr>
          <a:xfrm>
            <a:off x="7301162" y="1075414"/>
            <a:ext cx="3197227" cy="4352476"/>
          </a:xfrm>
        </p:spPr>
      </p:pic>
      <p:sp>
        <p:nvSpPr>
          <p:cNvPr id="6" name="Text Placeholder 5">
            <a:extLst>
              <a:ext uri="{FF2B5EF4-FFF2-40B4-BE49-F238E27FC236}">
                <a16:creationId xmlns:a16="http://schemas.microsoft.com/office/drawing/2014/main" id="{77CE32C0-6707-44D3-AEC0-EAE6D71EED2C}"/>
              </a:ext>
            </a:extLst>
          </p:cNvPr>
          <p:cNvSpPr>
            <a:spLocks noGrp="1"/>
          </p:cNvSpPr>
          <p:nvPr>
            <p:ph type="body" sz="quarter" idx="23"/>
          </p:nvPr>
        </p:nvSpPr>
        <p:spPr/>
        <p:txBody>
          <a:bodyPr/>
          <a:lstStyle/>
          <a:p>
            <a:r>
              <a:rPr lang="en-GB"/>
              <a:t>Domesday Book</a:t>
            </a:r>
          </a:p>
        </p:txBody>
      </p:sp>
    </p:spTree>
    <p:extLst>
      <p:ext uri="{BB962C8B-B14F-4D97-AF65-F5344CB8AC3E}">
        <p14:creationId xmlns:p14="http://schemas.microsoft.com/office/powerpoint/2010/main" val="3090781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9587C51-C916-2F88-5601-AF10E0D984CC}"/>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E88F002B-38E3-422A-ADA9-E49991BA0224}"/>
              </a:ext>
            </a:extLst>
          </p:cNvPr>
          <p:cNvSpPr>
            <a:spLocks noGrp="1"/>
          </p:cNvSpPr>
          <p:nvPr>
            <p:ph type="title"/>
          </p:nvPr>
        </p:nvSpPr>
        <p:spPr/>
        <p:txBody>
          <a:bodyPr/>
          <a:lstStyle/>
          <a:p>
            <a:r>
              <a:rPr lang="en-GB"/>
              <a:t>Middle Ages: A Market Town</a:t>
            </a:r>
          </a:p>
        </p:txBody>
      </p:sp>
      <p:sp>
        <p:nvSpPr>
          <p:cNvPr id="4" name="Content Placeholder 3">
            <a:extLst>
              <a:ext uri="{FF2B5EF4-FFF2-40B4-BE49-F238E27FC236}">
                <a16:creationId xmlns:a16="http://schemas.microsoft.com/office/drawing/2014/main" id="{5597340C-A01E-4B41-8B4F-9AA42F73F594}"/>
              </a:ext>
            </a:extLst>
          </p:cNvPr>
          <p:cNvSpPr>
            <a:spLocks noGrp="1"/>
          </p:cNvSpPr>
          <p:nvPr>
            <p:ph idx="1"/>
          </p:nvPr>
        </p:nvSpPr>
        <p:spPr>
          <a:xfrm>
            <a:off x="357186" y="1080312"/>
            <a:ext cx="5963403" cy="5777688"/>
          </a:xfrm>
        </p:spPr>
        <p:txBody>
          <a:bodyPr lIns="0" tIns="45720" rIns="90000" bIns="45720" anchor="t"/>
          <a:lstStyle/>
          <a:p>
            <a:pPr marL="342900" indent="-342900">
              <a:buFont typeface="Arial" panose="020B0604020202020204" pitchFamily="34" charset="0"/>
              <a:buChar char="•"/>
            </a:pPr>
            <a:r>
              <a:rPr lang="en-GB" sz="2800"/>
              <a:t>Around 1200, Alice de Lacy, a descendant of Ilbert de Lacy, funded the building of a stone church which became an integral part of the medieval town centre.</a:t>
            </a:r>
          </a:p>
          <a:p>
            <a:pPr marL="342900" indent="-342900">
              <a:buFont typeface="Arial" panose="020B0604020202020204" pitchFamily="34" charset="0"/>
              <a:buChar char="•"/>
            </a:pPr>
            <a:endParaRPr lang="en-GB" sz="2800"/>
          </a:p>
          <a:p>
            <a:pPr marL="342900" indent="-342900">
              <a:buFont typeface="Arial" panose="020B0604020202020204" pitchFamily="34" charset="0"/>
              <a:buChar char="•"/>
            </a:pPr>
            <a:r>
              <a:rPr lang="en-GB" sz="2800">
                <a:latin typeface="Arial" panose="020B0604020202020204"/>
                <a:cs typeface="Arial" panose="020B0604020202020204"/>
              </a:rPr>
              <a:t>In 1251 Edmund de Lacy, was granted a Market Charter t</a:t>
            </a:r>
            <a:r>
              <a:rPr lang="en-GB" sz="2800"/>
              <a:t>o hold a weekly market. Once it was established, craftsmen</a:t>
            </a:r>
            <a:r>
              <a:rPr lang="en-GB"/>
              <a:t> would come </a:t>
            </a:r>
            <a:r>
              <a:rPr lang="en-GB" sz="2800"/>
              <a:t>and </a:t>
            </a:r>
            <a:r>
              <a:rPr lang="en-GB"/>
              <a:t>live</a:t>
            </a:r>
            <a:r>
              <a:rPr lang="en-GB" sz="2800"/>
              <a:t> in Bradford</a:t>
            </a:r>
            <a:r>
              <a:rPr lang="en-GB"/>
              <a:t> and</a:t>
            </a:r>
            <a:r>
              <a:rPr lang="en-GB" sz="2800"/>
              <a:t> sell their goods at the market.</a:t>
            </a:r>
            <a:r>
              <a:rPr lang="en-GB"/>
              <a:t> </a:t>
            </a:r>
            <a:endParaRPr lang="en-GB" sz="2800">
              <a:cs typeface="Arial"/>
            </a:endParaRPr>
          </a:p>
        </p:txBody>
      </p:sp>
      <p:sp>
        <p:nvSpPr>
          <p:cNvPr id="6" name="Text Placeholder 5">
            <a:extLst>
              <a:ext uri="{FF2B5EF4-FFF2-40B4-BE49-F238E27FC236}">
                <a16:creationId xmlns:a16="http://schemas.microsoft.com/office/drawing/2014/main" id="{77CE32C0-6707-44D3-AEC0-EAE6D71EED2C}"/>
              </a:ext>
            </a:extLst>
          </p:cNvPr>
          <p:cNvSpPr>
            <a:spLocks noGrp="1"/>
          </p:cNvSpPr>
          <p:nvPr>
            <p:ph type="body" sz="quarter" idx="23"/>
          </p:nvPr>
        </p:nvSpPr>
        <p:spPr/>
        <p:txBody>
          <a:bodyPr/>
          <a:lstStyle/>
          <a:p>
            <a:r>
              <a:rPr lang="en-GB"/>
              <a:t>A Market Cross</a:t>
            </a:r>
          </a:p>
        </p:txBody>
      </p:sp>
      <p:pic>
        <p:nvPicPr>
          <p:cNvPr id="9" name="Picture Placeholder 8" descr="A colour line drawing of a market cross.">
            <a:extLst>
              <a:ext uri="{FF2B5EF4-FFF2-40B4-BE49-F238E27FC236}">
                <a16:creationId xmlns:a16="http://schemas.microsoft.com/office/drawing/2014/main" id="{4B416463-08B8-F6D7-D865-79E46B30A67A}"/>
              </a:ext>
            </a:extLst>
          </p:cNvPr>
          <p:cNvPicPr>
            <a:picLocks noGrp="1" noChangeAspect="1"/>
          </p:cNvPicPr>
          <p:nvPr>
            <p:ph type="pic" sz="quarter" idx="14"/>
          </p:nvPr>
        </p:nvPicPr>
        <p:blipFill>
          <a:blip r:embed="rId3"/>
          <a:stretch>
            <a:fillRect/>
          </a:stretch>
        </p:blipFill>
        <p:spPr>
          <a:xfrm>
            <a:off x="7517342" y="1075414"/>
            <a:ext cx="2660803" cy="4250484"/>
          </a:xfrm>
        </p:spPr>
      </p:pic>
    </p:spTree>
    <p:extLst>
      <p:ext uri="{BB962C8B-B14F-4D97-AF65-F5344CB8AC3E}">
        <p14:creationId xmlns:p14="http://schemas.microsoft.com/office/powerpoint/2010/main" val="1490234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9587C51-C916-2F88-5601-AF10E0D984CC}"/>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E88F002B-38E3-422A-ADA9-E49991BA0224}"/>
              </a:ext>
            </a:extLst>
          </p:cNvPr>
          <p:cNvSpPr>
            <a:spLocks noGrp="1"/>
          </p:cNvSpPr>
          <p:nvPr>
            <p:ph type="title"/>
          </p:nvPr>
        </p:nvSpPr>
        <p:spPr/>
        <p:txBody>
          <a:bodyPr/>
          <a:lstStyle/>
          <a:p>
            <a:r>
              <a:rPr lang="en-GB"/>
              <a:t>Middle Ages: A Market Town</a:t>
            </a:r>
          </a:p>
        </p:txBody>
      </p:sp>
      <p:sp>
        <p:nvSpPr>
          <p:cNvPr id="4" name="Content Placeholder 3">
            <a:extLst>
              <a:ext uri="{FF2B5EF4-FFF2-40B4-BE49-F238E27FC236}">
                <a16:creationId xmlns:a16="http://schemas.microsoft.com/office/drawing/2014/main" id="{5597340C-A01E-4B41-8B4F-9AA42F73F594}"/>
              </a:ext>
            </a:extLst>
          </p:cNvPr>
          <p:cNvSpPr>
            <a:spLocks noGrp="1"/>
          </p:cNvSpPr>
          <p:nvPr>
            <p:ph idx="1"/>
          </p:nvPr>
        </p:nvSpPr>
        <p:spPr>
          <a:xfrm>
            <a:off x="357186" y="1080312"/>
            <a:ext cx="5963403" cy="5777688"/>
          </a:xfrm>
        </p:spPr>
        <p:txBody>
          <a:bodyPr lIns="0" tIns="45720" rIns="90000" bIns="45720" anchor="t"/>
          <a:lstStyle/>
          <a:p>
            <a:pPr marL="342900" indent="-342900">
              <a:buFont typeface="Arial" panose="020B0604020202020204" pitchFamily="34" charset="0"/>
              <a:buChar char="•"/>
            </a:pPr>
            <a:r>
              <a:rPr lang="en-GB" sz="2800"/>
              <a:t>Three streets developed, Kirkgate, Westgate and </a:t>
            </a:r>
            <a:r>
              <a:rPr lang="en-GB" sz="2800" err="1"/>
              <a:t>Ivegate</a:t>
            </a:r>
            <a:r>
              <a:rPr lang="en-GB" sz="2800"/>
              <a:t>. The junction of Kirkgate and </a:t>
            </a:r>
            <a:r>
              <a:rPr lang="en-GB" sz="2800" err="1"/>
              <a:t>Ivegate</a:t>
            </a:r>
            <a:r>
              <a:rPr lang="en-GB" sz="2800"/>
              <a:t> was the original site of the old Market Cross and pillory. </a:t>
            </a:r>
          </a:p>
          <a:p>
            <a:pPr marL="342900" indent="-342900">
              <a:buFont typeface="Arial" panose="020B0604020202020204" pitchFamily="34" charset="0"/>
              <a:buChar char="•"/>
            </a:pPr>
            <a:endParaRPr lang="en-GB" sz="2800"/>
          </a:p>
          <a:p>
            <a:pPr marL="342900" indent="-342900">
              <a:buFont typeface="Arial" panose="020B0604020202020204" pitchFamily="34" charset="0"/>
              <a:buChar char="•"/>
            </a:pPr>
            <a:r>
              <a:rPr lang="en-GB" sz="2800"/>
              <a:t>Close to Bradford Beck a mill was built to grind corn into flour and another fulling mill was </a:t>
            </a:r>
            <a:r>
              <a:rPr lang="en-GB"/>
              <a:t>built, where</a:t>
            </a:r>
            <a:r>
              <a:rPr lang="en-GB" sz="2800"/>
              <a:t> cloth was finished for sale.</a:t>
            </a:r>
            <a:endParaRPr lang="en-GB" sz="2800">
              <a:cs typeface="Arial"/>
            </a:endParaRPr>
          </a:p>
        </p:txBody>
      </p:sp>
      <p:sp>
        <p:nvSpPr>
          <p:cNvPr id="6" name="Text Placeholder 5">
            <a:extLst>
              <a:ext uri="{FF2B5EF4-FFF2-40B4-BE49-F238E27FC236}">
                <a16:creationId xmlns:a16="http://schemas.microsoft.com/office/drawing/2014/main" id="{77CE32C0-6707-44D3-AEC0-EAE6D71EED2C}"/>
              </a:ext>
            </a:extLst>
          </p:cNvPr>
          <p:cNvSpPr>
            <a:spLocks noGrp="1"/>
          </p:cNvSpPr>
          <p:nvPr>
            <p:ph type="body" sz="quarter" idx="23"/>
          </p:nvPr>
        </p:nvSpPr>
        <p:spPr/>
        <p:txBody>
          <a:bodyPr/>
          <a:lstStyle/>
          <a:p>
            <a:r>
              <a:rPr lang="en-GB"/>
              <a:t>A Market Cross</a:t>
            </a:r>
          </a:p>
        </p:txBody>
      </p:sp>
      <p:pic>
        <p:nvPicPr>
          <p:cNvPr id="9" name="Picture Placeholder 8" descr="A colour line drawing of a market cross.">
            <a:extLst>
              <a:ext uri="{FF2B5EF4-FFF2-40B4-BE49-F238E27FC236}">
                <a16:creationId xmlns:a16="http://schemas.microsoft.com/office/drawing/2014/main" id="{4B416463-08B8-F6D7-D865-79E46B30A67A}"/>
              </a:ext>
            </a:extLst>
          </p:cNvPr>
          <p:cNvPicPr>
            <a:picLocks noGrp="1" noChangeAspect="1"/>
          </p:cNvPicPr>
          <p:nvPr>
            <p:ph type="pic" sz="quarter" idx="14"/>
          </p:nvPr>
        </p:nvPicPr>
        <p:blipFill>
          <a:blip r:embed="rId3"/>
          <a:stretch>
            <a:fillRect/>
          </a:stretch>
        </p:blipFill>
        <p:spPr>
          <a:xfrm>
            <a:off x="7432513" y="1157964"/>
            <a:ext cx="2660803" cy="4250484"/>
          </a:xfrm>
        </p:spPr>
      </p:pic>
    </p:spTree>
    <p:extLst>
      <p:ext uri="{BB962C8B-B14F-4D97-AF65-F5344CB8AC3E}">
        <p14:creationId xmlns:p14="http://schemas.microsoft.com/office/powerpoint/2010/main" val="901893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2C576-2106-4D3A-B3DD-9300D67D53D6}"/>
              </a:ext>
            </a:extLst>
          </p:cNvPr>
          <p:cNvSpPr>
            <a:spLocks noGrp="1"/>
          </p:cNvSpPr>
          <p:nvPr>
            <p:ph type="title"/>
          </p:nvPr>
        </p:nvSpPr>
        <p:spPr>
          <a:xfrm>
            <a:off x="1147864" y="357275"/>
            <a:ext cx="9439956" cy="710288"/>
          </a:xfrm>
        </p:spPr>
        <p:txBody>
          <a:bodyPr/>
          <a:lstStyle/>
          <a:p>
            <a:r>
              <a:rPr lang="en-GB"/>
              <a:t>Additional resources to support this PowerPoint</a:t>
            </a:r>
          </a:p>
        </p:txBody>
      </p:sp>
      <p:sp>
        <p:nvSpPr>
          <p:cNvPr id="3" name="Content Placeholder 2">
            <a:extLst>
              <a:ext uri="{FF2B5EF4-FFF2-40B4-BE49-F238E27FC236}">
                <a16:creationId xmlns:a16="http://schemas.microsoft.com/office/drawing/2014/main" id="{60A11CEC-3B46-4DF5-8F3E-0FA9FE567F15}"/>
              </a:ext>
            </a:extLst>
          </p:cNvPr>
          <p:cNvSpPr>
            <a:spLocks noGrp="1"/>
          </p:cNvSpPr>
          <p:nvPr>
            <p:ph idx="1"/>
          </p:nvPr>
        </p:nvSpPr>
        <p:spPr>
          <a:xfrm>
            <a:off x="372592" y="3578637"/>
            <a:ext cx="10971915" cy="2479041"/>
          </a:xfrm>
        </p:spPr>
        <p:txBody>
          <a:bodyPr lIns="0" tIns="45720" rIns="90000" bIns="45720" anchor="t"/>
          <a:lstStyle/>
          <a:p>
            <a:pPr fontAlgn="base"/>
            <a:r>
              <a:rPr lang="en-GB" sz="2400" dirty="0"/>
              <a:t>This PowerPoint is designed to be used alongside the Bradford City Heritage Trail </a:t>
            </a:r>
            <a:r>
              <a:rPr lang="en-GB" sz="2400" dirty="0">
                <a:hlinkClick r:id="rId2"/>
              </a:rPr>
              <a:t>Teaching Activity</a:t>
            </a:r>
            <a:r>
              <a:rPr lang="en-GB" sz="2400" dirty="0"/>
              <a:t> and </a:t>
            </a:r>
            <a:r>
              <a:rPr lang="en-GB" sz="2400" dirty="0" err="1">
                <a:hlinkClick r:id="rId3"/>
              </a:rPr>
              <a:t>StoryMap</a:t>
            </a:r>
            <a:r>
              <a:rPr lang="en-GB" sz="2400" dirty="0"/>
              <a:t>.</a:t>
            </a:r>
            <a:endParaRPr lang="en-GB" sz="2400" dirty="0">
              <a:cs typeface="Arial"/>
            </a:endParaRPr>
          </a:p>
          <a:p>
            <a:endParaRPr lang="en-GB" sz="2400" dirty="0">
              <a:cs typeface="Arial"/>
            </a:endParaRPr>
          </a:p>
          <a:p>
            <a:pPr fontAlgn="base"/>
            <a:r>
              <a:rPr lang="en-GB" sz="2400" dirty="0"/>
              <a:t>It </a:t>
            </a:r>
            <a:r>
              <a:rPr lang="en-GB" sz="2400" dirty="0">
                <a:latin typeface="Arial" panose="020B0604020202020204"/>
                <a:cs typeface="Arial" panose="020B0604020202020204"/>
              </a:rPr>
              <a:t>will help pupils place the buildings on the trail within their local, regional and national history and will provide a broader chronological framework.</a:t>
            </a:r>
          </a:p>
          <a:p>
            <a:pPr fontAlgn="base"/>
            <a:endParaRPr lang="en-GB" dirty="0"/>
          </a:p>
          <a:p>
            <a:endParaRPr lang="en-GB" dirty="0"/>
          </a:p>
        </p:txBody>
      </p:sp>
      <p:pic>
        <p:nvPicPr>
          <p:cNvPr id="7" name="Picture 6" descr="A drawings of the 10 historic buildings featured on the Bradford City Heritage Trail.">
            <a:extLst>
              <a:ext uri="{FF2B5EF4-FFF2-40B4-BE49-F238E27FC236}">
                <a16:creationId xmlns:a16="http://schemas.microsoft.com/office/drawing/2014/main" id="{060AD437-7F05-1765-7F7C-2E0A072157FA}"/>
              </a:ext>
            </a:extLst>
          </p:cNvPr>
          <p:cNvPicPr>
            <a:picLocks noChangeAspect="1"/>
          </p:cNvPicPr>
          <p:nvPr/>
        </p:nvPicPr>
        <p:blipFill>
          <a:blip r:embed="rId4"/>
          <a:stretch>
            <a:fillRect/>
          </a:stretch>
        </p:blipFill>
        <p:spPr>
          <a:xfrm>
            <a:off x="381885" y="1227835"/>
            <a:ext cx="11059412" cy="2020186"/>
          </a:xfrm>
          <a:prstGeom prst="rect">
            <a:avLst/>
          </a:prstGeom>
        </p:spPr>
      </p:pic>
    </p:spTree>
    <p:extLst>
      <p:ext uri="{BB962C8B-B14F-4D97-AF65-F5344CB8AC3E}">
        <p14:creationId xmlns:p14="http://schemas.microsoft.com/office/powerpoint/2010/main" val="2448887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18F2CA1-E33B-2599-ED2F-93A6833CB6AB}"/>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E88F002B-38E3-422A-ADA9-E49991BA0224}"/>
              </a:ext>
            </a:extLst>
          </p:cNvPr>
          <p:cNvSpPr>
            <a:spLocks noGrp="1"/>
          </p:cNvSpPr>
          <p:nvPr>
            <p:ph type="title"/>
          </p:nvPr>
        </p:nvSpPr>
        <p:spPr/>
        <p:txBody>
          <a:bodyPr/>
          <a:lstStyle/>
          <a:p>
            <a:r>
              <a:rPr lang="en-GB"/>
              <a:t>Middle Ages: The Legend of the Bradford Boar</a:t>
            </a:r>
          </a:p>
        </p:txBody>
      </p:sp>
      <p:sp>
        <p:nvSpPr>
          <p:cNvPr id="4" name="Content Placeholder 3">
            <a:extLst>
              <a:ext uri="{FF2B5EF4-FFF2-40B4-BE49-F238E27FC236}">
                <a16:creationId xmlns:a16="http://schemas.microsoft.com/office/drawing/2014/main" id="{5597340C-A01E-4B41-8B4F-9AA42F73F594}"/>
              </a:ext>
            </a:extLst>
          </p:cNvPr>
          <p:cNvSpPr>
            <a:spLocks noGrp="1"/>
          </p:cNvSpPr>
          <p:nvPr>
            <p:ph idx="1"/>
          </p:nvPr>
        </p:nvSpPr>
        <p:spPr>
          <a:xfrm>
            <a:off x="357186" y="1070905"/>
            <a:ext cx="6442467" cy="4393193"/>
          </a:xfrm>
        </p:spPr>
        <p:txBody>
          <a:bodyPr lIns="0" tIns="45720" rIns="90000" bIns="45720" anchor="t"/>
          <a:lstStyle/>
          <a:p>
            <a:pPr marL="342900" indent="-342900">
              <a:buFont typeface="Arial" panose="020B0604020202020204" pitchFamily="34" charset="0"/>
              <a:buChar char="•"/>
            </a:pPr>
            <a:r>
              <a:rPr lang="en-GB" sz="2400"/>
              <a:t>Legend has it that in the 1300’s a wild boar terrorized the town. John of Gaunt offered a reward for killing it. </a:t>
            </a:r>
            <a:endParaRPr lang="en-GB" sz="2400">
              <a:cs typeface="Arial" panose="020B0604020202020204"/>
            </a:endParaRPr>
          </a:p>
          <a:p>
            <a:endParaRPr lang="en-GB" sz="2400">
              <a:cs typeface="Arial" panose="020B0604020202020204"/>
            </a:endParaRPr>
          </a:p>
          <a:p>
            <a:pPr marL="342900" indent="-342900">
              <a:buFont typeface="Arial" panose="020B0604020202020204" pitchFamily="34" charset="0"/>
              <a:buChar char="•"/>
            </a:pPr>
            <a:r>
              <a:rPr lang="en-GB" sz="2400"/>
              <a:t>A hunter called John Northrop killed it, cutting out its tongue to prove it was dead. A little later another hunter, Roger de Manningham, saw the dead boar and cut off its head. He took it to the Lord, before Northrop, but could not explain its missing tongue.</a:t>
            </a:r>
            <a:endParaRPr lang="en-GB" sz="2400">
              <a:cs typeface="Arial"/>
            </a:endParaRPr>
          </a:p>
          <a:p>
            <a:pPr marL="342900" indent="-342900">
              <a:buFont typeface="Arial" panose="020B0604020202020204" pitchFamily="34" charset="0"/>
              <a:buChar char="•"/>
            </a:pPr>
            <a:endParaRPr lang="en-GB" sz="2400">
              <a:cs typeface="Arial"/>
            </a:endParaRPr>
          </a:p>
          <a:p>
            <a:pPr marL="342900" indent="-342900">
              <a:buFont typeface="Arial" panose="020B0604020202020204" pitchFamily="34" charset="0"/>
              <a:buChar char="•"/>
            </a:pPr>
            <a:r>
              <a:rPr lang="en-GB" sz="2400"/>
              <a:t>Northrop, turned up with the tongue, and was given land as a reward. </a:t>
            </a:r>
            <a:endParaRPr lang="en-GB" sz="2400">
              <a:cs typeface="Arial"/>
            </a:endParaRPr>
          </a:p>
        </p:txBody>
      </p:sp>
      <p:pic>
        <p:nvPicPr>
          <p:cNvPr id="9" name="Picture Placeholder 8" descr="A colour line drawing of a wild boar.">
            <a:extLst>
              <a:ext uri="{FF2B5EF4-FFF2-40B4-BE49-F238E27FC236}">
                <a16:creationId xmlns:a16="http://schemas.microsoft.com/office/drawing/2014/main" id="{4B416463-08B8-F6D7-D865-79E46B30A67A}"/>
              </a:ext>
            </a:extLst>
          </p:cNvPr>
          <p:cNvPicPr>
            <a:picLocks noGrp="1" noChangeAspect="1"/>
          </p:cNvPicPr>
          <p:nvPr>
            <p:ph type="pic" sz="quarter" idx="14"/>
          </p:nvPr>
        </p:nvPicPr>
        <p:blipFill rotWithShape="1">
          <a:blip r:embed="rId3"/>
          <a:stretch/>
        </p:blipFill>
        <p:spPr>
          <a:xfrm>
            <a:off x="6893727" y="2856781"/>
            <a:ext cx="4294632" cy="2124456"/>
          </a:xfrm>
        </p:spPr>
      </p:pic>
      <p:sp>
        <p:nvSpPr>
          <p:cNvPr id="6" name="Text Placeholder 5">
            <a:extLst>
              <a:ext uri="{FF2B5EF4-FFF2-40B4-BE49-F238E27FC236}">
                <a16:creationId xmlns:a16="http://schemas.microsoft.com/office/drawing/2014/main" id="{77CE32C0-6707-44D3-AEC0-EAE6D71EED2C}"/>
              </a:ext>
            </a:extLst>
          </p:cNvPr>
          <p:cNvSpPr>
            <a:spLocks noGrp="1"/>
          </p:cNvSpPr>
          <p:nvPr>
            <p:ph type="body" sz="quarter" idx="23"/>
          </p:nvPr>
        </p:nvSpPr>
        <p:spPr/>
        <p:txBody>
          <a:bodyPr/>
          <a:lstStyle/>
          <a:p>
            <a:r>
              <a:rPr lang="en-GB"/>
              <a:t>Bradford Boar</a:t>
            </a:r>
          </a:p>
        </p:txBody>
      </p:sp>
    </p:spTree>
    <p:extLst>
      <p:ext uri="{BB962C8B-B14F-4D97-AF65-F5344CB8AC3E}">
        <p14:creationId xmlns:p14="http://schemas.microsoft.com/office/powerpoint/2010/main" val="2500429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CC16104-1902-DBFE-ED7B-288283FF7BF1}"/>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E88F002B-38E3-422A-ADA9-E49991BA0224}"/>
              </a:ext>
            </a:extLst>
          </p:cNvPr>
          <p:cNvSpPr>
            <a:spLocks noGrp="1"/>
          </p:cNvSpPr>
          <p:nvPr>
            <p:ph type="title"/>
          </p:nvPr>
        </p:nvSpPr>
        <p:spPr/>
        <p:txBody>
          <a:bodyPr/>
          <a:lstStyle/>
          <a:p>
            <a:r>
              <a:rPr lang="en-GB"/>
              <a:t>Middle Ages: The Legend of the Bradford Boar</a:t>
            </a:r>
          </a:p>
        </p:txBody>
      </p:sp>
      <p:sp>
        <p:nvSpPr>
          <p:cNvPr id="4" name="Content Placeholder 3">
            <a:extLst>
              <a:ext uri="{FF2B5EF4-FFF2-40B4-BE49-F238E27FC236}">
                <a16:creationId xmlns:a16="http://schemas.microsoft.com/office/drawing/2014/main" id="{5597340C-A01E-4B41-8B4F-9AA42F73F594}"/>
              </a:ext>
            </a:extLst>
          </p:cNvPr>
          <p:cNvSpPr>
            <a:spLocks noGrp="1"/>
          </p:cNvSpPr>
          <p:nvPr>
            <p:ph idx="1"/>
          </p:nvPr>
        </p:nvSpPr>
        <p:spPr>
          <a:xfrm>
            <a:off x="441854" y="1466016"/>
            <a:ext cx="5905354" cy="4383786"/>
          </a:xfrm>
        </p:spPr>
        <p:txBody>
          <a:bodyPr/>
          <a:lstStyle/>
          <a:p>
            <a:pPr marL="342900" indent="-342900">
              <a:buFont typeface="Arial" panose="020B0604020202020204" pitchFamily="34" charset="0"/>
              <a:buChar char="•"/>
            </a:pPr>
            <a:r>
              <a:rPr lang="en-GB"/>
              <a:t>It is because of this l</a:t>
            </a:r>
            <a:r>
              <a:rPr lang="en-GB" sz="2800"/>
              <a:t>egend that Bradford’s coat of arms features a boar’s head. But it’s not just a Boar’s Head – it is a tongue-less boar’s head! </a:t>
            </a:r>
          </a:p>
          <a:p>
            <a:endParaRPr lang="en-GB" sz="2800"/>
          </a:p>
          <a:p>
            <a:pPr marL="342900" indent="-342900">
              <a:buFont typeface="Arial" panose="020B0604020202020204" pitchFamily="34" charset="0"/>
              <a:buChar char="•"/>
            </a:pPr>
            <a:r>
              <a:rPr lang="en-GB" sz="2800"/>
              <a:t>The boars head is seen all around Bradford on buildings and on crests. The biggest is on top of </a:t>
            </a:r>
            <a:r>
              <a:rPr lang="en-GB" sz="2800" i="1"/>
              <a:t>Ye Olde Crown</a:t>
            </a:r>
            <a:r>
              <a:rPr lang="en-GB" sz="2800"/>
              <a:t> pub in </a:t>
            </a:r>
            <a:r>
              <a:rPr lang="en-GB" sz="2800" err="1"/>
              <a:t>Ivegate</a:t>
            </a:r>
            <a:r>
              <a:rPr lang="en-GB" sz="2800"/>
              <a:t>!</a:t>
            </a:r>
          </a:p>
          <a:p>
            <a:endParaRPr lang="en-GB" sz="2800"/>
          </a:p>
          <a:p>
            <a:pPr marL="342900" indent="-342900">
              <a:buFont typeface="Arial" panose="020B0604020202020204" pitchFamily="34" charset="0"/>
              <a:buChar char="•"/>
            </a:pPr>
            <a:endParaRPr lang="en-GB" sz="2800"/>
          </a:p>
        </p:txBody>
      </p:sp>
      <p:pic>
        <p:nvPicPr>
          <p:cNvPr id="9" name="Picture Placeholder 8" descr="A colour photo of a giant boar's head on top of a building.">
            <a:extLst>
              <a:ext uri="{FF2B5EF4-FFF2-40B4-BE49-F238E27FC236}">
                <a16:creationId xmlns:a16="http://schemas.microsoft.com/office/drawing/2014/main" id="{4B416463-08B8-F6D7-D865-79E46B30A67A}"/>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t="971" b="971"/>
          <a:stretch/>
        </p:blipFill>
        <p:spPr/>
      </p:pic>
      <p:sp>
        <p:nvSpPr>
          <p:cNvPr id="6" name="Text Placeholder 5">
            <a:extLst>
              <a:ext uri="{FF2B5EF4-FFF2-40B4-BE49-F238E27FC236}">
                <a16:creationId xmlns:a16="http://schemas.microsoft.com/office/drawing/2014/main" id="{77CE32C0-6707-44D3-AEC0-EAE6D71EED2C}"/>
              </a:ext>
            </a:extLst>
          </p:cNvPr>
          <p:cNvSpPr>
            <a:spLocks noGrp="1"/>
          </p:cNvSpPr>
          <p:nvPr>
            <p:ph type="body" sz="quarter" idx="23"/>
          </p:nvPr>
        </p:nvSpPr>
        <p:spPr/>
        <p:txBody>
          <a:bodyPr/>
          <a:lstStyle/>
          <a:p>
            <a:r>
              <a:rPr lang="en-GB"/>
              <a:t>Bradford Boar on Ye Olde Crown</a:t>
            </a:r>
          </a:p>
        </p:txBody>
      </p:sp>
    </p:spTree>
    <p:extLst>
      <p:ext uri="{BB962C8B-B14F-4D97-AF65-F5344CB8AC3E}">
        <p14:creationId xmlns:p14="http://schemas.microsoft.com/office/powerpoint/2010/main" val="2152668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9587C51-C916-2F88-5601-AF10E0D984CC}"/>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E88F002B-38E3-422A-ADA9-E49991BA0224}"/>
              </a:ext>
            </a:extLst>
          </p:cNvPr>
          <p:cNvSpPr>
            <a:spLocks noGrp="1"/>
          </p:cNvSpPr>
          <p:nvPr>
            <p:ph type="title"/>
          </p:nvPr>
        </p:nvSpPr>
        <p:spPr/>
        <p:txBody>
          <a:bodyPr/>
          <a:lstStyle/>
          <a:p>
            <a:r>
              <a:rPr lang="en-GB"/>
              <a:t>Middle Ages: Early Industries</a:t>
            </a:r>
          </a:p>
        </p:txBody>
      </p:sp>
      <p:sp>
        <p:nvSpPr>
          <p:cNvPr id="4" name="Content Placeholder 3">
            <a:extLst>
              <a:ext uri="{FF2B5EF4-FFF2-40B4-BE49-F238E27FC236}">
                <a16:creationId xmlns:a16="http://schemas.microsoft.com/office/drawing/2014/main" id="{5597340C-A01E-4B41-8B4F-9AA42F73F594}"/>
              </a:ext>
            </a:extLst>
          </p:cNvPr>
          <p:cNvSpPr>
            <a:spLocks noGrp="1"/>
          </p:cNvSpPr>
          <p:nvPr>
            <p:ph idx="1"/>
          </p:nvPr>
        </p:nvSpPr>
        <p:spPr>
          <a:xfrm>
            <a:off x="357186" y="1080312"/>
            <a:ext cx="6177646" cy="5777688"/>
          </a:xfrm>
        </p:spPr>
        <p:txBody>
          <a:bodyPr/>
          <a:lstStyle/>
          <a:p>
            <a:pPr marL="342900" indent="-342900">
              <a:buFont typeface="Arial" panose="020B0604020202020204" pitchFamily="34" charset="0"/>
              <a:buChar char="•"/>
            </a:pPr>
            <a:r>
              <a:rPr lang="en-GB" sz="2800">
                <a:latin typeface="Arial" panose="020B0604020202020204" pitchFamily="34" charset="0"/>
              </a:rPr>
              <a:t>The first industries which started to develop in Bradford were tanning and wool processing. T</a:t>
            </a:r>
            <a:r>
              <a:rPr lang="en-GB" sz="2800"/>
              <a:t>anning was the first step in the leather making process.</a:t>
            </a:r>
          </a:p>
          <a:p>
            <a:pPr marL="342900" indent="-342900">
              <a:buFont typeface="Arial" panose="020B0604020202020204" pitchFamily="34" charset="0"/>
              <a:buChar char="•"/>
            </a:pPr>
            <a:endParaRPr lang="en-GB" sz="2800"/>
          </a:p>
          <a:p>
            <a:pPr marL="342900" indent="-342900">
              <a:buFont typeface="Arial" panose="020B0604020202020204" pitchFamily="34" charset="0"/>
              <a:buChar char="•"/>
            </a:pPr>
            <a:r>
              <a:rPr lang="en-GB" sz="2800"/>
              <a:t>Wool was woven in the town, before it was </a:t>
            </a:r>
            <a:r>
              <a:rPr lang="en-GB" sz="2800" err="1"/>
              <a:t>fulled</a:t>
            </a:r>
            <a:r>
              <a:rPr lang="en-GB" sz="2800"/>
              <a:t> (thickened by being pounded in a mixture of water and clay using wooden hammers worked by a watermill) and dyed. </a:t>
            </a:r>
          </a:p>
          <a:p>
            <a:pPr marL="342900" indent="-342900">
              <a:buFont typeface="Arial" panose="020B0604020202020204" pitchFamily="34" charset="0"/>
              <a:buChar char="•"/>
            </a:pPr>
            <a:endParaRPr lang="en-GB" sz="2800"/>
          </a:p>
        </p:txBody>
      </p:sp>
      <p:sp>
        <p:nvSpPr>
          <p:cNvPr id="6" name="Text Placeholder 5">
            <a:extLst>
              <a:ext uri="{FF2B5EF4-FFF2-40B4-BE49-F238E27FC236}">
                <a16:creationId xmlns:a16="http://schemas.microsoft.com/office/drawing/2014/main" id="{77CE32C0-6707-44D3-AEC0-EAE6D71EED2C}"/>
              </a:ext>
            </a:extLst>
          </p:cNvPr>
          <p:cNvSpPr>
            <a:spLocks noGrp="1"/>
          </p:cNvSpPr>
          <p:nvPr>
            <p:ph type="body" sz="quarter" idx="23"/>
          </p:nvPr>
        </p:nvSpPr>
        <p:spPr/>
        <p:txBody>
          <a:bodyPr/>
          <a:lstStyle/>
          <a:p>
            <a:r>
              <a:rPr lang="en-GB"/>
              <a:t>A reconstruction drawing of a medieval tannery</a:t>
            </a:r>
          </a:p>
        </p:txBody>
      </p:sp>
      <p:pic>
        <p:nvPicPr>
          <p:cNvPr id="9" name="Picture Placeholder 8" descr="A reconstruction drawing showing people carrying out the different processes in leather tanning.">
            <a:extLst>
              <a:ext uri="{FF2B5EF4-FFF2-40B4-BE49-F238E27FC236}">
                <a16:creationId xmlns:a16="http://schemas.microsoft.com/office/drawing/2014/main" id="{4B416463-08B8-F6D7-D865-79E46B30A67A}"/>
              </a:ext>
            </a:extLst>
          </p:cNvPr>
          <p:cNvPicPr>
            <a:picLocks noGrp="1" noChangeAspect="1"/>
          </p:cNvPicPr>
          <p:nvPr>
            <p:ph type="pic" sz="quarter" idx="14"/>
          </p:nvPr>
        </p:nvPicPr>
        <p:blipFill>
          <a:blip r:embed="rId3"/>
          <a:srcRect/>
          <a:stretch/>
        </p:blipFill>
        <p:spPr>
          <a:xfrm>
            <a:off x="6633275" y="1469156"/>
            <a:ext cx="4448013" cy="3843083"/>
          </a:xfrm>
        </p:spPr>
      </p:pic>
    </p:spTree>
    <p:extLst>
      <p:ext uri="{BB962C8B-B14F-4D97-AF65-F5344CB8AC3E}">
        <p14:creationId xmlns:p14="http://schemas.microsoft.com/office/powerpoint/2010/main" val="1389168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9587C51-C916-2F88-5601-AF10E0D984CC}"/>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E88F002B-38E3-422A-ADA9-E49991BA0224}"/>
              </a:ext>
            </a:extLst>
          </p:cNvPr>
          <p:cNvSpPr>
            <a:spLocks noGrp="1"/>
          </p:cNvSpPr>
          <p:nvPr>
            <p:ph type="title"/>
          </p:nvPr>
        </p:nvSpPr>
        <p:spPr/>
        <p:txBody>
          <a:bodyPr/>
          <a:lstStyle/>
          <a:p>
            <a:r>
              <a:rPr lang="en-GB"/>
              <a:t>Middle Ages: Early Industries</a:t>
            </a:r>
          </a:p>
        </p:txBody>
      </p:sp>
      <p:sp>
        <p:nvSpPr>
          <p:cNvPr id="4" name="Content Placeholder 3">
            <a:extLst>
              <a:ext uri="{FF2B5EF4-FFF2-40B4-BE49-F238E27FC236}">
                <a16:creationId xmlns:a16="http://schemas.microsoft.com/office/drawing/2014/main" id="{5597340C-A01E-4B41-8B4F-9AA42F73F594}"/>
              </a:ext>
            </a:extLst>
          </p:cNvPr>
          <p:cNvSpPr>
            <a:spLocks noGrp="1"/>
          </p:cNvSpPr>
          <p:nvPr>
            <p:ph idx="1"/>
          </p:nvPr>
        </p:nvSpPr>
        <p:spPr>
          <a:xfrm>
            <a:off x="357186" y="1070905"/>
            <a:ext cx="7080756" cy="5787095"/>
          </a:xfrm>
        </p:spPr>
        <p:txBody>
          <a:bodyPr/>
          <a:lstStyle/>
          <a:p>
            <a:pPr marL="342900" indent="-342900">
              <a:buFont typeface="Arial" panose="020B0604020202020204" pitchFamily="34" charset="0"/>
              <a:buChar char="•"/>
            </a:pPr>
            <a:r>
              <a:rPr lang="en-GB" sz="2800"/>
              <a:t>In 1316, there is mention of a fulling mill, a soke mill, where all the manor corn was milled, and the market.</a:t>
            </a:r>
          </a:p>
          <a:p>
            <a:pPr marL="342900" indent="-342900">
              <a:buFont typeface="Arial" panose="020B0604020202020204" pitchFamily="34" charset="0"/>
              <a:buChar char="•"/>
            </a:pPr>
            <a:endParaRPr lang="en-GB" sz="2800">
              <a:latin typeface="Arial" panose="020B0604020202020204" pitchFamily="34" charset="0"/>
            </a:endParaRPr>
          </a:p>
          <a:p>
            <a:pPr marL="342900" indent="-342900">
              <a:buFont typeface="Arial" panose="020B0604020202020204" pitchFamily="34" charset="0"/>
              <a:buChar char="•"/>
            </a:pPr>
            <a:r>
              <a:rPr lang="en-GB" sz="2800">
                <a:latin typeface="Arial" panose="020B0604020202020204" pitchFamily="34" charset="0"/>
              </a:rPr>
              <a:t>Other industries were shoemaking and the manufacture of iron. </a:t>
            </a:r>
          </a:p>
          <a:p>
            <a:pPr marL="342900" indent="-342900">
              <a:buFont typeface="Arial" panose="020B0604020202020204" pitchFamily="34" charset="0"/>
              <a:buChar char="•"/>
            </a:pPr>
            <a:endParaRPr lang="en-GB">
              <a:latin typeface="Arial" panose="020B0604020202020204" pitchFamily="34" charset="0"/>
            </a:endParaRPr>
          </a:p>
          <a:p>
            <a:pPr marL="342900" indent="-342900">
              <a:buFont typeface="Arial" panose="020B0604020202020204" pitchFamily="34" charset="0"/>
              <a:buChar char="•"/>
            </a:pPr>
            <a:r>
              <a:rPr lang="en-GB" sz="2800">
                <a:latin typeface="Arial" panose="020B0604020202020204" pitchFamily="34" charset="0"/>
              </a:rPr>
              <a:t>In 1461 Edward IV granted Bradford the right to hold two fairs each year, which attracted traders from across Yorkshire and helped the town’s growth.</a:t>
            </a:r>
          </a:p>
          <a:p>
            <a:pPr marL="342900" indent="-342900">
              <a:buFont typeface="Arial" panose="020B0604020202020204" pitchFamily="34" charset="0"/>
              <a:buChar char="•"/>
            </a:pPr>
            <a:endParaRPr lang="en-GB" sz="2800"/>
          </a:p>
        </p:txBody>
      </p:sp>
      <p:sp>
        <p:nvSpPr>
          <p:cNvPr id="6" name="Text Placeholder 5">
            <a:extLst>
              <a:ext uri="{FF2B5EF4-FFF2-40B4-BE49-F238E27FC236}">
                <a16:creationId xmlns:a16="http://schemas.microsoft.com/office/drawing/2014/main" id="{77CE32C0-6707-44D3-AEC0-EAE6D71EED2C}"/>
              </a:ext>
            </a:extLst>
          </p:cNvPr>
          <p:cNvSpPr>
            <a:spLocks noGrp="1"/>
          </p:cNvSpPr>
          <p:nvPr>
            <p:ph type="body" sz="quarter" idx="23"/>
          </p:nvPr>
        </p:nvSpPr>
        <p:spPr/>
        <p:txBody>
          <a:bodyPr/>
          <a:lstStyle/>
          <a:p>
            <a:r>
              <a:rPr lang="en-GB" sz="1400" kern="1200">
                <a:solidFill>
                  <a:schemeClr val="tx1"/>
                </a:solidFill>
                <a:effectLst/>
                <a:latin typeface="+mn-lt"/>
                <a:ea typeface="+mn-ea"/>
                <a:cs typeface="+mn-cs"/>
              </a:rPr>
              <a:t>King Edward IV </a:t>
            </a:r>
            <a:endParaRPr lang="en-GB"/>
          </a:p>
        </p:txBody>
      </p:sp>
      <p:pic>
        <p:nvPicPr>
          <p:cNvPr id="9" name="Picture Placeholder 8" descr="A portrait of King Edward IV.">
            <a:extLst>
              <a:ext uri="{FF2B5EF4-FFF2-40B4-BE49-F238E27FC236}">
                <a16:creationId xmlns:a16="http://schemas.microsoft.com/office/drawing/2014/main" id="{4B416463-08B8-F6D7-D865-79E46B30A67A}"/>
              </a:ext>
            </a:extLst>
          </p:cNvPr>
          <p:cNvPicPr>
            <a:picLocks noGrp="1" noChangeAspect="1"/>
          </p:cNvPicPr>
          <p:nvPr>
            <p:ph type="pic" sz="quarter" idx="14"/>
          </p:nvPr>
        </p:nvPicPr>
        <p:blipFill>
          <a:blip r:embed="rId3"/>
          <a:srcRect/>
          <a:stretch/>
        </p:blipFill>
        <p:spPr>
          <a:xfrm>
            <a:off x="7356077" y="1469156"/>
            <a:ext cx="3002408" cy="3843083"/>
          </a:xfrm>
        </p:spPr>
      </p:pic>
    </p:spTree>
    <p:extLst>
      <p:ext uri="{BB962C8B-B14F-4D97-AF65-F5344CB8AC3E}">
        <p14:creationId xmlns:p14="http://schemas.microsoft.com/office/powerpoint/2010/main" val="2551126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9587C51-C916-2F88-5601-AF10E0D984CC}"/>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E88F002B-38E3-422A-ADA9-E49991BA0224}"/>
              </a:ext>
            </a:extLst>
          </p:cNvPr>
          <p:cNvSpPr>
            <a:spLocks noGrp="1"/>
          </p:cNvSpPr>
          <p:nvPr>
            <p:ph type="title"/>
          </p:nvPr>
        </p:nvSpPr>
        <p:spPr/>
        <p:txBody>
          <a:bodyPr/>
          <a:lstStyle/>
          <a:p>
            <a:r>
              <a:rPr lang="en-GB"/>
              <a:t>Middle Ages: A Story of Interrupted growth </a:t>
            </a:r>
          </a:p>
        </p:txBody>
      </p:sp>
      <p:sp>
        <p:nvSpPr>
          <p:cNvPr id="4" name="Content Placeholder 3">
            <a:extLst>
              <a:ext uri="{FF2B5EF4-FFF2-40B4-BE49-F238E27FC236}">
                <a16:creationId xmlns:a16="http://schemas.microsoft.com/office/drawing/2014/main" id="{5597340C-A01E-4B41-8B4F-9AA42F73F594}"/>
              </a:ext>
            </a:extLst>
          </p:cNvPr>
          <p:cNvSpPr>
            <a:spLocks noGrp="1"/>
          </p:cNvSpPr>
          <p:nvPr>
            <p:ph idx="1"/>
          </p:nvPr>
        </p:nvSpPr>
        <p:spPr>
          <a:xfrm>
            <a:off x="357186" y="1080312"/>
            <a:ext cx="6177646" cy="5777688"/>
          </a:xfrm>
        </p:spPr>
        <p:txBody>
          <a:bodyPr/>
          <a:lstStyle/>
          <a:p>
            <a:pPr marL="342900" indent="-342900">
              <a:buFont typeface="Arial" panose="020B0604020202020204" pitchFamily="34" charset="0"/>
              <a:buChar char="•"/>
            </a:pPr>
            <a:r>
              <a:rPr lang="en-GB" sz="2800"/>
              <a:t>Bradford’s growth was often interrupted by events. Scottish invasions destroyed the church and in 1349 the Black Death reduced the population. </a:t>
            </a:r>
          </a:p>
          <a:p>
            <a:pPr marL="342900" indent="-342900">
              <a:buFont typeface="Arial" panose="020B0604020202020204" pitchFamily="34" charset="0"/>
              <a:buChar char="•"/>
            </a:pPr>
            <a:endParaRPr lang="en-GB" sz="2800"/>
          </a:p>
          <a:p>
            <a:pPr marL="342900" indent="-342900">
              <a:buFont typeface="Arial" panose="020B0604020202020204" pitchFamily="34" charset="0"/>
              <a:buChar char="•"/>
            </a:pPr>
            <a:r>
              <a:rPr lang="en-GB" sz="2800"/>
              <a:t>By 1379 there were only 28 houses, a few crofts for labourers and three inns. These were built along three streets, Kirkgate, Westgate and </a:t>
            </a:r>
            <a:r>
              <a:rPr lang="en-GB" sz="2800" err="1"/>
              <a:t>Ivegate</a:t>
            </a:r>
            <a:r>
              <a:rPr lang="en-GB" sz="2800"/>
              <a:t> (whose routes still exist in the modern city layout).</a:t>
            </a:r>
          </a:p>
          <a:p>
            <a:pPr marL="342900" indent="-342900">
              <a:buFont typeface="Arial" panose="020B0604020202020204" pitchFamily="34" charset="0"/>
              <a:buChar char="•"/>
            </a:pPr>
            <a:endParaRPr lang="en-GB" sz="2800"/>
          </a:p>
        </p:txBody>
      </p:sp>
      <p:sp>
        <p:nvSpPr>
          <p:cNvPr id="6" name="Text Placeholder 5">
            <a:extLst>
              <a:ext uri="{FF2B5EF4-FFF2-40B4-BE49-F238E27FC236}">
                <a16:creationId xmlns:a16="http://schemas.microsoft.com/office/drawing/2014/main" id="{77CE32C0-6707-44D3-AEC0-EAE6D71EED2C}"/>
              </a:ext>
            </a:extLst>
          </p:cNvPr>
          <p:cNvSpPr>
            <a:spLocks noGrp="1"/>
          </p:cNvSpPr>
          <p:nvPr>
            <p:ph type="body" sz="quarter" idx="23"/>
          </p:nvPr>
        </p:nvSpPr>
        <p:spPr/>
        <p:txBody>
          <a:bodyPr/>
          <a:lstStyle/>
          <a:p>
            <a:r>
              <a:rPr lang="en-GB" sz="1400" kern="1200">
                <a:solidFill>
                  <a:schemeClr val="tx1"/>
                </a:solidFill>
                <a:effectLst/>
                <a:latin typeface="+mn-lt"/>
                <a:ea typeface="+mn-ea"/>
                <a:cs typeface="+mn-cs"/>
              </a:rPr>
              <a:t>Original three streets</a:t>
            </a:r>
            <a:endParaRPr lang="en-GB"/>
          </a:p>
        </p:txBody>
      </p:sp>
      <p:pic>
        <p:nvPicPr>
          <p:cNvPr id="9" name="Picture Placeholder 8" descr="A map showing location of Westgate, Kirkgate and Ivegate in Bradford.">
            <a:extLst>
              <a:ext uri="{FF2B5EF4-FFF2-40B4-BE49-F238E27FC236}">
                <a16:creationId xmlns:a16="http://schemas.microsoft.com/office/drawing/2014/main" id="{4B416463-08B8-F6D7-D865-79E46B30A67A}"/>
              </a:ext>
            </a:extLst>
          </p:cNvPr>
          <p:cNvPicPr>
            <a:picLocks noGrp="1" noChangeAspect="1"/>
          </p:cNvPicPr>
          <p:nvPr>
            <p:ph type="pic" sz="quarter" idx="14"/>
          </p:nvPr>
        </p:nvPicPr>
        <p:blipFill>
          <a:blip r:embed="rId3"/>
          <a:srcRect/>
          <a:stretch/>
        </p:blipFill>
        <p:spPr>
          <a:xfrm>
            <a:off x="7356077" y="2123515"/>
            <a:ext cx="3002408" cy="2534365"/>
          </a:xfrm>
        </p:spPr>
      </p:pic>
    </p:spTree>
    <p:extLst>
      <p:ext uri="{BB962C8B-B14F-4D97-AF65-F5344CB8AC3E}">
        <p14:creationId xmlns:p14="http://schemas.microsoft.com/office/powerpoint/2010/main" val="2916791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9587C51-C916-2F88-5601-AF10E0D984CC}"/>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E88F002B-38E3-422A-ADA9-E49991BA0224}"/>
              </a:ext>
            </a:extLst>
          </p:cNvPr>
          <p:cNvSpPr>
            <a:spLocks noGrp="1"/>
          </p:cNvSpPr>
          <p:nvPr>
            <p:ph type="title"/>
          </p:nvPr>
        </p:nvSpPr>
        <p:spPr/>
        <p:txBody>
          <a:bodyPr/>
          <a:lstStyle/>
          <a:p>
            <a:r>
              <a:rPr lang="en-GB"/>
              <a:t>Middle Ages: A Story of Interrupted growth </a:t>
            </a:r>
          </a:p>
        </p:txBody>
      </p:sp>
      <p:sp>
        <p:nvSpPr>
          <p:cNvPr id="4" name="Content Placeholder 3">
            <a:extLst>
              <a:ext uri="{FF2B5EF4-FFF2-40B4-BE49-F238E27FC236}">
                <a16:creationId xmlns:a16="http://schemas.microsoft.com/office/drawing/2014/main" id="{5597340C-A01E-4B41-8B4F-9AA42F73F594}"/>
              </a:ext>
            </a:extLst>
          </p:cNvPr>
          <p:cNvSpPr>
            <a:spLocks noGrp="1"/>
          </p:cNvSpPr>
          <p:nvPr>
            <p:ph idx="1"/>
          </p:nvPr>
        </p:nvSpPr>
        <p:spPr>
          <a:xfrm>
            <a:off x="357186" y="1080312"/>
            <a:ext cx="6177646" cy="5777688"/>
          </a:xfrm>
        </p:spPr>
        <p:txBody>
          <a:bodyPr/>
          <a:lstStyle/>
          <a:p>
            <a:pPr marL="342900" indent="-342900">
              <a:buFont typeface="Arial" panose="020B0604020202020204" pitchFamily="34" charset="0"/>
              <a:buChar char="•"/>
            </a:pPr>
            <a:r>
              <a:rPr lang="en-GB" sz="2800"/>
              <a:t>By 1400 its population was no more than a few hundred people. Bradford remained small compared to other Yorkshire towns.</a:t>
            </a:r>
          </a:p>
          <a:p>
            <a:pPr marL="342900" indent="-342900">
              <a:buFont typeface="Arial" panose="020B0604020202020204" pitchFamily="34" charset="0"/>
              <a:buChar char="•"/>
            </a:pPr>
            <a:endParaRPr lang="en-GB" sz="2800"/>
          </a:p>
          <a:p>
            <a:pPr marL="342900" indent="-342900">
              <a:buFont typeface="Arial" panose="020B0604020202020204" pitchFamily="34" charset="0"/>
              <a:buChar char="•"/>
            </a:pPr>
            <a:r>
              <a:rPr lang="en-GB" sz="2800"/>
              <a:t>During the Wars of the Roses (1455–1487), Bradford inhabitants sided with the House of Lancaster. </a:t>
            </a:r>
          </a:p>
          <a:p>
            <a:pPr marL="342900" indent="-342900">
              <a:buFont typeface="Arial" panose="020B0604020202020204" pitchFamily="34" charset="0"/>
              <a:buChar char="•"/>
            </a:pPr>
            <a:endParaRPr lang="en-GB" sz="2800"/>
          </a:p>
        </p:txBody>
      </p:sp>
      <p:sp>
        <p:nvSpPr>
          <p:cNvPr id="6" name="Text Placeholder 5">
            <a:extLst>
              <a:ext uri="{FF2B5EF4-FFF2-40B4-BE49-F238E27FC236}">
                <a16:creationId xmlns:a16="http://schemas.microsoft.com/office/drawing/2014/main" id="{77CE32C0-6707-44D3-AEC0-EAE6D71EED2C}"/>
              </a:ext>
            </a:extLst>
          </p:cNvPr>
          <p:cNvSpPr>
            <a:spLocks noGrp="1"/>
          </p:cNvSpPr>
          <p:nvPr>
            <p:ph type="body" sz="quarter" idx="23"/>
          </p:nvPr>
        </p:nvSpPr>
        <p:spPr/>
        <p:txBody>
          <a:bodyPr/>
          <a:lstStyle/>
          <a:p>
            <a:r>
              <a:rPr lang="en-GB" sz="1400" kern="1200">
                <a:solidFill>
                  <a:schemeClr val="tx1"/>
                </a:solidFill>
                <a:effectLst/>
                <a:latin typeface="+mn-lt"/>
                <a:ea typeface="+mn-ea"/>
                <a:cs typeface="+mn-cs"/>
              </a:rPr>
              <a:t>Original three streets</a:t>
            </a:r>
            <a:endParaRPr lang="en-GB"/>
          </a:p>
        </p:txBody>
      </p:sp>
      <p:pic>
        <p:nvPicPr>
          <p:cNvPr id="9" name="Picture Placeholder 8" descr="A map showing location of Westgate, Kirkgate and Ivegate in Bradford.">
            <a:extLst>
              <a:ext uri="{FF2B5EF4-FFF2-40B4-BE49-F238E27FC236}">
                <a16:creationId xmlns:a16="http://schemas.microsoft.com/office/drawing/2014/main" id="{4B416463-08B8-F6D7-D865-79E46B30A67A}"/>
              </a:ext>
            </a:extLst>
          </p:cNvPr>
          <p:cNvPicPr>
            <a:picLocks noGrp="1" noChangeAspect="1"/>
          </p:cNvPicPr>
          <p:nvPr>
            <p:ph type="pic" sz="quarter" idx="14"/>
          </p:nvPr>
        </p:nvPicPr>
        <p:blipFill>
          <a:blip r:embed="rId3"/>
          <a:srcRect/>
          <a:stretch/>
        </p:blipFill>
        <p:spPr>
          <a:xfrm>
            <a:off x="7356077" y="2123515"/>
            <a:ext cx="3002408" cy="2534365"/>
          </a:xfrm>
        </p:spPr>
      </p:pic>
    </p:spTree>
    <p:extLst>
      <p:ext uri="{BB962C8B-B14F-4D97-AF65-F5344CB8AC3E}">
        <p14:creationId xmlns:p14="http://schemas.microsoft.com/office/powerpoint/2010/main" val="805305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F437F1-85A4-E4E6-237E-44A9489C33AF}"/>
              </a:ext>
            </a:extLst>
          </p:cNvPr>
          <p:cNvSpPr>
            <a:spLocks noGrp="1"/>
          </p:cNvSpPr>
          <p:nvPr>
            <p:ph type="title" idx="4294967295"/>
          </p:nvPr>
        </p:nvSpPr>
        <p:spPr>
          <a:xfrm>
            <a:off x="838200" y="-1325563"/>
            <a:ext cx="10515600" cy="1325563"/>
          </a:xfrm>
          <a:prstGeom prst="rect">
            <a:avLst/>
          </a:prstGeom>
        </p:spPr>
        <p:txBody>
          <a:bodyPr anchor="b"/>
          <a:lstStyle/>
          <a:p>
            <a:r>
              <a:rPr lang="en-GB"/>
              <a:t>Tudor Era 1485 - 1603</a:t>
            </a:r>
          </a:p>
        </p:txBody>
      </p:sp>
      <p:sp>
        <p:nvSpPr>
          <p:cNvPr id="2" name="Content Placeholder 1">
            <a:extLst>
              <a:ext uri="{FF2B5EF4-FFF2-40B4-BE49-F238E27FC236}">
                <a16:creationId xmlns:a16="http://schemas.microsoft.com/office/drawing/2014/main" id="{7F82A12E-5E99-AD6B-883D-A5B9303A83DB}"/>
              </a:ext>
            </a:extLst>
          </p:cNvPr>
          <p:cNvSpPr>
            <a:spLocks noGrp="1"/>
          </p:cNvSpPr>
          <p:nvPr>
            <p:ph idx="1"/>
          </p:nvPr>
        </p:nvSpPr>
        <p:spPr/>
        <p:txBody>
          <a:bodyPr/>
          <a:lstStyle/>
          <a:p>
            <a:pPr algn="ctr"/>
            <a:endParaRPr kumimoji="0" lang="en-GB" sz="32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a:p>
            <a:pPr algn="ctr"/>
            <a:r>
              <a:rPr kumimoji="0" lang="en-GB" sz="6000" b="1" i="0" u="none" strike="noStrike" kern="1200" cap="none" spc="0" normalizeH="0" baseline="0" noProof="0">
                <a:ln>
                  <a:noFill/>
                </a:ln>
                <a:solidFill>
                  <a:srgbClr val="597F32"/>
                </a:solidFill>
                <a:effectLst/>
                <a:uLnTx/>
                <a:uFillTx/>
                <a:latin typeface="Arial" panose="020B0604020202020204" pitchFamily="34" charset="0"/>
                <a:ea typeface="+mj-ea"/>
                <a:cs typeface="+mj-cs"/>
              </a:rPr>
              <a:t>Bradford</a:t>
            </a:r>
          </a:p>
          <a:p>
            <a:pPr algn="ctr"/>
            <a:endParaRPr kumimoji="0" lang="en-GB" sz="32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a:p>
            <a:pPr algn="ctr"/>
            <a:r>
              <a:rPr lang="en-GB" sz="6000" b="1">
                <a:solidFill>
                  <a:srgbClr val="597F32"/>
                </a:solidFill>
                <a:latin typeface="Arial" panose="020B0604020202020204" pitchFamily="34" charset="0"/>
                <a:ea typeface="+mj-ea"/>
                <a:cs typeface="+mj-cs"/>
              </a:rPr>
              <a:t>Tudor Era</a:t>
            </a:r>
          </a:p>
          <a:p>
            <a:pPr algn="ctr"/>
            <a:endParaRPr lang="en-GB" sz="3200" b="1">
              <a:solidFill>
                <a:srgbClr val="597F32"/>
              </a:solidFill>
              <a:latin typeface="Arial" panose="020B0604020202020204" pitchFamily="34" charset="0"/>
              <a:ea typeface="+mj-ea"/>
              <a:cs typeface="+mj-cs"/>
            </a:endParaRPr>
          </a:p>
          <a:p>
            <a:pPr algn="ctr"/>
            <a:r>
              <a:rPr lang="en-GB" sz="6000" b="1">
                <a:solidFill>
                  <a:srgbClr val="597F32"/>
                </a:solidFill>
                <a:latin typeface="Arial" panose="020B0604020202020204" pitchFamily="34" charset="0"/>
                <a:ea typeface="+mj-ea"/>
                <a:cs typeface="+mj-cs"/>
              </a:rPr>
              <a:t>1485 - 1603</a:t>
            </a:r>
            <a:endParaRPr lang="en-GB" sz="6000"/>
          </a:p>
        </p:txBody>
      </p:sp>
    </p:spTree>
    <p:extLst>
      <p:ext uri="{BB962C8B-B14F-4D97-AF65-F5344CB8AC3E}">
        <p14:creationId xmlns:p14="http://schemas.microsoft.com/office/powerpoint/2010/main" val="231908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91A8A51-D6A7-B7CC-8F4E-85FB5FCC1ED5}"/>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96C30A4B-7661-4BED-915B-355D72B78E26}"/>
              </a:ext>
            </a:extLst>
          </p:cNvPr>
          <p:cNvSpPr>
            <a:spLocks noGrp="1"/>
          </p:cNvSpPr>
          <p:nvPr>
            <p:ph type="title"/>
          </p:nvPr>
        </p:nvSpPr>
        <p:spPr/>
        <p:txBody>
          <a:bodyPr/>
          <a:lstStyle/>
          <a:p>
            <a:r>
              <a:rPr lang="en-GB">
                <a:effectLst/>
              </a:rPr>
              <a:t>Tudor Era: Wool Starts to Dominate </a:t>
            </a:r>
            <a:endParaRPr lang="en-GB"/>
          </a:p>
        </p:txBody>
      </p:sp>
      <p:pic>
        <p:nvPicPr>
          <p:cNvPr id="8" name="Picture Placeholder 7" descr="A colour line drawing of 2 sheep and 2 lambs, all with white wool but one lamb has a black face.">
            <a:extLst>
              <a:ext uri="{FF2B5EF4-FFF2-40B4-BE49-F238E27FC236}">
                <a16:creationId xmlns:a16="http://schemas.microsoft.com/office/drawing/2014/main" id="{9CB773ED-825E-437B-A9B6-AA5C8935E43F}"/>
              </a:ext>
            </a:extLst>
          </p:cNvPr>
          <p:cNvPicPr>
            <a:picLocks noGrp="1" noChangeAspect="1"/>
          </p:cNvPicPr>
          <p:nvPr>
            <p:ph type="pic" sz="quarter" idx="14"/>
          </p:nvPr>
        </p:nvPicPr>
        <p:blipFill rotWithShape="1">
          <a:blip r:embed="rId3"/>
          <a:srcRect t="9100" b="9100"/>
          <a:stretch/>
        </p:blipFill>
        <p:spPr/>
      </p:pic>
      <p:sp>
        <p:nvSpPr>
          <p:cNvPr id="6" name="Text Placeholder 5">
            <a:extLst>
              <a:ext uri="{FF2B5EF4-FFF2-40B4-BE49-F238E27FC236}">
                <a16:creationId xmlns:a16="http://schemas.microsoft.com/office/drawing/2014/main" id="{CC7F70A8-4946-4A30-A4CC-6A6ADE5D8D86}"/>
              </a:ext>
            </a:extLst>
          </p:cNvPr>
          <p:cNvSpPr>
            <a:spLocks noGrp="1"/>
          </p:cNvSpPr>
          <p:nvPr>
            <p:ph type="body" sz="quarter" idx="23"/>
          </p:nvPr>
        </p:nvSpPr>
        <p:spPr/>
        <p:txBody>
          <a:bodyPr/>
          <a:lstStyle/>
          <a:p>
            <a:r>
              <a:rPr lang="en-GB"/>
              <a:t>Sheep for the woollen industry</a:t>
            </a:r>
          </a:p>
        </p:txBody>
      </p:sp>
      <p:sp>
        <p:nvSpPr>
          <p:cNvPr id="4" name="Content Placeholder 3">
            <a:extLst>
              <a:ext uri="{FF2B5EF4-FFF2-40B4-BE49-F238E27FC236}">
                <a16:creationId xmlns:a16="http://schemas.microsoft.com/office/drawing/2014/main" id="{FB662353-B106-473E-A72A-6C494C3283F4}"/>
              </a:ext>
            </a:extLst>
          </p:cNvPr>
          <p:cNvSpPr>
            <a:spLocks noGrp="1"/>
          </p:cNvSpPr>
          <p:nvPr>
            <p:ph idx="1"/>
          </p:nvPr>
        </p:nvSpPr>
        <p:spPr/>
        <p:txBody>
          <a:bodyPr/>
          <a:lstStyle/>
          <a:p>
            <a:pPr marL="457200" indent="-457200">
              <a:buFont typeface="Arial" panose="020B0604020202020204" pitchFamily="34" charset="0"/>
              <a:buChar char="•"/>
            </a:pPr>
            <a:r>
              <a:rPr lang="en-GB" sz="2800"/>
              <a:t>Despite outbreaks of the plague between 1557 and 1558, Bradford continued to slowly grow.</a:t>
            </a:r>
          </a:p>
          <a:p>
            <a:pPr marL="457200" indent="-457200">
              <a:buFont typeface="Arial" panose="020B0604020202020204" pitchFamily="34" charset="0"/>
              <a:buChar char="•"/>
            </a:pPr>
            <a:endParaRPr lang="en-GB" sz="2800"/>
          </a:p>
          <a:p>
            <a:pPr marL="457200" indent="-457200">
              <a:buFont typeface="Arial" panose="020B0604020202020204" pitchFamily="34" charset="0"/>
              <a:buChar char="•"/>
            </a:pPr>
            <a:r>
              <a:rPr lang="en-GB" sz="2800"/>
              <a:t>Over the next two hundred years the woollen trade gained in prominence. The cloth-making industry focused on producing coarse ‘kersey cloth’ made of wool used for upholstery</a:t>
            </a:r>
          </a:p>
        </p:txBody>
      </p:sp>
    </p:spTree>
    <p:extLst>
      <p:ext uri="{BB962C8B-B14F-4D97-AF65-F5344CB8AC3E}">
        <p14:creationId xmlns:p14="http://schemas.microsoft.com/office/powerpoint/2010/main" val="3571324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91A8A51-D6A7-B7CC-8F4E-85FB5FCC1ED5}"/>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96C30A4B-7661-4BED-915B-355D72B78E26}"/>
              </a:ext>
            </a:extLst>
          </p:cNvPr>
          <p:cNvSpPr>
            <a:spLocks noGrp="1"/>
          </p:cNvSpPr>
          <p:nvPr>
            <p:ph type="title"/>
          </p:nvPr>
        </p:nvSpPr>
        <p:spPr/>
        <p:txBody>
          <a:bodyPr/>
          <a:lstStyle/>
          <a:p>
            <a:r>
              <a:rPr lang="en-GB">
                <a:effectLst/>
              </a:rPr>
              <a:t>Tudor Era: Wool Starts to Dominate </a:t>
            </a:r>
            <a:endParaRPr lang="en-GB"/>
          </a:p>
        </p:txBody>
      </p:sp>
      <p:pic>
        <p:nvPicPr>
          <p:cNvPr id="8" name="Picture Placeholder 7" descr="A colour line drawing of 2 sheep and 2 lambs, all with white wool but one lamb has a black face.">
            <a:extLst>
              <a:ext uri="{FF2B5EF4-FFF2-40B4-BE49-F238E27FC236}">
                <a16:creationId xmlns:a16="http://schemas.microsoft.com/office/drawing/2014/main" id="{9CB773ED-825E-437B-A9B6-AA5C8935E43F}"/>
              </a:ext>
            </a:extLst>
          </p:cNvPr>
          <p:cNvPicPr>
            <a:picLocks noGrp="1" noChangeAspect="1"/>
          </p:cNvPicPr>
          <p:nvPr>
            <p:ph type="pic" sz="quarter" idx="14"/>
          </p:nvPr>
        </p:nvPicPr>
        <p:blipFill rotWithShape="1">
          <a:blip r:embed="rId3"/>
          <a:srcRect t="9100" b="9100"/>
          <a:stretch/>
        </p:blipFill>
        <p:spPr/>
      </p:pic>
      <p:sp>
        <p:nvSpPr>
          <p:cNvPr id="6" name="Text Placeholder 5">
            <a:extLst>
              <a:ext uri="{FF2B5EF4-FFF2-40B4-BE49-F238E27FC236}">
                <a16:creationId xmlns:a16="http://schemas.microsoft.com/office/drawing/2014/main" id="{CC7F70A8-4946-4A30-A4CC-6A6ADE5D8D86}"/>
              </a:ext>
            </a:extLst>
          </p:cNvPr>
          <p:cNvSpPr>
            <a:spLocks noGrp="1"/>
          </p:cNvSpPr>
          <p:nvPr>
            <p:ph type="body" sz="quarter" idx="23"/>
          </p:nvPr>
        </p:nvSpPr>
        <p:spPr/>
        <p:txBody>
          <a:bodyPr/>
          <a:lstStyle/>
          <a:p>
            <a:r>
              <a:rPr lang="en-GB"/>
              <a:t>Sheep for the woollen industry</a:t>
            </a:r>
          </a:p>
        </p:txBody>
      </p:sp>
      <p:sp>
        <p:nvSpPr>
          <p:cNvPr id="4" name="Content Placeholder 3">
            <a:extLst>
              <a:ext uri="{FF2B5EF4-FFF2-40B4-BE49-F238E27FC236}">
                <a16:creationId xmlns:a16="http://schemas.microsoft.com/office/drawing/2014/main" id="{FB662353-B106-473E-A72A-6C494C3283F4}"/>
              </a:ext>
            </a:extLst>
          </p:cNvPr>
          <p:cNvSpPr>
            <a:spLocks noGrp="1"/>
          </p:cNvSpPr>
          <p:nvPr>
            <p:ph idx="1"/>
          </p:nvPr>
        </p:nvSpPr>
        <p:spPr/>
        <p:txBody>
          <a:bodyPr/>
          <a:lstStyle/>
          <a:p>
            <a:pPr marL="457200" indent="-457200">
              <a:buFont typeface="Arial" panose="020B0604020202020204" pitchFamily="34" charset="0"/>
              <a:buChar char="•"/>
            </a:pPr>
            <a:r>
              <a:rPr lang="en-GB" sz="2800"/>
              <a:t>Many people now earned their living from wool. It was woven by families in their homes and then taken to the town to be </a:t>
            </a:r>
            <a:r>
              <a:rPr lang="en-GB" sz="2800" err="1"/>
              <a:t>fulled</a:t>
            </a:r>
            <a:r>
              <a:rPr lang="en-GB" sz="2800"/>
              <a:t> and dyed.</a:t>
            </a:r>
          </a:p>
          <a:p>
            <a:pPr marL="457200" indent="-457200">
              <a:buFont typeface="Arial" panose="020B0604020202020204" pitchFamily="34" charset="0"/>
              <a:buChar char="•"/>
            </a:pPr>
            <a:endParaRPr lang="en-GB" sz="2800"/>
          </a:p>
          <a:p>
            <a:pPr marL="457200" indent="-457200">
              <a:buFont typeface="Arial" panose="020B0604020202020204" pitchFamily="34" charset="0"/>
              <a:buChar char="•"/>
            </a:pPr>
            <a:r>
              <a:rPr lang="en-GB" sz="2800"/>
              <a:t>T</a:t>
            </a:r>
            <a:r>
              <a:rPr lang="en-GB" sz="2800">
                <a:effectLst/>
              </a:rPr>
              <a:t>he population of Bradford increased to over 2,000 people and the town became more prosperous. </a:t>
            </a:r>
          </a:p>
        </p:txBody>
      </p:sp>
    </p:spTree>
    <p:extLst>
      <p:ext uri="{BB962C8B-B14F-4D97-AF65-F5344CB8AC3E}">
        <p14:creationId xmlns:p14="http://schemas.microsoft.com/office/powerpoint/2010/main" val="1662735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CB96144-373D-12A2-3DDA-11DC44BB54FC}"/>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96C30A4B-7661-4BED-915B-355D72B78E26}"/>
              </a:ext>
            </a:extLst>
          </p:cNvPr>
          <p:cNvSpPr>
            <a:spLocks noGrp="1"/>
          </p:cNvSpPr>
          <p:nvPr>
            <p:ph type="title"/>
          </p:nvPr>
        </p:nvSpPr>
        <p:spPr/>
        <p:txBody>
          <a:bodyPr/>
          <a:lstStyle/>
          <a:p>
            <a:r>
              <a:rPr lang="en-GB">
                <a:effectLst/>
              </a:rPr>
              <a:t>Tudor Era: A Tudor Town</a:t>
            </a:r>
            <a:endParaRPr lang="en-GB"/>
          </a:p>
        </p:txBody>
      </p:sp>
      <p:pic>
        <p:nvPicPr>
          <p:cNvPr id="8" name="Picture Placeholder 7" descr="Image of  a two storey Tudor stone built house with 3 storey towers at either end of it.">
            <a:extLst>
              <a:ext uri="{FF2B5EF4-FFF2-40B4-BE49-F238E27FC236}">
                <a16:creationId xmlns:a16="http://schemas.microsoft.com/office/drawing/2014/main" id="{9CB773ED-825E-437B-A9B6-AA5C8935E43F}"/>
              </a:ext>
            </a:extLst>
          </p:cNvPr>
          <p:cNvPicPr>
            <a:picLocks noGrp="1" noChangeAspect="1"/>
          </p:cNvPicPr>
          <p:nvPr>
            <p:ph type="pic" sz="quarter" idx="14"/>
          </p:nvPr>
        </p:nvPicPr>
        <p:blipFill rotWithShape="1">
          <a:blip r:embed="rId3">
            <a:extLst>
              <a:ext uri="{BEBA8EAE-BF5A-486C-A8C5-ECC9F3942E4B}">
                <a14:imgProps xmlns:a14="http://schemas.microsoft.com/office/drawing/2010/main">
                  <a14:imgLayer r:embed="rId4">
                    <a14:imgEffect>
                      <a14:artisticCutout/>
                    </a14:imgEffect>
                  </a14:imgLayer>
                </a14:imgProps>
              </a:ext>
            </a:extLst>
          </a:blip>
          <a:srcRect l="12285" r="12285"/>
          <a:stretch/>
        </p:blipFill>
        <p:spPr/>
      </p:pic>
      <p:sp>
        <p:nvSpPr>
          <p:cNvPr id="6" name="Text Placeholder 5">
            <a:extLst>
              <a:ext uri="{FF2B5EF4-FFF2-40B4-BE49-F238E27FC236}">
                <a16:creationId xmlns:a16="http://schemas.microsoft.com/office/drawing/2014/main" id="{CC7F70A8-4946-4A30-A4CC-6A6ADE5D8D86}"/>
              </a:ext>
            </a:extLst>
          </p:cNvPr>
          <p:cNvSpPr>
            <a:spLocks noGrp="1"/>
          </p:cNvSpPr>
          <p:nvPr>
            <p:ph type="body" sz="quarter" idx="23"/>
          </p:nvPr>
        </p:nvSpPr>
        <p:spPr/>
        <p:txBody>
          <a:bodyPr/>
          <a:lstStyle/>
          <a:p>
            <a:r>
              <a:rPr lang="en-GB"/>
              <a:t>Bolling Hall</a:t>
            </a:r>
          </a:p>
        </p:txBody>
      </p:sp>
      <p:sp>
        <p:nvSpPr>
          <p:cNvPr id="4" name="Content Placeholder 3">
            <a:extLst>
              <a:ext uri="{FF2B5EF4-FFF2-40B4-BE49-F238E27FC236}">
                <a16:creationId xmlns:a16="http://schemas.microsoft.com/office/drawing/2014/main" id="{FB662353-B106-473E-A72A-6C494C3283F4}"/>
              </a:ext>
            </a:extLst>
          </p:cNvPr>
          <p:cNvSpPr>
            <a:spLocks noGrp="1"/>
          </p:cNvSpPr>
          <p:nvPr>
            <p:ph idx="1"/>
          </p:nvPr>
        </p:nvSpPr>
        <p:spPr>
          <a:xfrm>
            <a:off x="5213534" y="1065876"/>
            <a:ext cx="6140266" cy="5792124"/>
          </a:xfrm>
        </p:spPr>
        <p:txBody>
          <a:bodyPr/>
          <a:lstStyle/>
          <a:p>
            <a:pPr marL="457200" indent="-457200">
              <a:buFont typeface="Arial" panose="020B0604020202020204" pitchFamily="34" charset="0"/>
              <a:buChar char="•"/>
            </a:pPr>
            <a:r>
              <a:rPr lang="en-GB" sz="2800"/>
              <a:t>Wooden houses were being rebuilt in locally quarried sand stone. </a:t>
            </a:r>
            <a:r>
              <a:rPr lang="en-GB"/>
              <a:t>Some wealthy people were living in two-storey stone houses.</a:t>
            </a:r>
          </a:p>
          <a:p>
            <a:pPr marL="457200" indent="-457200">
              <a:buFont typeface="Arial" panose="020B0604020202020204" pitchFamily="34" charset="0"/>
              <a:buChar char="•"/>
            </a:pPr>
            <a:endParaRPr lang="en-GB"/>
          </a:p>
          <a:p>
            <a:pPr marL="457200" indent="-457200">
              <a:buFont typeface="Arial" panose="020B0604020202020204" pitchFamily="34" charset="0"/>
              <a:buChar char="•"/>
            </a:pPr>
            <a:r>
              <a:rPr lang="en-GB">
                <a:hlinkClick r:id="rId5"/>
              </a:rPr>
              <a:t>Bolling Hall</a:t>
            </a:r>
            <a:r>
              <a:rPr lang="en-GB"/>
              <a:t> is the largest and most notable of these houses. T</a:t>
            </a:r>
            <a:r>
              <a:rPr lang="en-GB" sz="2800"/>
              <a:t>wo important land-owning families, the </a:t>
            </a:r>
            <a:r>
              <a:rPr lang="en-GB" sz="2800" err="1"/>
              <a:t>Bollings</a:t>
            </a:r>
            <a:r>
              <a:rPr lang="en-GB" sz="2800"/>
              <a:t> and Tempests, lived there. </a:t>
            </a:r>
          </a:p>
          <a:p>
            <a:pPr marL="457200" indent="-457200">
              <a:buFont typeface="Arial" panose="020B0604020202020204" pitchFamily="34" charset="0"/>
              <a:buChar char="•"/>
            </a:pPr>
            <a:endParaRPr lang="en-GB"/>
          </a:p>
          <a:p>
            <a:pPr marL="457200" indent="-457200">
              <a:buFont typeface="Arial" panose="020B0604020202020204" pitchFamily="34" charset="0"/>
              <a:buChar char="•"/>
            </a:pPr>
            <a:r>
              <a:rPr lang="en-GB"/>
              <a:t>Bradford’s first grammar school was built at this time.</a:t>
            </a:r>
          </a:p>
        </p:txBody>
      </p:sp>
    </p:spTree>
    <p:extLst>
      <p:ext uri="{BB962C8B-B14F-4D97-AF65-F5344CB8AC3E}">
        <p14:creationId xmlns:p14="http://schemas.microsoft.com/office/powerpoint/2010/main" val="2221051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a:extLst>
              <a:ext uri="{FF2B5EF4-FFF2-40B4-BE49-F238E27FC236}">
                <a16:creationId xmlns:a16="http://schemas.microsoft.com/office/drawing/2014/main" id="{54A728D6-9996-79B5-2182-1ABB55B2CC2C}"/>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308641" y="298097"/>
            <a:ext cx="5702202" cy="6591069"/>
          </a:xfrm>
          <a:prstGeom prst="rect">
            <a:avLst/>
          </a:prstGeom>
        </p:spPr>
      </p:pic>
      <p:sp>
        <p:nvSpPr>
          <p:cNvPr id="3" name="Title 2">
            <a:extLst>
              <a:ext uri="{FF2B5EF4-FFF2-40B4-BE49-F238E27FC236}">
                <a16:creationId xmlns:a16="http://schemas.microsoft.com/office/drawing/2014/main" id="{C97FDCE3-4485-C125-6B18-1EE9C8424688}"/>
              </a:ext>
            </a:extLst>
          </p:cNvPr>
          <p:cNvSpPr>
            <a:spLocks noGrp="1"/>
          </p:cNvSpPr>
          <p:nvPr>
            <p:ph type="title"/>
          </p:nvPr>
        </p:nvSpPr>
        <p:spPr>
          <a:xfrm>
            <a:off x="347894" y="365126"/>
            <a:ext cx="10996613" cy="710288"/>
          </a:xfrm>
        </p:spPr>
        <p:txBody>
          <a:bodyPr lIns="0" tIns="45720" rIns="90000" bIns="45720" anchor="t"/>
          <a:lstStyle/>
          <a:p>
            <a:r>
              <a:rPr lang="en-GB">
                <a:latin typeface="Arial"/>
                <a:cs typeface="Arial"/>
              </a:rPr>
              <a:t>How to use this PPT</a:t>
            </a:r>
            <a:endParaRPr lang="en-US">
              <a:latin typeface="Arial"/>
            </a:endParaRPr>
          </a:p>
        </p:txBody>
      </p:sp>
      <p:sp>
        <p:nvSpPr>
          <p:cNvPr id="18" name="TextBox 17">
            <a:extLst>
              <a:ext uri="{FF2B5EF4-FFF2-40B4-BE49-F238E27FC236}">
                <a16:creationId xmlns:a16="http://schemas.microsoft.com/office/drawing/2014/main" id="{E420E280-14FB-1CEC-5A1F-848B16A63E62}"/>
              </a:ext>
            </a:extLst>
          </p:cNvPr>
          <p:cNvSpPr txBox="1"/>
          <p:nvPr/>
        </p:nvSpPr>
        <p:spPr>
          <a:xfrm>
            <a:off x="308782" y="1220035"/>
            <a:ext cx="5534792" cy="50629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This resource is designed for teachers. You can edit the slides in order to select the appropriate level of information for your pupils.  In the notes section underneath some of the slides, you will find additional information. </a:t>
            </a:r>
          </a:p>
          <a:p>
            <a:endParaRPr lang="en-US">
              <a:cs typeface="Arial"/>
            </a:endParaRPr>
          </a:p>
          <a:p>
            <a:r>
              <a:rPr lang="en-US" dirty="0">
                <a:ea typeface="+mn-lt"/>
                <a:cs typeface="+mn-lt"/>
              </a:rPr>
              <a:t>By learning about their local heritage pupils </a:t>
            </a:r>
            <a:r>
              <a:rPr lang="en-GB" i="0" dirty="0">
                <a:solidFill>
                  <a:srgbClr val="000000"/>
                </a:solidFill>
                <a:effectLst/>
              </a:rPr>
              <a:t>develop a sense of pride in where they live. They will</a:t>
            </a:r>
            <a:r>
              <a:rPr lang="en-US" dirty="0">
                <a:ea typeface="+mn-lt"/>
                <a:cs typeface="+mn-lt"/>
              </a:rPr>
              <a:t> </a:t>
            </a:r>
            <a:r>
              <a:rPr lang="en-GB" i="0" dirty="0">
                <a:solidFill>
                  <a:srgbClr val="000000"/>
                </a:solidFill>
                <a:effectLst/>
              </a:rPr>
              <a:t>understand their local heritage and how it relates to the national story.</a:t>
            </a:r>
            <a:endParaRPr lang="en-US" dirty="0">
              <a:ea typeface="+mn-lt"/>
              <a:cs typeface="+mn-lt"/>
            </a:endParaRPr>
          </a:p>
          <a:p>
            <a:endParaRPr lang="en-US"/>
          </a:p>
          <a:p>
            <a:r>
              <a:rPr lang="en-US" dirty="0">
                <a:ea typeface="+mn-lt"/>
                <a:cs typeface="+mn-lt"/>
              </a:rPr>
              <a:t>Pupils will be able to identify similarities, differences and changes through time, helping them to develop a sense of chronology.</a:t>
            </a:r>
            <a:endParaRPr lang="en-US" dirty="0"/>
          </a:p>
          <a:p>
            <a:endParaRPr lang="en-US"/>
          </a:p>
          <a:p>
            <a:r>
              <a:rPr lang="en-US" dirty="0">
                <a:ea typeface="+mn-lt"/>
                <a:cs typeface="+mn-lt"/>
              </a:rPr>
              <a:t>They will learn how historic buildings can be used as sources of evidence of past events. </a:t>
            </a:r>
            <a:endParaRPr lang="en-US" dirty="0"/>
          </a:p>
          <a:p>
            <a:endParaRPr lang="en-US" sz="1700">
              <a:cs typeface="Arial"/>
            </a:endParaRPr>
          </a:p>
        </p:txBody>
      </p:sp>
      <p:sp>
        <p:nvSpPr>
          <p:cNvPr id="4" name="Content Placeholder 3">
            <a:extLst>
              <a:ext uri="{FF2B5EF4-FFF2-40B4-BE49-F238E27FC236}">
                <a16:creationId xmlns:a16="http://schemas.microsoft.com/office/drawing/2014/main" id="{5490D74E-D5BB-3F34-A913-4ADED8DF2BF1}"/>
              </a:ext>
            </a:extLst>
          </p:cNvPr>
          <p:cNvSpPr>
            <a:spLocks noGrp="1"/>
          </p:cNvSpPr>
          <p:nvPr>
            <p:ph idx="1"/>
          </p:nvPr>
        </p:nvSpPr>
        <p:spPr>
          <a:xfrm>
            <a:off x="6359266" y="363032"/>
            <a:ext cx="5905354" cy="6317120"/>
          </a:xfrm>
        </p:spPr>
        <p:txBody>
          <a:bodyPr lIns="0" tIns="45720" rIns="90000" bIns="45720" anchor="t"/>
          <a:lstStyle/>
          <a:p>
            <a:r>
              <a:rPr lang="en-GB" b="1">
                <a:cs typeface="Arial"/>
              </a:rPr>
              <a:t>Contents</a:t>
            </a:r>
          </a:p>
          <a:p>
            <a:pPr marL="457200" indent="-457200">
              <a:buFont typeface="Arial" panose="020B0604020202020204" pitchFamily="34" charset="0"/>
              <a:buChar char="•"/>
            </a:pPr>
            <a:r>
              <a:rPr lang="en-GB">
                <a:ea typeface="+mn-lt"/>
                <a:cs typeface="+mn-lt"/>
              </a:rPr>
              <a:t>Introduction &amp; Geography</a:t>
            </a:r>
            <a:endParaRPr lang="en-GB" b="1">
              <a:cs typeface="Arial"/>
            </a:endParaRPr>
          </a:p>
          <a:p>
            <a:pPr marL="457200" indent="-457200">
              <a:buFont typeface="Arial" panose="020B0604020202020204" pitchFamily="34" charset="0"/>
              <a:buChar char="•"/>
            </a:pPr>
            <a:r>
              <a:rPr lang="en-GB">
                <a:ea typeface="+mn-lt"/>
                <a:cs typeface="+mn-lt"/>
              </a:rPr>
              <a:t>Early History</a:t>
            </a:r>
          </a:p>
          <a:p>
            <a:pPr marL="457200" indent="-457200">
              <a:buFont typeface="Arial" panose="020B0604020202020204" pitchFamily="34" charset="0"/>
              <a:buChar char="•"/>
            </a:pPr>
            <a:r>
              <a:rPr lang="en-GB">
                <a:ea typeface="+mn-lt"/>
                <a:cs typeface="+mn-lt"/>
              </a:rPr>
              <a:t>Anglo-Saxon Era</a:t>
            </a:r>
          </a:p>
          <a:p>
            <a:pPr marL="457200" indent="-457200">
              <a:buFont typeface="Arial" panose="020B0604020202020204" pitchFamily="34" charset="0"/>
              <a:buChar char="•"/>
            </a:pPr>
            <a:r>
              <a:rPr lang="en-GB">
                <a:ea typeface="+mn-lt"/>
                <a:cs typeface="+mn-lt"/>
              </a:rPr>
              <a:t>The Middle Ages</a:t>
            </a:r>
          </a:p>
          <a:p>
            <a:pPr marL="457200" indent="-457200">
              <a:buFont typeface="Arial" panose="020B0604020202020204" pitchFamily="34" charset="0"/>
              <a:buChar char="•"/>
            </a:pPr>
            <a:r>
              <a:rPr lang="en-GB">
                <a:ea typeface="+mn-lt"/>
                <a:cs typeface="+mn-lt"/>
              </a:rPr>
              <a:t>Tudor Era</a:t>
            </a:r>
          </a:p>
          <a:p>
            <a:pPr marL="457200" indent="-457200">
              <a:buFont typeface="Arial" panose="020B0604020202020204" pitchFamily="34" charset="0"/>
              <a:buChar char="•"/>
            </a:pPr>
            <a:r>
              <a:rPr lang="en-GB">
                <a:ea typeface="+mn-lt"/>
                <a:cs typeface="+mn-lt"/>
              </a:rPr>
              <a:t>Stuart Era</a:t>
            </a:r>
          </a:p>
          <a:p>
            <a:pPr marL="457200" indent="-457200">
              <a:buFont typeface="Arial" panose="020B0604020202020204" pitchFamily="34" charset="0"/>
              <a:buChar char="•"/>
            </a:pPr>
            <a:r>
              <a:rPr lang="en-GB">
                <a:ea typeface="+mn-lt"/>
                <a:cs typeface="+mn-lt"/>
              </a:rPr>
              <a:t>Georgian Era</a:t>
            </a:r>
          </a:p>
          <a:p>
            <a:pPr marL="457200" indent="-457200">
              <a:buFont typeface="Arial" panose="020B0604020202020204" pitchFamily="34" charset="0"/>
              <a:buChar char="•"/>
            </a:pPr>
            <a:r>
              <a:rPr lang="en-GB">
                <a:ea typeface="+mn-lt"/>
                <a:cs typeface="+mn-lt"/>
              </a:rPr>
              <a:t>Victorian Era</a:t>
            </a:r>
          </a:p>
          <a:p>
            <a:pPr marL="457200" indent="-457200">
              <a:buFont typeface="Arial" panose="020B0604020202020204" pitchFamily="34" charset="0"/>
              <a:buChar char="•"/>
            </a:pPr>
            <a:r>
              <a:rPr lang="en-GB">
                <a:ea typeface="+mn-lt"/>
                <a:cs typeface="+mn-lt"/>
              </a:rPr>
              <a:t>20</a:t>
            </a:r>
            <a:r>
              <a:rPr lang="en-GB" baseline="30000">
                <a:ea typeface="+mn-lt"/>
                <a:cs typeface="+mn-lt"/>
              </a:rPr>
              <a:t>th</a:t>
            </a:r>
            <a:r>
              <a:rPr lang="en-GB">
                <a:ea typeface="+mn-lt"/>
                <a:cs typeface="+mn-lt"/>
              </a:rPr>
              <a:t> Century</a:t>
            </a:r>
          </a:p>
          <a:p>
            <a:pPr marL="457200" indent="-457200">
              <a:buFont typeface="Arial" panose="020B0604020202020204" pitchFamily="34" charset="0"/>
              <a:buChar char="•"/>
            </a:pPr>
            <a:r>
              <a:rPr lang="en-GB">
                <a:ea typeface="+mn-lt"/>
                <a:cs typeface="+mn-lt"/>
              </a:rPr>
              <a:t>21</a:t>
            </a:r>
            <a:r>
              <a:rPr lang="en-GB" baseline="30000">
                <a:ea typeface="+mn-lt"/>
                <a:cs typeface="+mn-lt"/>
              </a:rPr>
              <a:t>st</a:t>
            </a:r>
            <a:r>
              <a:rPr lang="en-GB">
                <a:ea typeface="+mn-lt"/>
                <a:cs typeface="+mn-lt"/>
              </a:rPr>
              <a:t> Century</a:t>
            </a:r>
          </a:p>
          <a:p>
            <a:endParaRPr lang="en-GB" sz="8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123956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62AF48-DC1A-9E51-0949-A9DA4CBB48B1}"/>
              </a:ext>
            </a:extLst>
          </p:cNvPr>
          <p:cNvSpPr>
            <a:spLocks noGrp="1"/>
          </p:cNvSpPr>
          <p:nvPr>
            <p:ph type="title" idx="4294967295"/>
          </p:nvPr>
        </p:nvSpPr>
        <p:spPr>
          <a:xfrm>
            <a:off x="838200" y="-1325563"/>
            <a:ext cx="10515600" cy="1325563"/>
          </a:xfrm>
          <a:prstGeom prst="rect">
            <a:avLst/>
          </a:prstGeom>
        </p:spPr>
        <p:txBody>
          <a:bodyPr anchor="b"/>
          <a:lstStyle/>
          <a:p>
            <a:r>
              <a:rPr lang="en-GB"/>
              <a:t>Stuart Era 1603 - 1714</a:t>
            </a:r>
          </a:p>
        </p:txBody>
      </p:sp>
      <p:sp>
        <p:nvSpPr>
          <p:cNvPr id="2" name="Content Placeholder 1">
            <a:extLst>
              <a:ext uri="{FF2B5EF4-FFF2-40B4-BE49-F238E27FC236}">
                <a16:creationId xmlns:a16="http://schemas.microsoft.com/office/drawing/2014/main" id="{7F82A12E-5E99-AD6B-883D-A5B9303A83DB}"/>
              </a:ext>
            </a:extLst>
          </p:cNvPr>
          <p:cNvSpPr>
            <a:spLocks noGrp="1"/>
          </p:cNvSpPr>
          <p:nvPr>
            <p:ph idx="1"/>
          </p:nvPr>
        </p:nvSpPr>
        <p:spPr/>
        <p:txBody>
          <a:bodyPr/>
          <a:lstStyle/>
          <a:p>
            <a:pPr algn="ctr"/>
            <a:endParaRPr kumimoji="0" lang="en-GB" sz="32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a:p>
            <a:pPr algn="ctr"/>
            <a:r>
              <a:rPr kumimoji="0" lang="en-GB" sz="6000" b="1" i="0" u="none" strike="noStrike" kern="1200" cap="none" spc="0" normalizeH="0" baseline="0" noProof="0">
                <a:ln>
                  <a:noFill/>
                </a:ln>
                <a:solidFill>
                  <a:srgbClr val="597F32"/>
                </a:solidFill>
                <a:effectLst/>
                <a:uLnTx/>
                <a:uFillTx/>
                <a:latin typeface="Arial" panose="020B0604020202020204" pitchFamily="34" charset="0"/>
                <a:ea typeface="+mj-ea"/>
                <a:cs typeface="+mj-cs"/>
              </a:rPr>
              <a:t>Bradford</a:t>
            </a:r>
          </a:p>
          <a:p>
            <a:pPr algn="ctr"/>
            <a:endParaRPr kumimoji="0" lang="en-GB" sz="32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a:p>
            <a:pPr algn="ctr"/>
            <a:r>
              <a:rPr lang="en-GB" sz="6000" b="1">
                <a:solidFill>
                  <a:srgbClr val="597F32"/>
                </a:solidFill>
                <a:latin typeface="Arial" panose="020B0604020202020204" pitchFamily="34" charset="0"/>
                <a:ea typeface="+mj-ea"/>
                <a:cs typeface="+mj-cs"/>
              </a:rPr>
              <a:t>Stuart Era</a:t>
            </a:r>
          </a:p>
          <a:p>
            <a:pPr algn="ctr"/>
            <a:endParaRPr lang="en-GB" sz="3200" b="1">
              <a:solidFill>
                <a:srgbClr val="597F32"/>
              </a:solidFill>
              <a:latin typeface="Arial" panose="020B0604020202020204" pitchFamily="34" charset="0"/>
              <a:ea typeface="+mj-ea"/>
              <a:cs typeface="+mj-cs"/>
            </a:endParaRPr>
          </a:p>
          <a:p>
            <a:pPr algn="ctr"/>
            <a:r>
              <a:rPr lang="en-GB" sz="6000" b="1">
                <a:solidFill>
                  <a:srgbClr val="597F32"/>
                </a:solidFill>
                <a:latin typeface="Arial" panose="020B0604020202020204" pitchFamily="34" charset="0"/>
                <a:ea typeface="+mj-ea"/>
                <a:cs typeface="+mj-cs"/>
              </a:rPr>
              <a:t>1603 - 1714</a:t>
            </a:r>
            <a:endParaRPr lang="en-GB" sz="6000"/>
          </a:p>
        </p:txBody>
      </p:sp>
    </p:spTree>
    <p:extLst>
      <p:ext uri="{BB962C8B-B14F-4D97-AF65-F5344CB8AC3E}">
        <p14:creationId xmlns:p14="http://schemas.microsoft.com/office/powerpoint/2010/main" val="535323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28C4DDB-0C08-3B07-CEAA-902180386DB0}"/>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96C30A4B-7661-4BED-915B-355D72B78E26}"/>
              </a:ext>
            </a:extLst>
          </p:cNvPr>
          <p:cNvSpPr>
            <a:spLocks noGrp="1"/>
          </p:cNvSpPr>
          <p:nvPr>
            <p:ph type="title"/>
          </p:nvPr>
        </p:nvSpPr>
        <p:spPr/>
        <p:txBody>
          <a:bodyPr/>
          <a:lstStyle/>
          <a:p>
            <a:r>
              <a:rPr lang="en-GB">
                <a:effectLst/>
              </a:rPr>
              <a:t>Stuart Era: </a:t>
            </a:r>
            <a:r>
              <a:rPr lang="en-GB"/>
              <a:t>Set backs and the Civil War </a:t>
            </a:r>
          </a:p>
        </p:txBody>
      </p:sp>
      <p:sp>
        <p:nvSpPr>
          <p:cNvPr id="4" name="Content Placeholder 3">
            <a:extLst>
              <a:ext uri="{FF2B5EF4-FFF2-40B4-BE49-F238E27FC236}">
                <a16:creationId xmlns:a16="http://schemas.microsoft.com/office/drawing/2014/main" id="{FB662353-B106-473E-A72A-6C494C3283F4}"/>
              </a:ext>
            </a:extLst>
          </p:cNvPr>
          <p:cNvSpPr>
            <a:spLocks noGrp="1"/>
          </p:cNvSpPr>
          <p:nvPr>
            <p:ph idx="1"/>
          </p:nvPr>
        </p:nvSpPr>
        <p:spPr>
          <a:xfrm>
            <a:off x="106283" y="1080312"/>
            <a:ext cx="6514172" cy="4383786"/>
          </a:xfrm>
        </p:spPr>
        <p:txBody>
          <a:bodyPr lIns="0" tIns="45720" rIns="90000" bIns="45720" anchor="t"/>
          <a:lstStyle/>
          <a:p>
            <a:pPr marL="342900" indent="-342900">
              <a:buFont typeface="Arial" panose="020B0604020202020204" pitchFamily="34" charset="0"/>
              <a:buChar char="•"/>
            </a:pPr>
            <a:r>
              <a:rPr lang="en-GB" sz="2600"/>
              <a:t>Bradford’s growth was interrupted by numerous outbreaks of plague and the</a:t>
            </a:r>
            <a:r>
              <a:rPr lang="en-GB" sz="2600">
                <a:latin typeface="Arial"/>
                <a:cs typeface="Arial"/>
              </a:rPr>
              <a:t> Civil War (1642–1651).</a:t>
            </a:r>
          </a:p>
          <a:p>
            <a:pPr marL="342900" indent="-342900">
              <a:buFont typeface="Arial" panose="020B0604020202020204" pitchFamily="34" charset="0"/>
              <a:buChar char="•"/>
            </a:pPr>
            <a:endParaRPr lang="en-GB" sz="2600">
              <a:latin typeface="Arial" panose="020B0604020202020204" pitchFamily="34" charset="0"/>
              <a:cs typeface="Arial"/>
            </a:endParaRPr>
          </a:p>
          <a:p>
            <a:pPr marL="342900" indent="-342900">
              <a:buFont typeface="Arial" panose="020B0604020202020204" pitchFamily="34" charset="0"/>
              <a:buChar char="•"/>
            </a:pPr>
            <a:r>
              <a:rPr lang="en-GB" sz="2600">
                <a:latin typeface="Arial"/>
                <a:cs typeface="Arial"/>
              </a:rPr>
              <a:t>In the Civil War Bradford </a:t>
            </a:r>
            <a:r>
              <a:rPr lang="en-GB" sz="2600"/>
              <a:t>overwhelmingly supported Parliament. In 1642 it held off a Royalist attack. The Royalists then set up headquarters at Bolling Hall, besieging the town, leading to its surrender in. Then in March 1644 the Parliamentarians regained the town, keeping it until the war ended!</a:t>
            </a:r>
            <a:endParaRPr lang="en-GB" sz="2600">
              <a:latin typeface="Arial" panose="020B0604020202020204" pitchFamily="34" charset="0"/>
              <a:cs typeface="Arial"/>
            </a:endParaRPr>
          </a:p>
        </p:txBody>
      </p:sp>
      <p:pic>
        <p:nvPicPr>
          <p:cNvPr id="8" name="Picture Placeholder 7" descr="Image of  a two storey Tudor stone built house with 3 storey towers at either end of it.">
            <a:extLst>
              <a:ext uri="{FF2B5EF4-FFF2-40B4-BE49-F238E27FC236}">
                <a16:creationId xmlns:a16="http://schemas.microsoft.com/office/drawing/2014/main" id="{9CB773ED-825E-437B-A9B6-AA5C8935E43F}"/>
              </a:ext>
            </a:extLst>
          </p:cNvPr>
          <p:cNvPicPr>
            <a:picLocks noGrp="1" noChangeAspect="1"/>
          </p:cNvPicPr>
          <p:nvPr>
            <p:ph type="pic" sz="quarter" idx="14"/>
          </p:nvPr>
        </p:nvPicPr>
        <p:blipFill rotWithShape="1">
          <a:blip r:embed="rId3">
            <a:extLst>
              <a:ext uri="{BEBA8EAE-BF5A-486C-A8C5-ECC9F3942E4B}">
                <a14:imgProps xmlns:a14="http://schemas.microsoft.com/office/drawing/2010/main">
                  <a14:imgLayer r:embed="rId4">
                    <a14:imgEffect>
                      <a14:artisticCutout/>
                    </a14:imgEffect>
                  </a14:imgLayer>
                </a14:imgProps>
              </a:ext>
            </a:extLst>
          </a:blip>
          <a:srcRect l="12285" r="12285"/>
          <a:stretch/>
        </p:blipFill>
        <p:spPr>
          <a:xfrm>
            <a:off x="6759845" y="1001073"/>
            <a:ext cx="4632984" cy="4093986"/>
          </a:xfrm>
        </p:spPr>
      </p:pic>
      <p:sp>
        <p:nvSpPr>
          <p:cNvPr id="6" name="Text Placeholder 5">
            <a:extLst>
              <a:ext uri="{FF2B5EF4-FFF2-40B4-BE49-F238E27FC236}">
                <a16:creationId xmlns:a16="http://schemas.microsoft.com/office/drawing/2014/main" id="{CC7F70A8-4946-4A30-A4CC-6A6ADE5D8D86}"/>
              </a:ext>
            </a:extLst>
          </p:cNvPr>
          <p:cNvSpPr>
            <a:spLocks noGrp="1"/>
          </p:cNvSpPr>
          <p:nvPr>
            <p:ph type="body" sz="quarter" idx="23"/>
          </p:nvPr>
        </p:nvSpPr>
        <p:spPr/>
        <p:txBody>
          <a:bodyPr/>
          <a:lstStyle/>
          <a:p>
            <a:r>
              <a:rPr lang="en-GB"/>
              <a:t>Bolling Hall</a:t>
            </a:r>
          </a:p>
        </p:txBody>
      </p:sp>
    </p:spTree>
    <p:extLst>
      <p:ext uri="{BB962C8B-B14F-4D97-AF65-F5344CB8AC3E}">
        <p14:creationId xmlns:p14="http://schemas.microsoft.com/office/powerpoint/2010/main" val="2301204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95080B8-F611-886E-2161-A42B6BFD01CF}"/>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effectLst/>
              </a:rPr>
              <a:t>Stuart Era: Textile Growth</a:t>
            </a:r>
            <a:endParaRPr lang="en-GB"/>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357186" y="968800"/>
            <a:ext cx="6226098" cy="5777688"/>
          </a:xfrm>
        </p:spPr>
        <p:txBody>
          <a:bodyPr/>
          <a:lstStyle/>
          <a:p>
            <a:pPr marL="342900" indent="-342900">
              <a:buFont typeface="Arial" panose="020B0604020202020204" pitchFamily="34" charset="0"/>
              <a:buChar char="•"/>
            </a:pPr>
            <a:r>
              <a:rPr lang="en-GB" sz="2800">
                <a:effectLst/>
              </a:rPr>
              <a:t>Cloth-making was by now its chief industry, but Bradford was still hindered by poor</a:t>
            </a:r>
            <a:r>
              <a:rPr lang="en-GB" sz="2800"/>
              <a:t> transport links.</a:t>
            </a:r>
          </a:p>
          <a:p>
            <a:pPr marL="342900" indent="-342900">
              <a:buFont typeface="Arial" panose="020B0604020202020204" pitchFamily="34" charset="0"/>
              <a:buChar char="•"/>
            </a:pPr>
            <a:endParaRPr lang="en-GB">
              <a:latin typeface="Arial" panose="020B0604020202020204" pitchFamily="34" charset="0"/>
            </a:endParaRPr>
          </a:p>
          <a:p>
            <a:pPr marL="342900" indent="-342900">
              <a:buFont typeface="Arial" panose="020B0604020202020204" pitchFamily="34" charset="0"/>
              <a:buChar char="•"/>
            </a:pPr>
            <a:r>
              <a:rPr lang="en-GB">
                <a:latin typeface="Arial" panose="020B0604020202020204" pitchFamily="34" charset="0"/>
              </a:rPr>
              <a:t>O</a:t>
            </a:r>
            <a:r>
              <a:rPr lang="en-GB" sz="2800">
                <a:latin typeface="Arial" panose="020B0604020202020204" pitchFamily="34" charset="0"/>
              </a:rPr>
              <a:t>nly the fulling mills, with their water driven hammers were mechanised</a:t>
            </a:r>
            <a:r>
              <a:rPr lang="en-GB">
                <a:effectLst/>
              </a:rPr>
              <a:t>. </a:t>
            </a:r>
            <a:r>
              <a:rPr lang="en-GB" sz="2800">
                <a:latin typeface="Arial" panose="020B0604020202020204" pitchFamily="34" charset="0"/>
              </a:rPr>
              <a:t>Many of the textile workers were farmers who used weaving to supplement their living.</a:t>
            </a:r>
          </a:p>
          <a:p>
            <a:pPr marL="342900" indent="-342900">
              <a:buFont typeface="Arial" panose="020B0604020202020204" pitchFamily="34" charset="0"/>
              <a:buChar char="•"/>
            </a:pPr>
            <a:endParaRPr lang="en-GB">
              <a:latin typeface="Arial" panose="020B0604020202020204" pitchFamily="34" charset="0"/>
            </a:endParaRPr>
          </a:p>
          <a:p>
            <a:pPr marL="342900" indent="-342900">
              <a:buFont typeface="Arial" panose="020B0604020202020204" pitchFamily="34" charset="0"/>
              <a:buChar char="•"/>
            </a:pPr>
            <a:r>
              <a:rPr lang="en-GB" sz="2800"/>
              <a:t>The type of cloth changed from rough ‘kersey’ to finer ‘worsted.</a:t>
            </a:r>
            <a:endParaRPr lang="en-GB">
              <a:latin typeface="Arial" panose="020B0604020202020204" pitchFamily="34" charset="0"/>
            </a:endParaRPr>
          </a:p>
        </p:txBody>
      </p:sp>
      <p:pic>
        <p:nvPicPr>
          <p:cNvPr id="11" name="Picture Placeholder 10" descr="A colour photo of a wooden framed handloom used for weaving worsted, with colourful cloth being woven on it.">
            <a:extLst>
              <a:ext uri="{FF2B5EF4-FFF2-40B4-BE49-F238E27FC236}">
                <a16:creationId xmlns:a16="http://schemas.microsoft.com/office/drawing/2014/main" id="{D0636283-50F3-25BD-DFA2-91E7E99E126E}"/>
              </a:ext>
            </a:extLst>
          </p:cNvPr>
          <p:cNvPicPr>
            <a:picLocks noGrp="1" noChangeAspect="1"/>
          </p:cNvPicPr>
          <p:nvPr>
            <p:ph type="pic" sz="quarter" idx="14"/>
          </p:nvPr>
        </p:nvPicPr>
        <p:blipFill rotWithShape="1">
          <a:blip r:embed="rId3"/>
          <a:srcRect t="14235" b="14235"/>
          <a:stretch/>
        </p:blipFill>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p:txBody>
          <a:bodyPr/>
          <a:lstStyle/>
          <a:p>
            <a:r>
              <a:rPr lang="en-GB"/>
              <a:t>Reconstruction of wooden worsted weaving loom</a:t>
            </a:r>
          </a:p>
        </p:txBody>
      </p:sp>
    </p:spTree>
    <p:extLst>
      <p:ext uri="{BB962C8B-B14F-4D97-AF65-F5344CB8AC3E}">
        <p14:creationId xmlns:p14="http://schemas.microsoft.com/office/powerpoint/2010/main" val="1549131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A9C7B7-0853-0EB4-6C64-D5FD0ABD8E02}"/>
              </a:ext>
            </a:extLst>
          </p:cNvPr>
          <p:cNvSpPr>
            <a:spLocks noGrp="1"/>
          </p:cNvSpPr>
          <p:nvPr>
            <p:ph type="title" idx="4294967295"/>
          </p:nvPr>
        </p:nvSpPr>
        <p:spPr>
          <a:xfrm>
            <a:off x="838200" y="-1325563"/>
            <a:ext cx="10515600" cy="1325563"/>
          </a:xfrm>
          <a:prstGeom prst="rect">
            <a:avLst/>
          </a:prstGeom>
        </p:spPr>
        <p:txBody>
          <a:bodyPr anchor="b"/>
          <a:lstStyle/>
          <a:p>
            <a:r>
              <a:rPr lang="en-GB"/>
              <a:t>Georgian Era 1714 - 1837</a:t>
            </a:r>
          </a:p>
        </p:txBody>
      </p:sp>
      <p:sp>
        <p:nvSpPr>
          <p:cNvPr id="2" name="Content Placeholder 1">
            <a:extLst>
              <a:ext uri="{FF2B5EF4-FFF2-40B4-BE49-F238E27FC236}">
                <a16:creationId xmlns:a16="http://schemas.microsoft.com/office/drawing/2014/main" id="{7F82A12E-5E99-AD6B-883D-A5B9303A83DB}"/>
              </a:ext>
            </a:extLst>
          </p:cNvPr>
          <p:cNvSpPr>
            <a:spLocks noGrp="1"/>
          </p:cNvSpPr>
          <p:nvPr>
            <p:ph idx="1"/>
          </p:nvPr>
        </p:nvSpPr>
        <p:spPr/>
        <p:txBody>
          <a:bodyPr/>
          <a:lstStyle/>
          <a:p>
            <a:pPr algn="ctr"/>
            <a:endParaRPr kumimoji="0" lang="en-GB" sz="32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a:p>
            <a:pPr algn="ctr"/>
            <a:r>
              <a:rPr kumimoji="0" lang="en-GB" sz="6000" b="1" i="0" u="none" strike="noStrike" kern="1200" cap="none" spc="0" normalizeH="0" baseline="0" noProof="0">
                <a:ln>
                  <a:noFill/>
                </a:ln>
                <a:solidFill>
                  <a:srgbClr val="597F32"/>
                </a:solidFill>
                <a:effectLst/>
                <a:uLnTx/>
                <a:uFillTx/>
                <a:latin typeface="Arial" panose="020B0604020202020204" pitchFamily="34" charset="0"/>
                <a:ea typeface="+mj-ea"/>
                <a:cs typeface="+mj-cs"/>
              </a:rPr>
              <a:t>Bradford</a:t>
            </a:r>
          </a:p>
          <a:p>
            <a:pPr algn="ctr"/>
            <a:endParaRPr kumimoji="0" lang="en-GB" sz="32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a:p>
            <a:pPr algn="ctr"/>
            <a:r>
              <a:rPr lang="en-GB" sz="6000" b="1">
                <a:solidFill>
                  <a:srgbClr val="597F32"/>
                </a:solidFill>
                <a:latin typeface="Arial" panose="020B0604020202020204" pitchFamily="34" charset="0"/>
                <a:ea typeface="+mj-ea"/>
                <a:cs typeface="+mj-cs"/>
              </a:rPr>
              <a:t>Georgian Era</a:t>
            </a:r>
          </a:p>
          <a:p>
            <a:pPr algn="ctr"/>
            <a:endParaRPr lang="en-GB" sz="3200" b="1">
              <a:solidFill>
                <a:srgbClr val="597F32"/>
              </a:solidFill>
              <a:latin typeface="Arial" panose="020B0604020202020204" pitchFamily="34" charset="0"/>
              <a:ea typeface="+mj-ea"/>
              <a:cs typeface="+mj-cs"/>
            </a:endParaRPr>
          </a:p>
          <a:p>
            <a:pPr algn="ctr"/>
            <a:r>
              <a:rPr lang="en-GB" sz="6000" b="1">
                <a:solidFill>
                  <a:srgbClr val="597F32"/>
                </a:solidFill>
                <a:latin typeface="Arial" panose="020B0604020202020204" pitchFamily="34" charset="0"/>
                <a:ea typeface="+mj-ea"/>
                <a:cs typeface="+mj-cs"/>
              </a:rPr>
              <a:t>1714 - 1837</a:t>
            </a:r>
            <a:endParaRPr lang="en-GB" sz="6000"/>
          </a:p>
        </p:txBody>
      </p:sp>
    </p:spTree>
    <p:extLst>
      <p:ext uri="{BB962C8B-B14F-4D97-AF65-F5344CB8AC3E}">
        <p14:creationId xmlns:p14="http://schemas.microsoft.com/office/powerpoint/2010/main" val="499791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2D032D9-2065-8084-B191-C1F2155AA9C0}"/>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effectLst/>
              </a:rPr>
              <a:t>Georgian Era: Improved Transport Links</a:t>
            </a:r>
            <a:endParaRPr lang="en-GB"/>
          </a:p>
        </p:txBody>
      </p:sp>
      <p:pic>
        <p:nvPicPr>
          <p:cNvPr id="9" name="Picture Placeholder 8" descr="A colour reconstruction drawing of a four storey stone built mill or factory  building in the background, with a canal and barge passing in front of it in the foreground.">
            <a:extLst>
              <a:ext uri="{FF2B5EF4-FFF2-40B4-BE49-F238E27FC236}">
                <a16:creationId xmlns:a16="http://schemas.microsoft.com/office/drawing/2014/main" id="{77629D67-688F-40CE-9020-FADDB2ED579F}"/>
              </a:ext>
            </a:extLst>
          </p:cNvPr>
          <p:cNvPicPr>
            <a:picLocks noGrp="1" noChangeAspect="1"/>
          </p:cNvPicPr>
          <p:nvPr>
            <p:ph type="pic" sz="quarter" idx="14"/>
          </p:nvPr>
        </p:nvPicPr>
        <p:blipFill rotWithShape="1">
          <a:blip r:embed="rId3"/>
          <a:srcRect l="12832" r="12832"/>
          <a:stretch/>
        </p:blipFill>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p:txBody>
          <a:bodyPr/>
          <a:lstStyle/>
          <a:p>
            <a:r>
              <a:rPr lang="en-GB"/>
              <a:t>Canal and factory</a:t>
            </a:r>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p:txBody>
          <a:bodyPr lIns="0" tIns="45720" rIns="90000" bIns="45720" anchor="t"/>
          <a:lstStyle/>
          <a:p>
            <a:pPr marL="342900" indent="-342900">
              <a:buFont typeface="Arial" panose="020B0604020202020204" pitchFamily="34" charset="0"/>
              <a:buChar char="•"/>
            </a:pPr>
            <a:r>
              <a:rPr lang="en-GB" sz="2800">
                <a:effectLst/>
              </a:rPr>
              <a:t>Bradford had an abundance of coal</a:t>
            </a:r>
            <a:r>
              <a:rPr lang="en-GB"/>
              <a:t>.  When</a:t>
            </a:r>
            <a:r>
              <a:rPr lang="en-GB" sz="2800"/>
              <a:t> coal became the main domestic fuel, efforts were made to link Bradford with the other major cities.</a:t>
            </a:r>
            <a:r>
              <a:rPr lang="en-GB"/>
              <a:t> </a:t>
            </a:r>
            <a:endParaRPr lang="en-GB" sz="2800"/>
          </a:p>
          <a:p>
            <a:pPr marL="342900" indent="-342900">
              <a:buFont typeface="Arial" panose="020B0604020202020204" pitchFamily="34" charset="0"/>
              <a:buChar char="•"/>
            </a:pPr>
            <a:endParaRPr lang="en-GB" sz="2800"/>
          </a:p>
          <a:p>
            <a:pPr marL="342900" indent="-342900">
              <a:buFont typeface="Arial" panose="020B0604020202020204" pitchFamily="34" charset="0"/>
              <a:buChar char="•"/>
            </a:pPr>
            <a:r>
              <a:rPr lang="en-GB" sz="2800">
                <a:effectLst/>
              </a:rPr>
              <a:t>The turnpike toll road between Manchester and Leeds opened in 1734, enabling faster travel by stagecoach.</a:t>
            </a:r>
          </a:p>
        </p:txBody>
      </p:sp>
    </p:spTree>
    <p:extLst>
      <p:ext uri="{BB962C8B-B14F-4D97-AF65-F5344CB8AC3E}">
        <p14:creationId xmlns:p14="http://schemas.microsoft.com/office/powerpoint/2010/main" val="1969328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2D032D9-2065-8084-B191-C1F2155AA9C0}"/>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effectLst/>
              </a:rPr>
              <a:t>Georgian Era: Improved Transport Links</a:t>
            </a:r>
            <a:endParaRPr lang="en-GB"/>
          </a:p>
        </p:txBody>
      </p:sp>
      <p:pic>
        <p:nvPicPr>
          <p:cNvPr id="9" name="Picture Placeholder 8" descr="A colour reconstruction drawing of a four storey stone built mill or factory  building in the background, with a canal and barge passing in front of it in the foreground.">
            <a:extLst>
              <a:ext uri="{FF2B5EF4-FFF2-40B4-BE49-F238E27FC236}">
                <a16:creationId xmlns:a16="http://schemas.microsoft.com/office/drawing/2014/main" id="{77629D67-688F-40CE-9020-FADDB2ED579F}"/>
              </a:ext>
            </a:extLst>
          </p:cNvPr>
          <p:cNvPicPr>
            <a:picLocks noGrp="1" noChangeAspect="1"/>
          </p:cNvPicPr>
          <p:nvPr>
            <p:ph type="pic" sz="quarter" idx="14"/>
          </p:nvPr>
        </p:nvPicPr>
        <p:blipFill rotWithShape="1">
          <a:blip r:embed="rId3"/>
          <a:srcRect l="12832" r="12832"/>
          <a:stretch/>
        </p:blipFill>
        <p:spPr>
          <a:xfrm>
            <a:off x="262630" y="1338906"/>
            <a:ext cx="4454244" cy="3934061"/>
          </a:xfrm>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a:xfrm>
            <a:off x="914143" y="5752121"/>
            <a:ext cx="2830459" cy="414338"/>
          </a:xfrm>
        </p:spPr>
        <p:txBody>
          <a:bodyPr/>
          <a:lstStyle/>
          <a:p>
            <a:r>
              <a:rPr lang="en-GB"/>
              <a:t>Canal and factory</a:t>
            </a:r>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4874867" y="1122321"/>
            <a:ext cx="6808191" cy="5600820"/>
          </a:xfrm>
        </p:spPr>
        <p:txBody>
          <a:bodyPr lIns="0" tIns="45720" rIns="90000" bIns="45720" anchor="t"/>
          <a:lstStyle/>
          <a:p>
            <a:pPr marL="342900" indent="-342900">
              <a:buFont typeface="Arial" panose="020B0604020202020204" pitchFamily="34" charset="0"/>
              <a:buChar char="•"/>
            </a:pPr>
            <a:r>
              <a:rPr lang="en-GB">
                <a:effectLst/>
              </a:rPr>
              <a:t>The </a:t>
            </a:r>
            <a:r>
              <a:rPr lang="en-GB" sz="2800"/>
              <a:t>real turning point for the city came with the construction of the Bradford Canal (which branched off the Leeds-Liverpool Canal) in the 1770s.</a:t>
            </a:r>
          </a:p>
          <a:p>
            <a:pPr marL="342900" indent="-342900">
              <a:buFont typeface="Arial" panose="020B0604020202020204" pitchFamily="34" charset="0"/>
              <a:buChar char="•"/>
            </a:pPr>
            <a:endParaRPr lang="en-GB" sz="2800"/>
          </a:p>
          <a:p>
            <a:pPr marL="342900" indent="-342900">
              <a:buFont typeface="Arial" panose="020B0604020202020204" pitchFamily="34" charset="0"/>
              <a:buChar char="•"/>
            </a:pPr>
            <a:r>
              <a:rPr lang="en-GB" sz="2800"/>
              <a:t>The cost of transporting wool, cloth and limestone fell dramatically. This opened up new </a:t>
            </a:r>
            <a:r>
              <a:rPr lang="en-GB" dirty="0"/>
              <a:t>markets</a:t>
            </a:r>
            <a:r>
              <a:rPr lang="en-GB"/>
              <a:t>. Consequently,</a:t>
            </a:r>
            <a:r>
              <a:rPr lang="en-GB" sz="2800"/>
              <a:t> the previously rural settlement was transformed into a mechanised trading centre.</a:t>
            </a:r>
            <a:r>
              <a:rPr lang="en-GB"/>
              <a:t> </a:t>
            </a:r>
            <a:endParaRPr lang="en-GB" sz="2800">
              <a:latin typeface="Arial" panose="020B0604020202020204" pitchFamily="34" charset="0"/>
            </a:endParaRPr>
          </a:p>
        </p:txBody>
      </p:sp>
    </p:spTree>
    <p:extLst>
      <p:ext uri="{BB962C8B-B14F-4D97-AF65-F5344CB8AC3E}">
        <p14:creationId xmlns:p14="http://schemas.microsoft.com/office/powerpoint/2010/main" val="3800694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2D032D9-2065-8084-B191-C1F2155AA9C0}"/>
              </a:ext>
              <a:ext uri="{C183D7F6-B498-43B3-948B-1728B52AA6E4}">
                <adec:decorative xmlns:adec="http://schemas.microsoft.com/office/drawing/2017/decorative" val="1"/>
              </a:ext>
            </a:extLst>
          </p:cNvPr>
          <p:cNvSpPr>
            <a:spLocks noGrp="1"/>
          </p:cNvSpPr>
          <p:nvPr>
            <p:ph type="pic" sz="quarter" idx="24"/>
          </p:nvPr>
        </p:nvSpPr>
        <p:spPr>
          <a:xfrm>
            <a:off x="418799" y="5678978"/>
            <a:ext cx="3643313" cy="579437"/>
          </a:xfrm>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effectLst/>
              </a:rPr>
              <a:t>Georgian Era: Dawning of the Industrial Revolution</a:t>
            </a:r>
            <a:endParaRPr lang="en-GB"/>
          </a:p>
        </p:txBody>
      </p:sp>
      <p:pic>
        <p:nvPicPr>
          <p:cNvPr id="9" name="Picture Placeholder 8" descr="A photo of a large 3 storey stone built house.">
            <a:extLst>
              <a:ext uri="{FF2B5EF4-FFF2-40B4-BE49-F238E27FC236}">
                <a16:creationId xmlns:a16="http://schemas.microsoft.com/office/drawing/2014/main" id="{77629D67-688F-40CE-9020-FADDB2ED579F}"/>
              </a:ext>
            </a:extLst>
          </p:cNvPr>
          <p:cNvPicPr>
            <a:picLocks noGrp="1" noChangeAspect="1"/>
          </p:cNvPicPr>
          <p:nvPr>
            <p:ph type="pic" sz="quarter" idx="14"/>
          </p:nvPr>
        </p:nvPicPr>
        <p:blipFill>
          <a:blip r:embed="rId3"/>
          <a:stretch/>
        </p:blipFill>
        <p:spPr>
          <a:xfrm>
            <a:off x="107394" y="1747973"/>
            <a:ext cx="4438667" cy="3333705"/>
          </a:xfrm>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a:xfrm>
            <a:off x="603699" y="5723899"/>
            <a:ext cx="2830459" cy="414338"/>
          </a:xfrm>
        </p:spPr>
        <p:txBody>
          <a:bodyPr/>
          <a:lstStyle/>
          <a:p>
            <a:r>
              <a:rPr lang="en-GB"/>
              <a:t>Paper Hall</a:t>
            </a:r>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4738232" y="963656"/>
            <a:ext cx="6772167" cy="5610227"/>
          </a:xfrm>
        </p:spPr>
        <p:txBody>
          <a:bodyPr lIns="0" tIns="45720" rIns="90000" bIns="45720" anchor="t"/>
          <a:lstStyle/>
          <a:p>
            <a:pPr marL="342900" indent="-342900">
              <a:buFont typeface="Arial" panose="020B0604020202020204" pitchFamily="34" charset="0"/>
              <a:buChar char="•"/>
            </a:pPr>
            <a:r>
              <a:rPr lang="en-GB" sz="2600"/>
              <a:t>The first bank in Bradford opened in 1771. </a:t>
            </a:r>
            <a:endParaRPr lang="en-GB" sz="2600">
              <a:cs typeface="Arial"/>
            </a:endParaRPr>
          </a:p>
          <a:p>
            <a:endParaRPr lang="en-GB" sz="2600">
              <a:cs typeface="Arial"/>
            </a:endParaRPr>
          </a:p>
          <a:p>
            <a:pPr marL="342900" indent="-342900">
              <a:buFont typeface="Arial" panose="020B0604020202020204" pitchFamily="34" charset="0"/>
              <a:buChar char="•"/>
            </a:pPr>
            <a:r>
              <a:rPr lang="en-GB" sz="2600"/>
              <a:t>The iron industry arrived in 1788 as blast furnaces were established. </a:t>
            </a:r>
            <a:endParaRPr lang="en-GB" sz="2600">
              <a:cs typeface="Arial"/>
            </a:endParaRPr>
          </a:p>
          <a:p>
            <a:pPr marL="342900" indent="-342900">
              <a:buFont typeface="Arial" panose="020B0604020202020204" pitchFamily="34" charset="0"/>
              <a:buChar char="•"/>
            </a:pPr>
            <a:endParaRPr lang="en-GB" sz="2600">
              <a:cs typeface="Arial"/>
            </a:endParaRPr>
          </a:p>
          <a:p>
            <a:pPr marL="342900" indent="-342900">
              <a:buFont typeface="Arial" panose="020B0604020202020204" pitchFamily="34" charset="0"/>
              <a:buChar char="•"/>
            </a:pPr>
            <a:r>
              <a:rPr lang="en-GB" sz="2600"/>
              <a:t>In 1793 a Piece Hall was built where cloth could be bought and sold.</a:t>
            </a:r>
            <a:endParaRPr lang="en-GB" sz="2600">
              <a:cs typeface="Arial"/>
            </a:endParaRPr>
          </a:p>
          <a:p>
            <a:pPr marL="342900" indent="-342900">
              <a:buFont typeface="Arial" panose="020B0604020202020204" pitchFamily="34" charset="0"/>
              <a:buChar char="•"/>
            </a:pPr>
            <a:endParaRPr lang="en-GB" sz="2600">
              <a:cs typeface="Arial"/>
            </a:endParaRPr>
          </a:p>
          <a:p>
            <a:pPr marL="342900" indent="-342900">
              <a:buFont typeface="Arial" panose="020B0604020202020204" pitchFamily="34" charset="0"/>
              <a:buChar char="•"/>
            </a:pPr>
            <a:r>
              <a:rPr lang="en-GB" sz="2600"/>
              <a:t>The town’s first factory, Paper Hall, opened in 1794. </a:t>
            </a:r>
            <a:r>
              <a:rPr lang="en-GB" sz="2600">
                <a:cs typeface="Arial"/>
              </a:rPr>
              <a:t>This was a domestic house, where spinning jennies were installed to produce yarn faster.</a:t>
            </a:r>
          </a:p>
          <a:p>
            <a:endParaRPr lang="en-GB" sz="2600">
              <a:cs typeface="Arial"/>
            </a:endParaRPr>
          </a:p>
          <a:p>
            <a:pPr marL="342900" indent="-342900">
              <a:buFont typeface="Arial" panose="020B0604020202020204" pitchFamily="34" charset="0"/>
              <a:buChar char="•"/>
            </a:pPr>
            <a:endParaRPr lang="en-GB" sz="2600">
              <a:cs typeface="Arial"/>
            </a:endParaRPr>
          </a:p>
        </p:txBody>
      </p:sp>
    </p:spTree>
    <p:extLst>
      <p:ext uri="{BB962C8B-B14F-4D97-AF65-F5344CB8AC3E}">
        <p14:creationId xmlns:p14="http://schemas.microsoft.com/office/powerpoint/2010/main" val="3615877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2D032D9-2065-8084-B191-C1F2155AA9C0}"/>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effectLst/>
              </a:rPr>
              <a:t>Georgian Era: Dawning of the Industrial Revolution</a:t>
            </a:r>
            <a:endParaRPr lang="en-GB"/>
          </a:p>
        </p:txBody>
      </p:sp>
      <p:pic>
        <p:nvPicPr>
          <p:cNvPr id="9" name="Picture Placeholder 8" descr="Photo of a grand 4 storey Victorian hotel, with a 5 storey ornate  tower on the corner.">
            <a:extLst>
              <a:ext uri="{FF2B5EF4-FFF2-40B4-BE49-F238E27FC236}">
                <a16:creationId xmlns:a16="http://schemas.microsoft.com/office/drawing/2014/main" id="{77629D67-688F-40CE-9020-FADDB2ED579F}"/>
              </a:ext>
            </a:extLst>
          </p:cNvPr>
          <p:cNvPicPr>
            <a:picLocks noGrp="1" noChangeAspect="1"/>
          </p:cNvPicPr>
          <p:nvPr>
            <p:ph type="pic" sz="quarter" idx="14"/>
          </p:nvPr>
        </p:nvPicPr>
        <p:blipFill rotWithShape="1">
          <a:blip r:embed="rId3"/>
          <a:srcRect l="-6993" t="8571" r="6993" b="11387"/>
          <a:stretch/>
        </p:blipFill>
        <p:spPr>
          <a:xfrm>
            <a:off x="243816" y="1178981"/>
            <a:ext cx="4632984" cy="4093986"/>
          </a:xfrm>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p:txBody>
          <a:bodyPr/>
          <a:lstStyle/>
          <a:p>
            <a:r>
              <a:rPr lang="en-GB"/>
              <a:t>Rawson Hotel, Rawson Place</a:t>
            </a:r>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5213534" y="1065876"/>
            <a:ext cx="6140266" cy="5610227"/>
          </a:xfrm>
        </p:spPr>
        <p:txBody>
          <a:bodyPr/>
          <a:lstStyle/>
          <a:p>
            <a:pPr marL="342900" indent="-342900">
              <a:buFont typeface="Arial" panose="020B0604020202020204" pitchFamily="34" charset="0"/>
              <a:buChar char="•"/>
            </a:pPr>
            <a:r>
              <a:rPr lang="en-GB" sz="2800"/>
              <a:t>In 1795, Benjamin Rawson bought the Manor of Bradford. The family grew wealthy manufacturing ‘Oil of Vitriol’ (Sulphuric Acid), needed in the industrialised bleaching of wool. The family legacy is seen in street names such as Rawson Place.</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sz="2800"/>
              <a:t>Bradford became the fastest growing town in England and Wales between 1801 and 1851 with a 700% rise in population. </a:t>
            </a:r>
          </a:p>
          <a:p>
            <a:pPr marL="342900" indent="-342900">
              <a:buFont typeface="Arial" panose="020B0604020202020204" pitchFamily="34" charset="0"/>
              <a:buChar char="•"/>
            </a:pPr>
            <a:endParaRPr lang="en-GB" sz="2800"/>
          </a:p>
        </p:txBody>
      </p:sp>
    </p:spTree>
    <p:extLst>
      <p:ext uri="{BB962C8B-B14F-4D97-AF65-F5344CB8AC3E}">
        <p14:creationId xmlns:p14="http://schemas.microsoft.com/office/powerpoint/2010/main" val="217455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AAF75-6909-1163-6C1B-CEF931BDCFF6}"/>
              </a:ext>
            </a:extLst>
          </p:cNvPr>
          <p:cNvSpPr>
            <a:spLocks noGrp="1"/>
          </p:cNvSpPr>
          <p:nvPr>
            <p:ph type="title" idx="4294967295"/>
          </p:nvPr>
        </p:nvSpPr>
        <p:spPr>
          <a:xfrm>
            <a:off x="838200" y="-1325563"/>
            <a:ext cx="10515600" cy="1325563"/>
          </a:xfrm>
          <a:prstGeom prst="rect">
            <a:avLst/>
          </a:prstGeom>
        </p:spPr>
        <p:txBody>
          <a:bodyPr anchor="b"/>
          <a:lstStyle/>
          <a:p>
            <a:r>
              <a:rPr lang="en-GB"/>
              <a:t>Early Victorian Era 1837 - 1848</a:t>
            </a:r>
          </a:p>
        </p:txBody>
      </p:sp>
      <p:sp>
        <p:nvSpPr>
          <p:cNvPr id="2" name="Content Placeholder 1">
            <a:extLst>
              <a:ext uri="{FF2B5EF4-FFF2-40B4-BE49-F238E27FC236}">
                <a16:creationId xmlns:a16="http://schemas.microsoft.com/office/drawing/2014/main" id="{7F82A12E-5E99-AD6B-883D-A5B9303A83DB}"/>
              </a:ext>
            </a:extLst>
          </p:cNvPr>
          <p:cNvSpPr>
            <a:spLocks noGrp="1"/>
          </p:cNvSpPr>
          <p:nvPr>
            <p:ph idx="1"/>
          </p:nvPr>
        </p:nvSpPr>
        <p:spPr/>
        <p:txBody>
          <a:bodyPr/>
          <a:lstStyle/>
          <a:p>
            <a:pPr algn="ctr"/>
            <a:endParaRPr kumimoji="0" lang="en-GB" sz="32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a:p>
            <a:pPr algn="ctr"/>
            <a:r>
              <a:rPr kumimoji="0" lang="en-GB" sz="6000" b="1" i="0" u="none" strike="noStrike" kern="1200" cap="none" spc="0" normalizeH="0" baseline="0" noProof="0">
                <a:ln>
                  <a:noFill/>
                </a:ln>
                <a:solidFill>
                  <a:srgbClr val="597F32"/>
                </a:solidFill>
                <a:effectLst/>
                <a:uLnTx/>
                <a:uFillTx/>
                <a:latin typeface="Arial" panose="020B0604020202020204" pitchFamily="34" charset="0"/>
                <a:ea typeface="+mj-ea"/>
                <a:cs typeface="+mj-cs"/>
              </a:rPr>
              <a:t>Bradford</a:t>
            </a:r>
          </a:p>
          <a:p>
            <a:pPr algn="ctr"/>
            <a:endParaRPr kumimoji="0" lang="en-GB" sz="32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a:p>
            <a:pPr algn="ctr"/>
            <a:r>
              <a:rPr lang="en-GB" sz="6000" b="1">
                <a:solidFill>
                  <a:srgbClr val="597F32"/>
                </a:solidFill>
                <a:latin typeface="Arial" panose="020B0604020202020204" pitchFamily="34" charset="0"/>
                <a:ea typeface="+mj-ea"/>
                <a:cs typeface="+mj-cs"/>
              </a:rPr>
              <a:t>Early Victorian Era</a:t>
            </a:r>
          </a:p>
          <a:p>
            <a:pPr algn="ctr"/>
            <a:endParaRPr lang="en-GB" sz="3200" b="1">
              <a:solidFill>
                <a:srgbClr val="597F32"/>
              </a:solidFill>
              <a:latin typeface="Arial" panose="020B0604020202020204" pitchFamily="34" charset="0"/>
              <a:ea typeface="+mj-ea"/>
              <a:cs typeface="+mj-cs"/>
            </a:endParaRPr>
          </a:p>
          <a:p>
            <a:pPr algn="ctr"/>
            <a:r>
              <a:rPr lang="en-GB" sz="6000" b="1">
                <a:solidFill>
                  <a:srgbClr val="597F32"/>
                </a:solidFill>
                <a:latin typeface="Arial" panose="020B0604020202020204" pitchFamily="34" charset="0"/>
                <a:ea typeface="+mj-ea"/>
                <a:cs typeface="+mj-cs"/>
              </a:rPr>
              <a:t>1837 - 1848</a:t>
            </a:r>
            <a:endParaRPr lang="en-GB" sz="6000"/>
          </a:p>
        </p:txBody>
      </p:sp>
    </p:spTree>
    <p:extLst>
      <p:ext uri="{BB962C8B-B14F-4D97-AF65-F5344CB8AC3E}">
        <p14:creationId xmlns:p14="http://schemas.microsoft.com/office/powerpoint/2010/main" val="40058692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79C9CF7-BAA5-F542-8308-09D99547CBDE}"/>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effectLst/>
              </a:rPr>
              <a:t>Early Victorian Era: Arrival of the Railways</a:t>
            </a:r>
            <a:endParaRPr lang="en-GB"/>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254968" y="1071019"/>
            <a:ext cx="6644699" cy="5595251"/>
          </a:xfrm>
        </p:spPr>
        <p:txBody>
          <a:bodyPr lIns="0" tIns="45720" rIns="90000" bIns="45720" anchor="t"/>
          <a:lstStyle/>
          <a:p>
            <a:pPr marL="342900" indent="-342900">
              <a:buFont typeface="Arial" panose="020B0604020202020204" pitchFamily="34" charset="0"/>
              <a:buChar char="•"/>
            </a:pPr>
            <a:r>
              <a:rPr lang="en-GB" sz="2800"/>
              <a:t>The arrival of the Leeds to Skipton railway in 1846 gave a huge boost to the town.</a:t>
            </a:r>
            <a:r>
              <a:rPr lang="en-GB" sz="2800">
                <a:cs typeface="Arial"/>
              </a:rPr>
              <a:t> The Forster Square Station offered hourly trains to Leeds.</a:t>
            </a:r>
          </a:p>
          <a:p>
            <a:pPr marL="342900" indent="-342900">
              <a:buFont typeface="Arial" panose="020B0604020202020204" pitchFamily="34" charset="0"/>
              <a:buChar char="•"/>
            </a:pPr>
            <a:endParaRPr lang="en-GB">
              <a:cs typeface="Arial"/>
            </a:endParaRPr>
          </a:p>
          <a:p>
            <a:pPr marL="342900" indent="-342900">
              <a:buFont typeface="Arial" panose="020B0604020202020204" pitchFamily="34" charset="0"/>
              <a:buChar char="•"/>
            </a:pPr>
            <a:r>
              <a:rPr lang="en-GB">
                <a:latin typeface="Arial" panose="020B0604020202020204" pitchFamily="34" charset="0"/>
              </a:rPr>
              <a:t>T</a:t>
            </a:r>
            <a:r>
              <a:rPr lang="en-GB" sz="2800">
                <a:latin typeface="Arial" panose="020B0604020202020204" pitchFamily="34" charset="0"/>
              </a:rPr>
              <a:t>he Interchange station opened in 1867 linking Manchester to the town. </a:t>
            </a:r>
            <a:r>
              <a:rPr lang="en-GB" sz="2800"/>
              <a:t>Two large railways hotels were built, The Midland and The Great Victoria.</a:t>
            </a:r>
          </a:p>
          <a:p>
            <a:pPr marL="342900" indent="-342900">
              <a:buFont typeface="Arial" panose="020B0604020202020204" pitchFamily="34" charset="0"/>
              <a:buChar char="•"/>
            </a:pPr>
            <a:endParaRPr lang="en-GB">
              <a:latin typeface="Arial" panose="020B0604020202020204" pitchFamily="34" charset="0"/>
            </a:endParaRPr>
          </a:p>
          <a:p>
            <a:pPr marL="342900" indent="-342900">
              <a:buFont typeface="Arial" panose="020B0604020202020204" pitchFamily="34" charset="0"/>
              <a:buChar char="•"/>
            </a:pPr>
            <a:r>
              <a:rPr lang="en-GB" sz="2800">
                <a:latin typeface="Arial"/>
                <a:cs typeface="Arial"/>
              </a:rPr>
              <a:t>The first tramway opened in 1882</a:t>
            </a:r>
            <a:r>
              <a:rPr lang="en-GB">
                <a:latin typeface="Arial"/>
                <a:cs typeface="Arial"/>
              </a:rPr>
              <a:t>, </a:t>
            </a:r>
            <a:r>
              <a:rPr lang="en-GB" sz="2800">
                <a:latin typeface="Arial"/>
                <a:cs typeface="Arial"/>
              </a:rPr>
              <a:t>from the town centre to Lister Park.</a:t>
            </a:r>
          </a:p>
          <a:p>
            <a:endParaRPr lang="en-GB" sz="2800">
              <a:latin typeface="Arial" panose="020B0604020202020204" pitchFamily="34" charset="0"/>
            </a:endParaRPr>
          </a:p>
          <a:p>
            <a:pPr marL="342900" indent="-342900">
              <a:buFont typeface="Arial" panose="020B0604020202020204" pitchFamily="34" charset="0"/>
              <a:buChar char="•"/>
            </a:pPr>
            <a:endParaRPr lang="en-GB" sz="2800">
              <a:cs typeface="Arial"/>
            </a:endParaRPr>
          </a:p>
        </p:txBody>
      </p:sp>
      <p:pic>
        <p:nvPicPr>
          <p:cNvPr id="9" name="Picture Placeholder 8" descr="A colour reconstruction drawing of of three people standing and looking at a steam train with clouds of smoke coming from the train's chimney.">
            <a:extLst>
              <a:ext uri="{FF2B5EF4-FFF2-40B4-BE49-F238E27FC236}">
                <a16:creationId xmlns:a16="http://schemas.microsoft.com/office/drawing/2014/main" id="{77629D67-688F-40CE-9020-FADDB2ED579F}"/>
              </a:ext>
            </a:extLst>
          </p:cNvPr>
          <p:cNvPicPr>
            <a:picLocks noGrp="1" noChangeAspect="1"/>
          </p:cNvPicPr>
          <p:nvPr>
            <p:ph type="pic" sz="quarter" idx="14"/>
          </p:nvPr>
        </p:nvPicPr>
        <p:blipFill rotWithShape="1">
          <a:blip r:embed="rId3"/>
          <a:srcRect t="10272" b="10272"/>
          <a:stretch/>
        </p:blipFill>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p:txBody>
          <a:bodyPr/>
          <a:lstStyle/>
          <a:p>
            <a:r>
              <a:rPr lang="en-GB"/>
              <a:t>Arrival of the railway</a:t>
            </a:r>
          </a:p>
        </p:txBody>
      </p:sp>
    </p:spTree>
    <p:extLst>
      <p:ext uri="{BB962C8B-B14F-4D97-AF65-F5344CB8AC3E}">
        <p14:creationId xmlns:p14="http://schemas.microsoft.com/office/powerpoint/2010/main" val="2952536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E25FD-D946-6618-EAE3-E536E3217E0C}"/>
              </a:ext>
            </a:extLst>
          </p:cNvPr>
          <p:cNvSpPr>
            <a:spLocks noGrp="1"/>
          </p:cNvSpPr>
          <p:nvPr>
            <p:ph type="title"/>
          </p:nvPr>
        </p:nvSpPr>
        <p:spPr/>
        <p:txBody>
          <a:bodyPr/>
          <a:lstStyle/>
          <a:p>
            <a:r>
              <a:rPr lang="en-GB"/>
              <a:t>A short history of Bradford - Introduction</a:t>
            </a:r>
          </a:p>
        </p:txBody>
      </p:sp>
      <p:sp>
        <p:nvSpPr>
          <p:cNvPr id="3" name="Content Placeholder 2">
            <a:extLst>
              <a:ext uri="{FF2B5EF4-FFF2-40B4-BE49-F238E27FC236}">
                <a16:creationId xmlns:a16="http://schemas.microsoft.com/office/drawing/2014/main" id="{794F1D21-8377-B5DB-3696-6C363E5A9CC3}"/>
              </a:ext>
            </a:extLst>
          </p:cNvPr>
          <p:cNvSpPr>
            <a:spLocks noGrp="1"/>
          </p:cNvSpPr>
          <p:nvPr>
            <p:ph idx="1"/>
          </p:nvPr>
        </p:nvSpPr>
        <p:spPr>
          <a:xfrm>
            <a:off x="381885" y="1299411"/>
            <a:ext cx="10971915" cy="4732421"/>
          </a:xfrm>
        </p:spPr>
        <p:txBody>
          <a:bodyPr lIns="0" tIns="45720" rIns="90000" bIns="45720" anchor="t"/>
          <a:lstStyle/>
          <a:p>
            <a:pPr marL="342900" indent="-342900">
              <a:buFont typeface="Arial" panose="020B0604020202020204" pitchFamily="34" charset="0"/>
              <a:buChar char="•"/>
            </a:pPr>
            <a:r>
              <a:rPr lang="en-GB"/>
              <a:t>Bradford is one of England's most historically significant cities. It is important not just on a local level, but regionally and nationally. It has embodied wider social and economic trends. </a:t>
            </a:r>
          </a:p>
          <a:p>
            <a:pPr marL="342900" indent="-342900">
              <a:buFont typeface="Arial" panose="020B0604020202020204" pitchFamily="34" charset="0"/>
              <a:buChar char="•"/>
            </a:pPr>
            <a:r>
              <a:rPr lang="en-GB"/>
              <a:t>Its rapid growth from a small rural market town into the metropolis of the woollen industry meant it enjoyed a prosperity in the 19</a:t>
            </a:r>
            <a:r>
              <a:rPr lang="en-GB" baseline="30000"/>
              <a:t>th</a:t>
            </a:r>
            <a:r>
              <a:rPr lang="en-GB"/>
              <a:t> century which rivalled most other cities of the time. </a:t>
            </a:r>
          </a:p>
          <a:p>
            <a:pPr marL="342900" indent="-342900">
              <a:buFont typeface="Arial" panose="020B0604020202020204" pitchFamily="34" charset="0"/>
              <a:buChar char="•"/>
            </a:pPr>
            <a:r>
              <a:rPr lang="en-GB"/>
              <a:t>Bradford remains essentially a Victorian city, which still stands on its original medieval street pattern. Its great Victorian buildings still dominate the city centre. Many have new uses but are a visible reminder of Bradford’s heritage.</a:t>
            </a:r>
          </a:p>
        </p:txBody>
      </p:sp>
    </p:spTree>
    <p:extLst>
      <p:ext uri="{BB962C8B-B14F-4D97-AF65-F5344CB8AC3E}">
        <p14:creationId xmlns:p14="http://schemas.microsoft.com/office/powerpoint/2010/main" val="342531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0C86B50-6F59-E51F-9668-0AB38134172A}"/>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effectLst/>
              </a:rPr>
              <a:t>Early Victorian Era: ‘</a:t>
            </a:r>
            <a:r>
              <a:rPr lang="en-GB" err="1">
                <a:effectLst/>
              </a:rPr>
              <a:t>Worstedopolis</a:t>
            </a:r>
            <a:endParaRPr lang="en-GB"/>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357186" y="1071019"/>
            <a:ext cx="6218662" cy="5614915"/>
          </a:xfrm>
        </p:spPr>
        <p:txBody>
          <a:bodyPr lIns="0" tIns="45720" rIns="90000" bIns="45720" anchor="t"/>
          <a:lstStyle/>
          <a:p>
            <a:pPr marL="342900" indent="-342900">
              <a:buFont typeface="Arial" panose="020B0604020202020204" pitchFamily="34" charset="0"/>
              <a:buChar char="•"/>
            </a:pPr>
            <a:r>
              <a:rPr lang="en-GB" sz="2800">
                <a:latin typeface="Arial" panose="020B0604020202020204" pitchFamily="34" charset="0"/>
              </a:rPr>
              <a:t>The local supplies of coal, iron and sandstone made Brad</a:t>
            </a:r>
            <a:r>
              <a:rPr lang="en-GB">
                <a:latin typeface="Arial" panose="020B0604020202020204" pitchFamily="34" charset="0"/>
              </a:rPr>
              <a:t>ford an ideal location for building new mills</a:t>
            </a:r>
            <a:r>
              <a:rPr lang="en-GB" sz="2800"/>
              <a:t>. These attracted workers from the countryside, Ireland and Germany</a:t>
            </a:r>
          </a:p>
          <a:p>
            <a:pPr marL="342900" indent="-342900">
              <a:buFont typeface="Arial" panose="020B0604020202020204" pitchFamily="34" charset="0"/>
              <a:buChar char="•"/>
            </a:pPr>
            <a:endParaRPr lang="en-GB">
              <a:latin typeface="Arial" panose="020B0604020202020204" pitchFamily="34" charset="0"/>
            </a:endParaRPr>
          </a:p>
          <a:p>
            <a:pPr marL="342900" indent="-342900">
              <a:buFont typeface="Arial" panose="020B0604020202020204" pitchFamily="34" charset="0"/>
              <a:buChar char="•"/>
            </a:pPr>
            <a:r>
              <a:rPr lang="en-GB">
                <a:latin typeface="Arial"/>
                <a:cs typeface="Arial"/>
              </a:rPr>
              <a:t>By </a:t>
            </a:r>
            <a:r>
              <a:rPr lang="en-GB" sz="2800"/>
              <a:t>1841 there were 38 worsted mills in Bradford and 70 in the borough. It was estimated that Bradford produced two-thirds of the country's woollen cloth</a:t>
            </a:r>
            <a:r>
              <a:rPr lang="en-GB"/>
              <a:t>. Bradford</a:t>
            </a:r>
            <a:r>
              <a:rPr lang="en-GB" sz="2800"/>
              <a:t> was</a:t>
            </a:r>
            <a:r>
              <a:rPr lang="en-GB" sz="2800">
                <a:latin typeface="Arial"/>
                <a:cs typeface="Arial"/>
              </a:rPr>
              <a:t> world-famous as ‘</a:t>
            </a:r>
            <a:r>
              <a:rPr lang="en-GB" sz="2800" err="1">
                <a:latin typeface="Arial"/>
                <a:cs typeface="Arial"/>
              </a:rPr>
              <a:t>Worstedopolis</a:t>
            </a:r>
            <a:r>
              <a:rPr lang="en-GB" sz="2800">
                <a:latin typeface="Arial"/>
                <a:cs typeface="Arial"/>
              </a:rPr>
              <a:t>’!</a:t>
            </a:r>
            <a:endParaRPr lang="en-GB">
              <a:latin typeface="Arial"/>
              <a:cs typeface="Arial"/>
            </a:endParaRPr>
          </a:p>
        </p:txBody>
      </p:sp>
      <p:pic>
        <p:nvPicPr>
          <p:cNvPr id="9" name="Picture Placeholder 8" descr="A black and white engraving showing a smoggy townscape of mills with chimney's belching out smoke.">
            <a:extLst>
              <a:ext uri="{FF2B5EF4-FFF2-40B4-BE49-F238E27FC236}">
                <a16:creationId xmlns:a16="http://schemas.microsoft.com/office/drawing/2014/main" id="{77629D67-688F-40CE-9020-FADDB2ED579F}"/>
              </a:ext>
            </a:extLst>
          </p:cNvPr>
          <p:cNvPicPr>
            <a:picLocks noGrp="1" noChangeAspect="1"/>
          </p:cNvPicPr>
          <p:nvPr>
            <p:ph type="pic" sz="quarter" idx="14"/>
          </p:nvPr>
        </p:nvPicPr>
        <p:blipFill>
          <a:blip r:embed="rId3"/>
          <a:srcRect l="8883" r="8883"/>
          <a:stretch/>
        </p:blipFill>
        <p:spPr>
          <a:xfrm>
            <a:off x="6583284" y="1075414"/>
            <a:ext cx="4632984" cy="4093986"/>
          </a:xfrm>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p:txBody>
          <a:bodyPr/>
          <a:lstStyle/>
          <a:p>
            <a:r>
              <a:rPr lang="en-GB"/>
              <a:t>Bradford in 1873</a:t>
            </a:r>
          </a:p>
        </p:txBody>
      </p:sp>
    </p:spTree>
    <p:extLst>
      <p:ext uri="{BB962C8B-B14F-4D97-AF65-F5344CB8AC3E}">
        <p14:creationId xmlns:p14="http://schemas.microsoft.com/office/powerpoint/2010/main" val="1605461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0C86B50-6F59-E51F-9668-0AB38134172A}"/>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effectLst/>
              </a:rPr>
              <a:t>Early Victorian Era: </a:t>
            </a:r>
            <a:r>
              <a:rPr lang="en-GB"/>
              <a:t>Rapid Growth, Unhealthy Living</a:t>
            </a:r>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357185" y="1080311"/>
            <a:ext cx="6466401" cy="5595791"/>
          </a:xfrm>
        </p:spPr>
        <p:txBody>
          <a:bodyPr/>
          <a:lstStyle/>
          <a:p>
            <a:pPr marL="342900" indent="-342900">
              <a:buFont typeface="Arial" panose="020B0604020202020204" pitchFamily="34" charset="0"/>
              <a:buChar char="•"/>
            </a:pPr>
            <a:r>
              <a:rPr lang="en-GB" sz="2800"/>
              <a:t>Bradford’s rapid growth created problems with over 200 factory chimneys churning out black, sulphurous smoke. Bradford had the reputation of being the dirtiest and most polluted town in England.</a:t>
            </a:r>
          </a:p>
          <a:p>
            <a:pPr marL="342900" indent="-342900">
              <a:buFont typeface="Arial" panose="020B0604020202020204" pitchFamily="34" charset="0"/>
              <a:buChar char="•"/>
            </a:pPr>
            <a:endParaRPr lang="en-GB" sz="2800"/>
          </a:p>
          <a:p>
            <a:pPr marL="342900" indent="-342900">
              <a:buFont typeface="Arial" panose="020B0604020202020204" pitchFamily="34" charset="0"/>
              <a:buChar char="•"/>
            </a:pPr>
            <a:r>
              <a:rPr lang="en-GB" sz="2800"/>
              <a:t>Houses were built in a haphazard fashion. Most working class housing was very poor quality and living conditions had, in many parts of the town, become squalid and unsanitary.</a:t>
            </a:r>
            <a:endParaRPr lang="en-GB">
              <a:latin typeface="Arial" panose="020B0604020202020204" pitchFamily="34" charset="0"/>
            </a:endParaRPr>
          </a:p>
        </p:txBody>
      </p:sp>
      <p:pic>
        <p:nvPicPr>
          <p:cNvPr id="9" name="Picture Placeholder 8" descr="A black and white engraving showing a smoggy townscape of mills with chimney's belching out smoke.">
            <a:extLst>
              <a:ext uri="{FF2B5EF4-FFF2-40B4-BE49-F238E27FC236}">
                <a16:creationId xmlns:a16="http://schemas.microsoft.com/office/drawing/2014/main" id="{77629D67-688F-40CE-9020-FADDB2ED579F}"/>
              </a:ext>
            </a:extLst>
          </p:cNvPr>
          <p:cNvPicPr>
            <a:picLocks noGrp="1" noChangeAspect="1"/>
          </p:cNvPicPr>
          <p:nvPr>
            <p:ph type="pic" sz="quarter" idx="14"/>
          </p:nvPr>
        </p:nvPicPr>
        <p:blipFill>
          <a:blip r:embed="rId3"/>
          <a:srcRect l="8883" r="8883"/>
          <a:stretch/>
        </p:blipFill>
        <p:spPr>
          <a:xfrm>
            <a:off x="6583284" y="1075414"/>
            <a:ext cx="4632984" cy="4093986"/>
          </a:xfrm>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p:txBody>
          <a:bodyPr/>
          <a:lstStyle/>
          <a:p>
            <a:r>
              <a:rPr lang="en-GB"/>
              <a:t>Bradford in 1873</a:t>
            </a:r>
          </a:p>
        </p:txBody>
      </p:sp>
    </p:spTree>
    <p:extLst>
      <p:ext uri="{BB962C8B-B14F-4D97-AF65-F5344CB8AC3E}">
        <p14:creationId xmlns:p14="http://schemas.microsoft.com/office/powerpoint/2010/main" val="10504796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0C86B50-6F59-E51F-9668-0AB38134172A}"/>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effectLst/>
              </a:rPr>
              <a:t>Early Victorian Era: </a:t>
            </a:r>
            <a:r>
              <a:rPr lang="en-GB"/>
              <a:t>Rapid Growth, Unhealthy Living</a:t>
            </a:r>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357185" y="1080311"/>
            <a:ext cx="6177647" cy="5595791"/>
          </a:xfrm>
        </p:spPr>
        <p:txBody>
          <a:bodyPr/>
          <a:lstStyle/>
          <a:p>
            <a:pPr marL="342900" indent="-342900">
              <a:buFont typeface="Arial" panose="020B0604020202020204" pitchFamily="34" charset="0"/>
              <a:buChar char="•"/>
            </a:pPr>
            <a:r>
              <a:rPr lang="en-GB" sz="2800"/>
              <a:t>There were no sewers or drains and overcrowding was common. This led to frequent outbreaks of cholera and typhoid. </a:t>
            </a:r>
            <a:r>
              <a:rPr lang="en-GB"/>
              <a:t>L</a:t>
            </a:r>
            <a:r>
              <a:rPr lang="en-GB" sz="2800"/>
              <a:t>ife expectancy was just over eighteen years, which was one of the lowest in the country!</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sz="2800"/>
              <a:t>It was not until 1847, when Bradford became a municipal corporation run by its own elected council, that the quality of urban life began to improve.</a:t>
            </a:r>
          </a:p>
          <a:p>
            <a:pPr marL="342900" indent="-342900">
              <a:buFont typeface="Arial" panose="020B0604020202020204" pitchFamily="34" charset="0"/>
              <a:buChar char="•"/>
            </a:pPr>
            <a:endParaRPr lang="en-GB">
              <a:latin typeface="Arial" panose="020B0604020202020204" pitchFamily="34" charset="0"/>
            </a:endParaRPr>
          </a:p>
        </p:txBody>
      </p:sp>
      <p:pic>
        <p:nvPicPr>
          <p:cNvPr id="9" name="Picture Placeholder 8" descr="A black and white engraving showing a smoggy townscape of mills with chimney's belching out smoke.">
            <a:extLst>
              <a:ext uri="{FF2B5EF4-FFF2-40B4-BE49-F238E27FC236}">
                <a16:creationId xmlns:a16="http://schemas.microsoft.com/office/drawing/2014/main" id="{77629D67-688F-40CE-9020-FADDB2ED579F}"/>
              </a:ext>
            </a:extLst>
          </p:cNvPr>
          <p:cNvPicPr>
            <a:picLocks noGrp="1" noChangeAspect="1"/>
          </p:cNvPicPr>
          <p:nvPr>
            <p:ph type="pic" sz="quarter" idx="14"/>
          </p:nvPr>
        </p:nvPicPr>
        <p:blipFill>
          <a:blip r:embed="rId3"/>
          <a:srcRect l="8883" r="8883"/>
          <a:stretch/>
        </p:blipFill>
        <p:spPr>
          <a:xfrm>
            <a:off x="6583284" y="1075414"/>
            <a:ext cx="4632984" cy="4093986"/>
          </a:xfrm>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p:txBody>
          <a:bodyPr/>
          <a:lstStyle/>
          <a:p>
            <a:r>
              <a:rPr lang="en-GB"/>
              <a:t>Bradford in 1873</a:t>
            </a:r>
          </a:p>
        </p:txBody>
      </p:sp>
    </p:spTree>
    <p:extLst>
      <p:ext uri="{BB962C8B-B14F-4D97-AF65-F5344CB8AC3E}">
        <p14:creationId xmlns:p14="http://schemas.microsoft.com/office/powerpoint/2010/main" val="2377338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0C86B50-6F59-E51F-9668-0AB38134172A}"/>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effectLst/>
              </a:rPr>
              <a:t>Early Victorian Era: </a:t>
            </a:r>
            <a:r>
              <a:rPr lang="en-GB"/>
              <a:t>Migration</a:t>
            </a:r>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357186" y="1080312"/>
            <a:ext cx="6088565" cy="5777688"/>
          </a:xfrm>
        </p:spPr>
        <p:txBody>
          <a:bodyPr lIns="0" tIns="45720" rIns="90000" bIns="45720" anchor="t"/>
          <a:lstStyle/>
          <a:p>
            <a:pPr marL="342900" indent="-342900">
              <a:buFont typeface="Arial" panose="020B0604020202020204" pitchFamily="34" charset="0"/>
              <a:buChar char="•"/>
            </a:pPr>
            <a:r>
              <a:rPr lang="en-GB" sz="2800"/>
              <a:t>Many immigrants from Ireland and Jewish wool merchants from Germany came to the city.</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sz="2800"/>
              <a:t>The Jewish community were influential in developing Bradford as a major international exporter of woollen goods from warehouses in what was known as Little Germany.</a:t>
            </a:r>
          </a:p>
          <a:p>
            <a:r>
              <a:rPr lang="en-GB" sz="2800"/>
              <a:t> </a:t>
            </a:r>
          </a:p>
          <a:p>
            <a:pPr marL="342900" indent="-342900">
              <a:buFont typeface="Arial" panose="020B0604020202020204" pitchFamily="34" charset="0"/>
              <a:buChar char="•"/>
            </a:pPr>
            <a:r>
              <a:rPr lang="en-GB" sz="2800"/>
              <a:t>Jacob Behrens helped establish the Bradford chamber of commerce.</a:t>
            </a:r>
          </a:p>
        </p:txBody>
      </p:sp>
      <p:pic>
        <p:nvPicPr>
          <p:cNvPr id="9" name="Picture Placeholder 8" descr="A 5 storey stone-built warehouse, with elaborate decorations over the doors and windows.">
            <a:extLst>
              <a:ext uri="{FF2B5EF4-FFF2-40B4-BE49-F238E27FC236}">
                <a16:creationId xmlns:a16="http://schemas.microsoft.com/office/drawing/2014/main" id="{77629D67-688F-40CE-9020-FADDB2ED579F}"/>
              </a:ext>
            </a:extLst>
          </p:cNvPr>
          <p:cNvPicPr>
            <a:picLocks noGrp="1" noChangeAspect="1"/>
          </p:cNvPicPr>
          <p:nvPr>
            <p:ph type="pic" sz="quarter" idx="14"/>
          </p:nvPr>
        </p:nvPicPr>
        <p:blipFill>
          <a:blip r:embed="rId3"/>
          <a:srcRect t="6937" b="6937"/>
          <a:stretch/>
        </p:blipFill>
        <p:spPr>
          <a:xfrm>
            <a:off x="6583284" y="1075414"/>
            <a:ext cx="4632984" cy="4093986"/>
          </a:xfrm>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p:txBody>
          <a:bodyPr/>
          <a:lstStyle/>
          <a:p>
            <a:r>
              <a:rPr lang="en-GB"/>
              <a:t>Warehouse in Little Germany</a:t>
            </a:r>
          </a:p>
        </p:txBody>
      </p:sp>
    </p:spTree>
    <p:extLst>
      <p:ext uri="{BB962C8B-B14F-4D97-AF65-F5344CB8AC3E}">
        <p14:creationId xmlns:p14="http://schemas.microsoft.com/office/powerpoint/2010/main" val="1315142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19BAEF-BD74-1494-F1A9-35468CB415E2}"/>
              </a:ext>
            </a:extLst>
          </p:cNvPr>
          <p:cNvSpPr>
            <a:spLocks noGrp="1"/>
          </p:cNvSpPr>
          <p:nvPr>
            <p:ph type="title" idx="4294967295"/>
          </p:nvPr>
        </p:nvSpPr>
        <p:spPr>
          <a:xfrm>
            <a:off x="838200" y="-1325563"/>
            <a:ext cx="10515600" cy="1325563"/>
          </a:xfrm>
          <a:prstGeom prst="rect">
            <a:avLst/>
          </a:prstGeom>
        </p:spPr>
        <p:txBody>
          <a:bodyPr anchor="b"/>
          <a:lstStyle/>
          <a:p>
            <a:r>
              <a:rPr lang="en-GB"/>
              <a:t>Mid-Late Victorian Era 1848 - 1901</a:t>
            </a:r>
          </a:p>
        </p:txBody>
      </p:sp>
      <p:sp>
        <p:nvSpPr>
          <p:cNvPr id="2" name="Content Placeholder 1">
            <a:extLst>
              <a:ext uri="{FF2B5EF4-FFF2-40B4-BE49-F238E27FC236}">
                <a16:creationId xmlns:a16="http://schemas.microsoft.com/office/drawing/2014/main" id="{7F82A12E-5E99-AD6B-883D-A5B9303A83DB}"/>
              </a:ext>
            </a:extLst>
          </p:cNvPr>
          <p:cNvSpPr>
            <a:spLocks noGrp="1"/>
          </p:cNvSpPr>
          <p:nvPr>
            <p:ph idx="1"/>
          </p:nvPr>
        </p:nvSpPr>
        <p:spPr/>
        <p:txBody>
          <a:bodyPr/>
          <a:lstStyle/>
          <a:p>
            <a:pPr algn="ctr"/>
            <a:endParaRPr kumimoji="0" lang="en-GB" sz="32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a:p>
            <a:pPr algn="ctr"/>
            <a:r>
              <a:rPr kumimoji="0" lang="en-GB" sz="6000" b="1" i="0" u="none" strike="noStrike" kern="1200" cap="none" spc="0" normalizeH="0" baseline="0" noProof="0">
                <a:ln>
                  <a:noFill/>
                </a:ln>
                <a:solidFill>
                  <a:srgbClr val="597F32"/>
                </a:solidFill>
                <a:effectLst/>
                <a:uLnTx/>
                <a:uFillTx/>
                <a:latin typeface="Arial" panose="020B0604020202020204" pitchFamily="34" charset="0"/>
                <a:ea typeface="+mj-ea"/>
                <a:cs typeface="+mj-cs"/>
              </a:rPr>
              <a:t>Bradford</a:t>
            </a:r>
          </a:p>
          <a:p>
            <a:pPr algn="ctr"/>
            <a:endParaRPr kumimoji="0" lang="en-GB" sz="32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a:p>
            <a:pPr algn="ctr"/>
            <a:r>
              <a:rPr lang="en-GB" sz="6000" b="1">
                <a:solidFill>
                  <a:srgbClr val="597F32"/>
                </a:solidFill>
                <a:latin typeface="Arial" panose="020B0604020202020204" pitchFamily="34" charset="0"/>
                <a:ea typeface="+mj-ea"/>
                <a:cs typeface="+mj-cs"/>
              </a:rPr>
              <a:t>Mid-Late Victorian Era</a:t>
            </a:r>
          </a:p>
          <a:p>
            <a:pPr algn="ctr"/>
            <a:endParaRPr lang="en-GB" sz="3200" b="1">
              <a:solidFill>
                <a:srgbClr val="597F32"/>
              </a:solidFill>
              <a:latin typeface="Arial" panose="020B0604020202020204" pitchFamily="34" charset="0"/>
              <a:ea typeface="+mj-ea"/>
              <a:cs typeface="+mj-cs"/>
            </a:endParaRPr>
          </a:p>
          <a:p>
            <a:pPr algn="ctr"/>
            <a:r>
              <a:rPr lang="en-GB" sz="6000" b="1">
                <a:solidFill>
                  <a:srgbClr val="597F32"/>
                </a:solidFill>
                <a:latin typeface="Arial" panose="020B0604020202020204" pitchFamily="34" charset="0"/>
                <a:ea typeface="+mj-ea"/>
                <a:cs typeface="+mj-cs"/>
              </a:rPr>
              <a:t>1848 - 1901</a:t>
            </a:r>
            <a:endParaRPr lang="en-GB" sz="6000"/>
          </a:p>
        </p:txBody>
      </p:sp>
    </p:spTree>
    <p:extLst>
      <p:ext uri="{BB962C8B-B14F-4D97-AF65-F5344CB8AC3E}">
        <p14:creationId xmlns:p14="http://schemas.microsoft.com/office/powerpoint/2010/main" val="1957520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8437342-7340-0C97-E6F9-1A6DF61217A8}"/>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effectLst/>
              </a:rPr>
              <a:t>Mid-Late Victorian Era: Titus Salt</a:t>
            </a:r>
            <a:endParaRPr lang="en-GB"/>
          </a:p>
        </p:txBody>
      </p:sp>
      <p:pic>
        <p:nvPicPr>
          <p:cNvPr id="8" name="Picture Placeholder 7" descr="A statue of a bearded man wearing a suit sat in a grand seat.">
            <a:extLst>
              <a:ext uri="{FF2B5EF4-FFF2-40B4-BE49-F238E27FC236}">
                <a16:creationId xmlns:a16="http://schemas.microsoft.com/office/drawing/2014/main" id="{9D5ABBDE-629F-4FEC-1F2B-C261D22AAAB9}"/>
              </a:ext>
            </a:extLst>
          </p:cNvPr>
          <p:cNvPicPr>
            <a:picLocks noGrp="1" noChangeAspect="1"/>
          </p:cNvPicPr>
          <p:nvPr>
            <p:ph type="pic" sz="quarter" idx="14"/>
          </p:nvPr>
        </p:nvPicPr>
        <p:blipFill rotWithShape="1">
          <a:blip r:embed="rId3"/>
          <a:srcRect t="14310" b="21123"/>
          <a:stretch/>
        </p:blipFill>
        <p:spPr>
          <a:xfrm>
            <a:off x="253648" y="1149484"/>
            <a:ext cx="4632984" cy="4093986"/>
          </a:xfrm>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p:txBody>
          <a:bodyPr/>
          <a:lstStyle/>
          <a:p>
            <a:r>
              <a:rPr lang="en-GB"/>
              <a:t>Titus Salt Statue</a:t>
            </a:r>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5213534" y="1065876"/>
            <a:ext cx="6309872" cy="5698718"/>
          </a:xfrm>
        </p:spPr>
        <p:txBody>
          <a:bodyPr/>
          <a:lstStyle/>
          <a:p>
            <a:pPr marL="342900" indent="-342900">
              <a:buFont typeface="Arial" panose="020B0604020202020204" pitchFamily="34" charset="0"/>
              <a:buChar char="•"/>
            </a:pPr>
            <a:r>
              <a:rPr lang="en-GB" sz="2800"/>
              <a:t>Increasingly mill owners began to reconsider working conditions.</a:t>
            </a:r>
          </a:p>
          <a:p>
            <a:pPr marL="342900" indent="-342900">
              <a:buFont typeface="Arial" panose="020B0604020202020204" pitchFamily="34" charset="0"/>
              <a:buChar char="•"/>
            </a:pPr>
            <a:endParaRPr lang="en-GB" sz="2800">
              <a:latin typeface="Arial" panose="020B0604020202020204" pitchFamily="34" charset="0"/>
            </a:endParaRPr>
          </a:p>
          <a:p>
            <a:pPr marL="342900" indent="-342900">
              <a:buFont typeface="Arial" panose="020B0604020202020204" pitchFamily="34" charset="0"/>
              <a:buChar char="•"/>
            </a:pPr>
            <a:r>
              <a:rPr lang="en-GB" sz="2800">
                <a:latin typeface="Arial" panose="020B0604020202020204" pitchFamily="34" charset="0"/>
              </a:rPr>
              <a:t>In 1853, the successful mill owner Titus Salt moved his workforce to the outskirts of Bradford. </a:t>
            </a:r>
          </a:p>
          <a:p>
            <a:pPr marL="342900" indent="-342900">
              <a:buFont typeface="Arial" panose="020B0604020202020204" pitchFamily="34" charset="0"/>
              <a:buChar char="•"/>
            </a:pPr>
            <a:endParaRPr lang="en-GB" sz="2800">
              <a:latin typeface="Arial" panose="020B0604020202020204" pitchFamily="34" charset="0"/>
            </a:endParaRPr>
          </a:p>
          <a:p>
            <a:pPr marL="342900" indent="-342900">
              <a:buFont typeface="Arial" panose="020B0604020202020204" pitchFamily="34" charset="0"/>
              <a:buChar char="•"/>
            </a:pPr>
            <a:r>
              <a:rPr lang="en-GB" sz="2800">
                <a:latin typeface="Arial" panose="020B0604020202020204" pitchFamily="34" charset="0"/>
              </a:rPr>
              <a:t>He created the village of </a:t>
            </a:r>
            <a:r>
              <a:rPr lang="en-GB" sz="2800" err="1">
                <a:latin typeface="Arial" panose="020B0604020202020204" pitchFamily="34" charset="0"/>
              </a:rPr>
              <a:t>Saltaire</a:t>
            </a:r>
            <a:r>
              <a:rPr lang="en-GB" sz="2800">
                <a:latin typeface="Arial" panose="020B0604020202020204" pitchFamily="34" charset="0"/>
              </a:rPr>
              <a:t>, complete with new houses, a school, library and hospital, so that the Salts Mill workers and their families could live a better life. </a:t>
            </a:r>
          </a:p>
        </p:txBody>
      </p:sp>
    </p:spTree>
    <p:extLst>
      <p:ext uri="{BB962C8B-B14F-4D97-AF65-F5344CB8AC3E}">
        <p14:creationId xmlns:p14="http://schemas.microsoft.com/office/powerpoint/2010/main" val="39602342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121B1EB-53C7-66CA-8255-E92E420877E3}"/>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effectLst/>
              </a:rPr>
              <a:t>Mid-Late Victorian Era: </a:t>
            </a:r>
            <a:r>
              <a:rPr lang="en-GB"/>
              <a:t>Improving Living Conditions</a:t>
            </a:r>
          </a:p>
        </p:txBody>
      </p:sp>
      <p:pic>
        <p:nvPicPr>
          <p:cNvPr id="8" name="Picture Placeholder 7" descr="A black and white photo of the inside of a council chamber with curved rows of seating facing a gallery seat at the front of the room.">
            <a:extLst>
              <a:ext uri="{FF2B5EF4-FFF2-40B4-BE49-F238E27FC236}">
                <a16:creationId xmlns:a16="http://schemas.microsoft.com/office/drawing/2014/main" id="{5320A051-754A-4C21-3114-0E3C00D2C57A}"/>
              </a:ext>
            </a:extLst>
          </p:cNvPr>
          <p:cNvPicPr>
            <a:picLocks noGrp="1" noChangeAspect="1"/>
          </p:cNvPicPr>
          <p:nvPr>
            <p:ph type="pic" sz="quarter" idx="14"/>
          </p:nvPr>
        </p:nvPicPr>
        <p:blipFill rotWithShape="1">
          <a:blip r:embed="rId3"/>
          <a:srcRect l="2592" r="2592"/>
          <a:stretch/>
        </p:blipFill>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p:txBody>
          <a:bodyPr/>
          <a:lstStyle/>
          <a:p>
            <a:r>
              <a:rPr lang="en-GB"/>
              <a:t>Bradford Town (City) Hall, Council Chamber</a:t>
            </a:r>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5213534" y="1065876"/>
            <a:ext cx="6140266" cy="5792124"/>
          </a:xfrm>
        </p:spPr>
        <p:txBody>
          <a:bodyPr lIns="0" tIns="45720" rIns="90000" bIns="45720" anchor="t"/>
          <a:lstStyle/>
          <a:p>
            <a:pPr marL="342900" indent="-342900">
              <a:buFont typeface="Arial" panose="020B0604020202020204" pitchFamily="34" charset="0"/>
              <a:buChar char="•"/>
            </a:pPr>
            <a:r>
              <a:rPr lang="en-GB" sz="2800"/>
              <a:t>The Bradford Improvement Act started a period of social and urban improvement in the town. </a:t>
            </a:r>
          </a:p>
          <a:p>
            <a:pPr marL="342900" indent="-342900">
              <a:buFont typeface="Arial" panose="020B0604020202020204" pitchFamily="34" charset="0"/>
              <a:buChar char="•"/>
            </a:pPr>
            <a:endParaRPr lang="en-GB" sz="2800">
              <a:cs typeface="Arial"/>
            </a:endParaRPr>
          </a:p>
          <a:p>
            <a:pPr marL="342900" indent="-342900">
              <a:buFont typeface="Arial" panose="020B0604020202020204" pitchFamily="34" charset="0"/>
              <a:buChar char="•"/>
            </a:pPr>
            <a:r>
              <a:rPr lang="en-GB" sz="2800">
                <a:cs typeface="Arial"/>
              </a:rPr>
              <a:t>The council began to build drains and sewers to clean up the town, which took until the 1870s to complete. </a:t>
            </a:r>
          </a:p>
          <a:p>
            <a:pPr marL="342900" indent="-342900">
              <a:buFont typeface="Arial" panose="020B0604020202020204" pitchFamily="34" charset="0"/>
              <a:buChar char="•"/>
            </a:pPr>
            <a:endParaRPr lang="en-GB" sz="2800">
              <a:cs typeface="Arial"/>
            </a:endParaRPr>
          </a:p>
          <a:p>
            <a:pPr marL="342900" indent="-342900">
              <a:buFont typeface="Arial" panose="020B0604020202020204" pitchFamily="34" charset="0"/>
              <a:buChar char="•"/>
            </a:pPr>
            <a:r>
              <a:rPr lang="en-GB" sz="2800">
                <a:cs typeface="Arial"/>
              </a:rPr>
              <a:t>In 1877 they began clearing slums, replacing them with </a:t>
            </a:r>
            <a:r>
              <a:rPr lang="en-GB">
                <a:cs typeface="Arial"/>
              </a:rPr>
              <a:t>better quality</a:t>
            </a:r>
            <a:r>
              <a:rPr lang="en-GB" sz="2800">
                <a:cs typeface="Arial"/>
              </a:rPr>
              <a:t> houses and modern, wider roads.</a:t>
            </a:r>
          </a:p>
        </p:txBody>
      </p:sp>
    </p:spTree>
    <p:extLst>
      <p:ext uri="{BB962C8B-B14F-4D97-AF65-F5344CB8AC3E}">
        <p14:creationId xmlns:p14="http://schemas.microsoft.com/office/powerpoint/2010/main" val="4870130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121B1EB-53C7-66CA-8255-E92E420877E3}"/>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effectLst/>
              </a:rPr>
              <a:t>Mid-Late Victorian Era: </a:t>
            </a:r>
            <a:r>
              <a:rPr lang="en-GB"/>
              <a:t>Improving Living Conditions</a:t>
            </a:r>
          </a:p>
        </p:txBody>
      </p:sp>
      <p:pic>
        <p:nvPicPr>
          <p:cNvPr id="8" name="Picture Placeholder 7" descr="A black and white photo of the inside of a council chamber with curved rows of seating facing a gallery seat at the front of the room.">
            <a:extLst>
              <a:ext uri="{FF2B5EF4-FFF2-40B4-BE49-F238E27FC236}">
                <a16:creationId xmlns:a16="http://schemas.microsoft.com/office/drawing/2014/main" id="{5320A051-754A-4C21-3114-0E3C00D2C57A}"/>
              </a:ext>
            </a:extLst>
          </p:cNvPr>
          <p:cNvPicPr>
            <a:picLocks noGrp="1" noChangeAspect="1"/>
          </p:cNvPicPr>
          <p:nvPr>
            <p:ph type="pic" sz="quarter" idx="14"/>
          </p:nvPr>
        </p:nvPicPr>
        <p:blipFill rotWithShape="1">
          <a:blip r:embed="rId3"/>
          <a:srcRect l="2592" r="2592"/>
          <a:stretch/>
        </p:blipFill>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p:txBody>
          <a:bodyPr/>
          <a:lstStyle/>
          <a:p>
            <a:r>
              <a:rPr lang="en-GB"/>
              <a:t>Bradford Town (City) Hall, Council Chamber</a:t>
            </a:r>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5213534" y="1065876"/>
            <a:ext cx="6140266" cy="5792124"/>
          </a:xfrm>
        </p:spPr>
        <p:txBody>
          <a:bodyPr/>
          <a:lstStyle/>
          <a:p>
            <a:pPr marL="342900" indent="-342900">
              <a:buFont typeface="Arial" panose="020B0604020202020204" pitchFamily="34" charset="0"/>
              <a:buChar char="•"/>
            </a:pPr>
            <a:r>
              <a:rPr lang="en-GB" sz="2800"/>
              <a:t>The Bradford Improvement Act started a period of social and urban improvement. </a:t>
            </a:r>
          </a:p>
          <a:p>
            <a:pPr marL="342900" indent="-342900">
              <a:buFont typeface="Arial" panose="020B0604020202020204" pitchFamily="34" charset="0"/>
              <a:buChar char="•"/>
            </a:pPr>
            <a:endParaRPr lang="en-GB" sz="2800">
              <a:cs typeface="Arial"/>
            </a:endParaRPr>
          </a:p>
          <a:p>
            <a:pPr marL="342900" indent="-342900">
              <a:buFont typeface="Arial" panose="020B0604020202020204" pitchFamily="34" charset="0"/>
              <a:buChar char="•"/>
            </a:pPr>
            <a:r>
              <a:rPr lang="en-GB" sz="2800">
                <a:cs typeface="Arial"/>
              </a:rPr>
              <a:t>The council began to build drains and sewers to clean up the town, which took until the 1870s to complete. </a:t>
            </a:r>
          </a:p>
          <a:p>
            <a:pPr marL="342900" indent="-342900">
              <a:buFont typeface="Arial" panose="020B0604020202020204" pitchFamily="34" charset="0"/>
              <a:buChar char="•"/>
            </a:pPr>
            <a:endParaRPr lang="en-GB" sz="2800">
              <a:cs typeface="Arial"/>
            </a:endParaRPr>
          </a:p>
          <a:p>
            <a:pPr marL="342900" indent="-342900">
              <a:buFont typeface="Arial" panose="020B0604020202020204" pitchFamily="34" charset="0"/>
              <a:buChar char="•"/>
            </a:pPr>
            <a:r>
              <a:rPr lang="en-GB" sz="2800">
                <a:cs typeface="Arial"/>
              </a:rPr>
              <a:t>In 1877 they began clearing slums, replacing them with good-quality houses and modern, wider roads.</a:t>
            </a:r>
          </a:p>
        </p:txBody>
      </p:sp>
    </p:spTree>
    <p:extLst>
      <p:ext uri="{BB962C8B-B14F-4D97-AF65-F5344CB8AC3E}">
        <p14:creationId xmlns:p14="http://schemas.microsoft.com/office/powerpoint/2010/main" val="2100260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8437342-7340-0C97-E6F9-1A6DF61217A8}"/>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effectLst/>
              </a:rPr>
              <a:t>Mid-Late Victorian Era: 'Civic Pride'</a:t>
            </a:r>
            <a:endParaRPr lang="en-GB"/>
          </a:p>
        </p:txBody>
      </p:sp>
      <p:pic>
        <p:nvPicPr>
          <p:cNvPr id="8" name="Picture Placeholder 7" descr="A black and white photo of the large grand 'Gothic' style City Hall in 1875, with people and horse and carts in the foreground - showing just how large the building is.">
            <a:extLst>
              <a:ext uri="{FF2B5EF4-FFF2-40B4-BE49-F238E27FC236}">
                <a16:creationId xmlns:a16="http://schemas.microsoft.com/office/drawing/2014/main" id="{9D5ABBDE-629F-4FEC-1F2B-C261D22AAAB9}"/>
              </a:ext>
            </a:extLst>
          </p:cNvPr>
          <p:cNvPicPr>
            <a:picLocks noGrp="1" noChangeAspect="1"/>
          </p:cNvPicPr>
          <p:nvPr>
            <p:ph type="pic" sz="quarter" idx="14"/>
          </p:nvPr>
        </p:nvPicPr>
        <p:blipFill rotWithShape="1">
          <a:blip r:embed="rId3"/>
          <a:srcRect l="1712" r="1712"/>
          <a:stretch/>
        </p:blipFill>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p:txBody>
          <a:bodyPr/>
          <a:lstStyle/>
          <a:p>
            <a:r>
              <a:rPr lang="en-GB"/>
              <a:t>Bradford Town (City) Hall 1875</a:t>
            </a:r>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5213534" y="1065876"/>
            <a:ext cx="6140266" cy="5426998"/>
          </a:xfrm>
        </p:spPr>
        <p:txBody>
          <a:bodyPr/>
          <a:lstStyle/>
          <a:p>
            <a:pPr marL="342900" indent="-342900">
              <a:buFont typeface="Arial" panose="020B0604020202020204" pitchFamily="34" charset="0"/>
              <a:buChar char="•"/>
            </a:pPr>
            <a:r>
              <a:rPr lang="en-GB">
                <a:effectLst/>
              </a:rPr>
              <a:t>Many splendid buildings were built in the centre of Bradford during this period, as symbols of the town’s growing 'Civic Pride’. </a:t>
            </a:r>
            <a:r>
              <a:rPr lang="en-GB"/>
              <a:t> R</a:t>
            </a:r>
            <a:r>
              <a:rPr lang="en-GB" sz="2800"/>
              <a:t>ivalries grew up between towns and cities and grand architectural statements became a phenomenon of the age.</a:t>
            </a:r>
            <a:endParaRPr lang="en-GB">
              <a:effectLst/>
            </a:endParaRP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effectLst/>
              </a:rPr>
              <a:t>The buildings include the Town Hall (1873), Art Gallery (1879), General Post Office (1886), Midland Hotel (1890) &amp; many more.</a:t>
            </a:r>
          </a:p>
        </p:txBody>
      </p:sp>
    </p:spTree>
    <p:extLst>
      <p:ext uri="{BB962C8B-B14F-4D97-AF65-F5344CB8AC3E}">
        <p14:creationId xmlns:p14="http://schemas.microsoft.com/office/powerpoint/2010/main" val="3340525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8437342-7340-0C97-E6F9-1A6DF61217A8}"/>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effectLst/>
              </a:rPr>
              <a:t>Mid-Late Victorian Era: 'Civic Pride'</a:t>
            </a:r>
            <a:endParaRPr lang="en-GB"/>
          </a:p>
        </p:txBody>
      </p:sp>
      <p:pic>
        <p:nvPicPr>
          <p:cNvPr id="8" name="Picture Placeholder 7" descr="A colour photo showing a huge stone built mill (factory), with a massive Italianate tower dominating a city skyline">
            <a:extLst>
              <a:ext uri="{FF2B5EF4-FFF2-40B4-BE49-F238E27FC236}">
                <a16:creationId xmlns:a16="http://schemas.microsoft.com/office/drawing/2014/main" id="{9D5ABBDE-629F-4FEC-1F2B-C261D22AAAB9}"/>
              </a:ext>
            </a:extLst>
          </p:cNvPr>
          <p:cNvPicPr>
            <a:picLocks noGrp="1" noChangeAspect="1"/>
          </p:cNvPicPr>
          <p:nvPr>
            <p:ph type="pic" sz="quarter" idx="14"/>
          </p:nvPr>
        </p:nvPicPr>
        <p:blipFill rotWithShape="1">
          <a:blip r:embed="rId3"/>
          <a:srcRect l="8225" r="15351"/>
          <a:stretch/>
        </p:blipFill>
        <p:spPr>
          <a:xfrm>
            <a:off x="243816" y="1178981"/>
            <a:ext cx="4632984" cy="4093986"/>
          </a:xfrm>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p:txBody>
          <a:bodyPr/>
          <a:lstStyle/>
          <a:p>
            <a:r>
              <a:rPr lang="en-GB"/>
              <a:t>Manningham Mills</a:t>
            </a:r>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5213534" y="1065876"/>
            <a:ext cx="6309872" cy="5426998"/>
          </a:xfrm>
        </p:spPr>
        <p:txBody>
          <a:bodyPr/>
          <a:lstStyle/>
          <a:p>
            <a:pPr marL="342900" indent="-342900">
              <a:buFont typeface="Arial" panose="020B0604020202020204" pitchFamily="34" charset="0"/>
              <a:buChar char="•"/>
            </a:pPr>
            <a:r>
              <a:rPr lang="en-GB" sz="2800"/>
              <a:t>Many buildings were influenced by classical European styles, including industrial buildings such as Lister’s Mill (1873) in Manningham, with its 250 feet chimney like an Italian bell tower.</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sz="2800"/>
              <a:t>In addition, there were elaborate banks, offices and shopping arcades. The imposing Kirkgate Market (1878) swept away the Rawson family ‘manor house’ and markets.</a:t>
            </a:r>
          </a:p>
        </p:txBody>
      </p:sp>
    </p:spTree>
    <p:extLst>
      <p:ext uri="{BB962C8B-B14F-4D97-AF65-F5344CB8AC3E}">
        <p14:creationId xmlns:p14="http://schemas.microsoft.com/office/powerpoint/2010/main" val="219803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6AE850-2440-4CD4-BAD0-1821E5BA81AB}"/>
              </a:ext>
            </a:extLst>
          </p:cNvPr>
          <p:cNvSpPr>
            <a:spLocks noGrp="1"/>
          </p:cNvSpPr>
          <p:nvPr>
            <p:ph type="title"/>
          </p:nvPr>
        </p:nvSpPr>
        <p:spPr>
          <a:xfrm>
            <a:off x="357187" y="365126"/>
            <a:ext cx="10996613" cy="710288"/>
          </a:xfrm>
        </p:spPr>
        <p:txBody>
          <a:bodyPr/>
          <a:lstStyle/>
          <a:p>
            <a:r>
              <a:rPr lang="en-GB"/>
              <a:t>Geography: Location</a:t>
            </a:r>
            <a:br>
              <a:rPr lang="en-GB"/>
            </a:br>
            <a:endParaRPr lang="en-GB"/>
          </a:p>
        </p:txBody>
      </p:sp>
      <p:sp>
        <p:nvSpPr>
          <p:cNvPr id="2" name="Picture Placeholder 1">
            <a:extLst>
              <a:ext uri="{FF2B5EF4-FFF2-40B4-BE49-F238E27FC236}">
                <a16:creationId xmlns:a16="http://schemas.microsoft.com/office/drawing/2014/main" id="{6852AEE8-0545-4C71-A9F2-813D468285BE}"/>
              </a:ext>
              <a:ext uri="{C183D7F6-B498-43B3-948B-1728B52AA6E4}">
                <adec:decorative xmlns:adec="http://schemas.microsoft.com/office/drawing/2017/decorative" val="1"/>
              </a:ext>
            </a:extLst>
          </p:cNvPr>
          <p:cNvSpPr>
            <a:spLocks noGrp="1"/>
          </p:cNvSpPr>
          <p:nvPr>
            <p:ph type="pic" sz="quarter" idx="11"/>
          </p:nvPr>
        </p:nvSpPr>
        <p:spPr/>
      </p:sp>
      <p:pic>
        <p:nvPicPr>
          <p:cNvPr id="8" name="Content Placeholder 7" descr="Map showing all the counties of England showing all the counties, colour coded to show which counties are in which Historic England 'region'.">
            <a:extLst>
              <a:ext uri="{FF2B5EF4-FFF2-40B4-BE49-F238E27FC236}">
                <a16:creationId xmlns:a16="http://schemas.microsoft.com/office/drawing/2014/main" id="{68C58E1B-D83E-4220-94FF-6E39BC4A190F}"/>
              </a:ext>
            </a:extLst>
          </p:cNvPr>
          <p:cNvPicPr>
            <a:picLocks noGrp="1" noChangeAspect="1"/>
          </p:cNvPicPr>
          <p:nvPr>
            <p:ph idx="1"/>
          </p:nvPr>
        </p:nvPicPr>
        <p:blipFill>
          <a:blip r:embed="rId2"/>
          <a:stretch>
            <a:fillRect/>
          </a:stretch>
        </p:blipFill>
        <p:spPr>
          <a:xfrm>
            <a:off x="732981" y="1792986"/>
            <a:ext cx="4322064" cy="4376928"/>
          </a:xfrm>
        </p:spPr>
      </p:pic>
      <p:pic>
        <p:nvPicPr>
          <p:cNvPr id="10" name="Picture Placeholder 9" descr="Map showing the county of Yorkshire divided into North, West, South and East regions.">
            <a:extLst>
              <a:ext uri="{FF2B5EF4-FFF2-40B4-BE49-F238E27FC236}">
                <a16:creationId xmlns:a16="http://schemas.microsoft.com/office/drawing/2014/main" id="{909CF21C-0A4E-4EB4-B30D-0D1FA623B94B}"/>
              </a:ext>
            </a:extLst>
          </p:cNvPr>
          <p:cNvPicPr>
            <a:picLocks noGrp="1" noChangeAspect="1"/>
          </p:cNvPicPr>
          <p:nvPr>
            <p:ph type="pic" sz="quarter" idx="12"/>
          </p:nvPr>
        </p:nvPicPr>
        <p:blipFill>
          <a:blip r:embed="rId3"/>
          <a:srcRect l="3026" r="3026"/>
          <a:stretch>
            <a:fillRect/>
          </a:stretch>
        </p:blipFill>
        <p:spPr>
          <a:xfrm>
            <a:off x="6360769" y="1370071"/>
            <a:ext cx="4151741" cy="3894495"/>
          </a:xfrm>
        </p:spPr>
      </p:pic>
      <p:sp>
        <p:nvSpPr>
          <p:cNvPr id="6" name="Text Placeholder 5">
            <a:extLst>
              <a:ext uri="{FF2B5EF4-FFF2-40B4-BE49-F238E27FC236}">
                <a16:creationId xmlns:a16="http://schemas.microsoft.com/office/drawing/2014/main" id="{32DCF736-727A-4909-BAB6-6499D866CEE9}"/>
              </a:ext>
            </a:extLst>
          </p:cNvPr>
          <p:cNvSpPr>
            <a:spLocks noGrp="1"/>
          </p:cNvSpPr>
          <p:nvPr>
            <p:ph type="body" sz="quarter" idx="23"/>
          </p:nvPr>
        </p:nvSpPr>
        <p:spPr>
          <a:xfrm>
            <a:off x="6456807" y="5692944"/>
            <a:ext cx="4151741" cy="414338"/>
          </a:xfrm>
        </p:spPr>
        <p:txBody>
          <a:bodyPr/>
          <a:lstStyle/>
          <a:p>
            <a:r>
              <a:rPr lang="en-GB" sz="1800">
                <a:latin typeface="Arial" panose="020B0604020202020204" pitchFamily="34" charset="0"/>
              </a:rPr>
              <a:t>Historically Bradford was a part of the West Riding of Yorkshire</a:t>
            </a:r>
            <a:endParaRPr lang="en-GB" sz="1800"/>
          </a:p>
        </p:txBody>
      </p:sp>
      <p:cxnSp>
        <p:nvCxnSpPr>
          <p:cNvPr id="12" name="Straight Arrow Connector 11">
            <a:extLst>
              <a:ext uri="{FF2B5EF4-FFF2-40B4-BE49-F238E27FC236}">
                <a16:creationId xmlns:a16="http://schemas.microsoft.com/office/drawing/2014/main" id="{E34D3B8E-08B9-4AD1-89FE-01B6AD776764}"/>
              </a:ext>
              <a:ext uri="{C183D7F6-B498-43B3-948B-1728B52AA6E4}">
                <adec:decorative xmlns:adec="http://schemas.microsoft.com/office/drawing/2017/decorative" val="1"/>
              </a:ext>
            </a:extLst>
          </p:cNvPr>
          <p:cNvCxnSpPr>
            <a:cxnSpLocks/>
          </p:cNvCxnSpPr>
          <p:nvPr/>
        </p:nvCxnSpPr>
        <p:spPr>
          <a:xfrm>
            <a:off x="3036163" y="3482661"/>
            <a:ext cx="4497698" cy="41433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384017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9DAC577-886B-A9D9-9F13-9A898AE916BE}"/>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effectLst/>
              </a:rPr>
              <a:t>Mid-Late Victorian Era: </a:t>
            </a:r>
            <a:r>
              <a:rPr lang="en-GB"/>
              <a:t>Bradford Pioneers</a:t>
            </a:r>
          </a:p>
        </p:txBody>
      </p:sp>
      <p:pic>
        <p:nvPicPr>
          <p:cNvPr id="9" name="Picture Placeholder 8" descr="A mural of a procession of people and flags painted on a wall.">
            <a:extLst>
              <a:ext uri="{FF2B5EF4-FFF2-40B4-BE49-F238E27FC236}">
                <a16:creationId xmlns:a16="http://schemas.microsoft.com/office/drawing/2014/main" id="{9FFFD4C1-F551-6BCA-17CE-A9373C5204DB}"/>
              </a:ext>
            </a:extLst>
          </p:cNvPr>
          <p:cNvPicPr>
            <a:picLocks noGrp="1" noChangeAspect="1"/>
          </p:cNvPicPr>
          <p:nvPr>
            <p:ph type="pic" sz="quarter" idx="14"/>
          </p:nvPr>
        </p:nvPicPr>
        <p:blipFill rotWithShape="1">
          <a:blip r:embed="rId3"/>
          <a:srcRect l="11946" r="11946"/>
          <a:stretch/>
        </p:blipFill>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p:txBody>
          <a:bodyPr/>
          <a:lstStyle/>
          <a:p>
            <a:r>
              <a:rPr lang="en-GB" sz="1400"/>
              <a:t>Independent Labour Party mural</a:t>
            </a:r>
            <a:endParaRPr lang="en-GB"/>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4999802" y="1084461"/>
            <a:ext cx="6453546" cy="5164546"/>
          </a:xfrm>
        </p:spPr>
        <p:txBody>
          <a:bodyPr lIns="0" tIns="45720" rIns="90000" bIns="45720" anchor="t"/>
          <a:lstStyle/>
          <a:p>
            <a:pPr marL="342900" indent="-342900">
              <a:buFont typeface="Arial" panose="020B0604020202020204" pitchFamily="34" charset="0"/>
              <a:buChar char="•"/>
            </a:pPr>
            <a:r>
              <a:rPr lang="en-GB" sz="2800"/>
              <a:t>The city played an important part in the early history of the Labour Party.</a:t>
            </a:r>
          </a:p>
          <a:p>
            <a:r>
              <a:rPr lang="en-GB" sz="2800"/>
              <a:t> </a:t>
            </a:r>
          </a:p>
          <a:p>
            <a:pPr marL="342900" indent="-342900">
              <a:buFont typeface="Arial" panose="020B0604020202020204" pitchFamily="34" charset="0"/>
              <a:buChar char="•"/>
            </a:pPr>
            <a:r>
              <a:rPr lang="en-GB" sz="2800"/>
              <a:t>A mural on the back of the Bradford Playhouse in Little Germany commemorates the centenary of the founding of the Independent Labour Party in Bradford </a:t>
            </a:r>
            <a:r>
              <a:rPr lang="en-GB"/>
              <a:t>on</a:t>
            </a:r>
            <a:r>
              <a:rPr lang="en-GB" sz="2800"/>
              <a:t> 13 January 1893.</a:t>
            </a:r>
            <a:endParaRPr lang="en-GB" sz="2800">
              <a:cs typeface="Arial"/>
            </a:endParaRP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sz="2800"/>
              <a:t>MP Keir Hardie was elected as the first Chairman of the party.</a:t>
            </a:r>
          </a:p>
        </p:txBody>
      </p:sp>
    </p:spTree>
    <p:extLst>
      <p:ext uri="{BB962C8B-B14F-4D97-AF65-F5344CB8AC3E}">
        <p14:creationId xmlns:p14="http://schemas.microsoft.com/office/powerpoint/2010/main" val="42291888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C05D59-8F6A-F60A-0606-1D8DE8D5E882}"/>
              </a:ext>
            </a:extLst>
          </p:cNvPr>
          <p:cNvSpPr>
            <a:spLocks noGrp="1"/>
          </p:cNvSpPr>
          <p:nvPr>
            <p:ph type="title" idx="4294967295"/>
          </p:nvPr>
        </p:nvSpPr>
        <p:spPr>
          <a:xfrm>
            <a:off x="838200" y="-1325563"/>
            <a:ext cx="10515600" cy="1325563"/>
          </a:xfrm>
          <a:prstGeom prst="rect">
            <a:avLst/>
          </a:prstGeom>
        </p:spPr>
        <p:txBody>
          <a:bodyPr anchor="b"/>
          <a:lstStyle/>
          <a:p>
            <a:r>
              <a:rPr lang="en-GB"/>
              <a:t>Early 20th Century 1901 - 1939</a:t>
            </a:r>
          </a:p>
        </p:txBody>
      </p:sp>
      <p:sp>
        <p:nvSpPr>
          <p:cNvPr id="2" name="Content Placeholder 1">
            <a:extLst>
              <a:ext uri="{FF2B5EF4-FFF2-40B4-BE49-F238E27FC236}">
                <a16:creationId xmlns:a16="http://schemas.microsoft.com/office/drawing/2014/main" id="{7F82A12E-5E99-AD6B-883D-A5B9303A83DB}"/>
              </a:ext>
            </a:extLst>
          </p:cNvPr>
          <p:cNvSpPr>
            <a:spLocks noGrp="1"/>
          </p:cNvSpPr>
          <p:nvPr>
            <p:ph idx="1"/>
          </p:nvPr>
        </p:nvSpPr>
        <p:spPr/>
        <p:txBody>
          <a:bodyPr/>
          <a:lstStyle/>
          <a:p>
            <a:pPr algn="ctr"/>
            <a:endParaRPr kumimoji="0" lang="en-GB" sz="32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a:p>
            <a:pPr algn="ctr"/>
            <a:r>
              <a:rPr kumimoji="0" lang="en-GB" sz="6000" b="1" i="0" u="none" strike="noStrike" kern="1200" cap="none" spc="0" normalizeH="0" baseline="0" noProof="0">
                <a:ln>
                  <a:noFill/>
                </a:ln>
                <a:solidFill>
                  <a:srgbClr val="597F32"/>
                </a:solidFill>
                <a:effectLst/>
                <a:uLnTx/>
                <a:uFillTx/>
                <a:latin typeface="Arial" panose="020B0604020202020204" pitchFamily="34" charset="0"/>
                <a:ea typeface="+mj-ea"/>
                <a:cs typeface="+mj-cs"/>
              </a:rPr>
              <a:t>Bradford</a:t>
            </a:r>
          </a:p>
          <a:p>
            <a:pPr algn="ctr"/>
            <a:endParaRPr kumimoji="0" lang="en-GB" sz="32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a:p>
            <a:pPr algn="ctr"/>
            <a:r>
              <a:rPr lang="en-GB" sz="6000" b="1">
                <a:solidFill>
                  <a:srgbClr val="597F32"/>
                </a:solidFill>
                <a:latin typeface="Arial" panose="020B0604020202020204" pitchFamily="34" charset="0"/>
                <a:ea typeface="+mj-ea"/>
                <a:cs typeface="+mj-cs"/>
              </a:rPr>
              <a:t>Early 20th Century</a:t>
            </a:r>
          </a:p>
          <a:p>
            <a:pPr algn="ctr"/>
            <a:endParaRPr lang="en-GB" sz="3200" b="1">
              <a:solidFill>
                <a:srgbClr val="597F32"/>
              </a:solidFill>
              <a:latin typeface="Arial" panose="020B0604020202020204" pitchFamily="34" charset="0"/>
              <a:ea typeface="+mj-ea"/>
              <a:cs typeface="+mj-cs"/>
            </a:endParaRPr>
          </a:p>
          <a:p>
            <a:pPr algn="ctr"/>
            <a:r>
              <a:rPr lang="en-GB" sz="6000" b="1">
                <a:solidFill>
                  <a:srgbClr val="597F32"/>
                </a:solidFill>
                <a:latin typeface="Arial" panose="020B0604020202020204" pitchFamily="34" charset="0"/>
                <a:ea typeface="+mj-ea"/>
                <a:cs typeface="+mj-cs"/>
              </a:rPr>
              <a:t>1901 - 1939</a:t>
            </a:r>
            <a:endParaRPr lang="en-GB" sz="6000"/>
          </a:p>
        </p:txBody>
      </p:sp>
    </p:spTree>
    <p:extLst>
      <p:ext uri="{BB962C8B-B14F-4D97-AF65-F5344CB8AC3E}">
        <p14:creationId xmlns:p14="http://schemas.microsoft.com/office/powerpoint/2010/main" val="37924569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D1AD588-F2FD-3BDE-5DF9-DFF157DCDD0B}"/>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t>Early 20th Century: Bradford Pioneers</a:t>
            </a:r>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357186" y="1080312"/>
            <a:ext cx="6177646" cy="5777688"/>
          </a:xfrm>
        </p:spPr>
        <p:txBody>
          <a:bodyPr/>
          <a:lstStyle/>
          <a:p>
            <a:pPr marL="342900" indent="-342900">
              <a:buFont typeface="Arial" panose="020B0604020202020204" pitchFamily="34" charset="0"/>
              <a:buChar char="•"/>
            </a:pPr>
            <a:r>
              <a:rPr lang="en-GB" sz="2800"/>
              <a:t>The 1906 Provision of School Meals Act was a direct result of work in Bradford by the educational and social reformer Margaret McMillan. In 1892 she was part of the first medical inspection of elementary school children in Britain. </a:t>
            </a:r>
          </a:p>
          <a:p>
            <a:pPr marL="342900" indent="-342900">
              <a:buFont typeface="Arial" panose="020B0604020202020204" pitchFamily="34" charset="0"/>
              <a:buChar char="•"/>
            </a:pPr>
            <a:endParaRPr lang="en-GB" sz="2800"/>
          </a:p>
          <a:p>
            <a:pPr marL="342900" indent="-342900">
              <a:buFont typeface="Arial" panose="020B0604020202020204" pitchFamily="34" charset="0"/>
              <a:buChar char="•"/>
            </a:pPr>
            <a:r>
              <a:rPr lang="en-GB" sz="2800"/>
              <a:t>This started the campaign for local authorities to install bathrooms, improve ventilation and supply free school meals.</a:t>
            </a:r>
          </a:p>
        </p:txBody>
      </p:sp>
      <p:pic>
        <p:nvPicPr>
          <p:cNvPr id="10" name="Picture Placeholder 9" descr="A photo of an elderly lady standing in front of a garden&#10;&#10;">
            <a:extLst>
              <a:ext uri="{FF2B5EF4-FFF2-40B4-BE49-F238E27FC236}">
                <a16:creationId xmlns:a16="http://schemas.microsoft.com/office/drawing/2014/main" id="{4C6D59DE-3522-94B7-26D0-2FF79FDC8189}"/>
              </a:ext>
            </a:extLst>
          </p:cNvPr>
          <p:cNvPicPr>
            <a:picLocks noGrp="1" noChangeAspect="1"/>
          </p:cNvPicPr>
          <p:nvPr>
            <p:ph type="pic" sz="quarter" idx="14"/>
          </p:nvPr>
        </p:nvPicPr>
        <p:blipFill rotWithShape="1">
          <a:blip r:embed="rId3"/>
          <a:srcRect t="19368" b="13462"/>
          <a:stretch/>
        </p:blipFill>
        <p:spPr>
          <a:xfrm>
            <a:off x="6583284" y="1075414"/>
            <a:ext cx="4632984" cy="4093986"/>
          </a:xfrm>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p:txBody>
          <a:bodyPr/>
          <a:lstStyle/>
          <a:p>
            <a:r>
              <a:rPr lang="en-GB"/>
              <a:t>Margaret McMillan</a:t>
            </a:r>
          </a:p>
        </p:txBody>
      </p:sp>
    </p:spTree>
    <p:extLst>
      <p:ext uri="{BB962C8B-B14F-4D97-AF65-F5344CB8AC3E}">
        <p14:creationId xmlns:p14="http://schemas.microsoft.com/office/powerpoint/2010/main" val="3376205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D1AD588-F2FD-3BDE-5DF9-DFF157DCDD0B}"/>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t>Early 20th Century: Optimistic Beginnings</a:t>
            </a:r>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357186" y="1080312"/>
            <a:ext cx="6177646" cy="5777688"/>
          </a:xfrm>
        </p:spPr>
        <p:txBody>
          <a:bodyPr lIns="0" tIns="45720" rIns="90000" bIns="45720" anchor="t"/>
          <a:lstStyle/>
          <a:p>
            <a:pPr marL="342900" indent="-342900">
              <a:buFont typeface="Arial" panose="020B0604020202020204" pitchFamily="34" charset="0"/>
              <a:buChar char="•"/>
            </a:pPr>
            <a:r>
              <a:rPr lang="en-GB" sz="2600"/>
              <a:t>In 1904 an Industrial Exhibition was held in the newly opened Cartwright Memorial Hall to showcase the best of Bradford industry and innovation.</a:t>
            </a:r>
            <a:endParaRPr lang="en-GB" sz="2600">
              <a:cs typeface="Arial"/>
            </a:endParaRPr>
          </a:p>
          <a:p>
            <a:pPr marL="342900" indent="-342900">
              <a:buFont typeface="Arial" panose="020B0604020202020204" pitchFamily="34" charset="0"/>
              <a:buChar char="•"/>
            </a:pPr>
            <a:endParaRPr lang="en-GB" sz="2600">
              <a:cs typeface="Arial"/>
            </a:endParaRPr>
          </a:p>
          <a:p>
            <a:pPr marL="342900" indent="-342900">
              <a:buFont typeface="Arial" panose="020B0604020202020204" pitchFamily="34" charset="0"/>
              <a:buChar char="•"/>
            </a:pPr>
            <a:r>
              <a:rPr lang="en-GB" sz="2600"/>
              <a:t>The first council houses in Bradford were built in 1907. </a:t>
            </a:r>
            <a:endParaRPr lang="en-GB" sz="2600">
              <a:cs typeface="Arial"/>
            </a:endParaRPr>
          </a:p>
          <a:p>
            <a:pPr marL="342900" indent="-342900">
              <a:buFont typeface="Arial" panose="020B0604020202020204" pitchFamily="34" charset="0"/>
              <a:buChar char="•"/>
            </a:pPr>
            <a:endParaRPr lang="en-GB" sz="2600">
              <a:cs typeface="Arial"/>
            </a:endParaRPr>
          </a:p>
          <a:p>
            <a:pPr marL="342900" indent="-342900">
              <a:buFont typeface="Arial" panose="020B0604020202020204" pitchFamily="34" charset="0"/>
              <a:buChar char="•"/>
            </a:pPr>
            <a:r>
              <a:rPr lang="en-GB" sz="2600"/>
              <a:t>In 1910, Benjamin and William Jowett  started making cars in the city. </a:t>
            </a:r>
            <a:endParaRPr lang="en-GB" sz="2600">
              <a:cs typeface="Arial"/>
            </a:endParaRPr>
          </a:p>
          <a:p>
            <a:pPr marL="342900" indent="-342900">
              <a:buFont typeface="Arial" panose="020B0604020202020204" pitchFamily="34" charset="0"/>
              <a:buChar char="•"/>
            </a:pPr>
            <a:endParaRPr lang="en-GB" sz="2600">
              <a:cs typeface="Arial"/>
            </a:endParaRPr>
          </a:p>
          <a:p>
            <a:pPr marL="342900" indent="-342900">
              <a:buFont typeface="Arial" panose="020B0604020202020204" pitchFamily="34" charset="0"/>
              <a:buChar char="•"/>
            </a:pPr>
            <a:r>
              <a:rPr lang="en-GB" sz="2600"/>
              <a:t>In 1911 Bradford City won the FA Cup!</a:t>
            </a:r>
            <a:endParaRPr lang="en-GB" sz="2600">
              <a:cs typeface="Arial"/>
            </a:endParaRPr>
          </a:p>
          <a:p>
            <a:pPr marL="342900" indent="-342900">
              <a:buFont typeface="Arial" panose="020B0604020202020204" pitchFamily="34" charset="0"/>
              <a:buChar char="•"/>
            </a:pPr>
            <a:endParaRPr lang="en-GB" sz="2600">
              <a:cs typeface="Arial"/>
            </a:endParaRPr>
          </a:p>
          <a:p>
            <a:pPr marL="342900" indent="-342900">
              <a:buFont typeface="Arial" panose="020B0604020202020204" pitchFamily="34" charset="0"/>
              <a:buChar char="•"/>
            </a:pPr>
            <a:endParaRPr lang="en-GB"/>
          </a:p>
          <a:p>
            <a:pPr marL="342900" indent="-342900">
              <a:buFont typeface="Arial" panose="020B0604020202020204" pitchFamily="34" charset="0"/>
              <a:buChar char="•"/>
            </a:pPr>
            <a:endParaRPr lang="en-GB" sz="2800"/>
          </a:p>
        </p:txBody>
      </p:sp>
      <p:pic>
        <p:nvPicPr>
          <p:cNvPr id="10" name="Picture Placeholder 9" descr="A photo of a very ornate stone building with lots of fancy columns and towers on it.">
            <a:extLst>
              <a:ext uri="{FF2B5EF4-FFF2-40B4-BE49-F238E27FC236}">
                <a16:creationId xmlns:a16="http://schemas.microsoft.com/office/drawing/2014/main" id="{4C6D59DE-3522-94B7-26D0-2FF79FDC8189}"/>
              </a:ext>
            </a:extLst>
          </p:cNvPr>
          <p:cNvPicPr>
            <a:picLocks noGrp="1" noChangeAspect="1"/>
          </p:cNvPicPr>
          <p:nvPr>
            <p:ph type="pic" sz="quarter" idx="14"/>
          </p:nvPr>
        </p:nvPicPr>
        <p:blipFill>
          <a:blip r:embed="rId3"/>
          <a:srcRect l="12626" r="12626"/>
          <a:stretch/>
        </p:blipFill>
        <p:spPr>
          <a:xfrm>
            <a:off x="6583284" y="1075414"/>
            <a:ext cx="4632984" cy="4093986"/>
          </a:xfrm>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p:txBody>
          <a:bodyPr/>
          <a:lstStyle/>
          <a:p>
            <a:r>
              <a:rPr lang="en-GB" sz="1400"/>
              <a:t>Cartwright Memorial Hall</a:t>
            </a:r>
            <a:endParaRPr lang="en-GB"/>
          </a:p>
        </p:txBody>
      </p:sp>
    </p:spTree>
    <p:extLst>
      <p:ext uri="{BB962C8B-B14F-4D97-AF65-F5344CB8AC3E}">
        <p14:creationId xmlns:p14="http://schemas.microsoft.com/office/powerpoint/2010/main" val="12658793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D1AD588-F2FD-3BDE-5DF9-DFF157DCDD0B}"/>
              </a:ext>
              <a:ext uri="{C183D7F6-B498-43B3-948B-1728B52AA6E4}">
                <adec:decorative xmlns:adec="http://schemas.microsoft.com/office/drawing/2017/decorative" val="1"/>
              </a:ext>
            </a:extLst>
          </p:cNvPr>
          <p:cNvSpPr>
            <a:spLocks noGrp="1"/>
          </p:cNvSpPr>
          <p:nvPr>
            <p:ph type="pic" sz="quarter" idx="24"/>
          </p:nvPr>
        </p:nvSpPr>
        <p:spPr>
          <a:xfrm>
            <a:off x="7589218" y="5125335"/>
            <a:ext cx="3643313" cy="579437"/>
          </a:xfrm>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t>Early 20th Century: Impact of the First World War</a:t>
            </a:r>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217796" y="1071020"/>
            <a:ext cx="6958230" cy="5786980"/>
          </a:xfrm>
        </p:spPr>
        <p:txBody>
          <a:bodyPr lIns="0" tIns="45720" rIns="90000" bIns="45720" anchor="t"/>
          <a:lstStyle/>
          <a:p>
            <a:pPr marL="342900" indent="-342900">
              <a:buFont typeface="Arial" panose="020B0604020202020204" pitchFamily="34" charset="0"/>
              <a:buChar char="•"/>
            </a:pPr>
            <a:r>
              <a:rPr lang="en-GB"/>
              <a:t>Bradford</a:t>
            </a:r>
            <a:r>
              <a:rPr lang="en-GB" sz="2800"/>
              <a:t> War Memorial commemorates the 37,000 </a:t>
            </a:r>
            <a:r>
              <a:rPr lang="en-GB"/>
              <a:t>Bradford men</a:t>
            </a:r>
            <a:r>
              <a:rPr lang="en-GB" sz="2800"/>
              <a:t> who served in the First World War.</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sz="2800"/>
              <a:t>Many of the 5,000 </a:t>
            </a:r>
            <a:r>
              <a:rPr lang="en-GB"/>
              <a:t>men who </a:t>
            </a:r>
            <a:r>
              <a:rPr lang="en-GB" sz="2800"/>
              <a:t>died were in the Bradford Pals battalions</a:t>
            </a:r>
            <a:r>
              <a:rPr lang="en-GB"/>
              <a:t>,</a:t>
            </a:r>
            <a:r>
              <a:rPr lang="en-GB" sz="2800"/>
              <a:t> killed on the first day of the First Battle of the Somme.</a:t>
            </a:r>
            <a:r>
              <a:rPr lang="en-GB"/>
              <a:t> </a:t>
            </a:r>
            <a:endParaRPr lang="en-GB" sz="2800">
              <a:cs typeface="Arial"/>
            </a:endParaRPr>
          </a:p>
          <a:p>
            <a:pPr marL="342900" indent="-342900">
              <a:buFont typeface="Arial" panose="020B0604020202020204" pitchFamily="34" charset="0"/>
              <a:buChar char="•"/>
            </a:pPr>
            <a:endParaRPr lang="en-GB" sz="2800"/>
          </a:p>
          <a:p>
            <a:pPr marL="342900" indent="-342900">
              <a:buFont typeface="Arial" panose="020B0604020202020204" pitchFamily="34" charset="0"/>
              <a:buChar char="•"/>
            </a:pPr>
            <a:r>
              <a:rPr lang="en-GB" sz="2800"/>
              <a:t>The</a:t>
            </a:r>
            <a:r>
              <a:rPr lang="en-GB"/>
              <a:t> Bradford war</a:t>
            </a:r>
            <a:r>
              <a:rPr lang="en-GB" sz="2800"/>
              <a:t> memorial, a stone obelisk with bronze statues, was unveiled on 1 July 1922.</a:t>
            </a:r>
            <a:endParaRPr lang="en-GB" sz="2800">
              <a:cs typeface="Arial"/>
            </a:endParaRPr>
          </a:p>
          <a:p>
            <a:pPr marL="342900" indent="-342900">
              <a:buFont typeface="Arial" panose="020B0604020202020204" pitchFamily="34" charset="0"/>
              <a:buChar char="•"/>
            </a:pPr>
            <a:endParaRPr lang="en-GB" sz="2800"/>
          </a:p>
          <a:p>
            <a:pPr marL="342900" indent="-342900">
              <a:buFont typeface="Arial" panose="020B0604020202020204" pitchFamily="34" charset="0"/>
              <a:buChar char="•"/>
            </a:pPr>
            <a:endParaRPr lang="en-GB"/>
          </a:p>
          <a:p>
            <a:pPr marL="342900" indent="-342900">
              <a:buFont typeface="Arial" panose="020B0604020202020204" pitchFamily="34" charset="0"/>
              <a:buChar char="•"/>
            </a:pPr>
            <a:endParaRPr lang="en-GB" sz="2800"/>
          </a:p>
        </p:txBody>
      </p:sp>
      <p:pic>
        <p:nvPicPr>
          <p:cNvPr id="10" name="Picture Placeholder 9" descr="A black and white photo of people laying wreaths at a War Memorial.">
            <a:extLst>
              <a:ext uri="{FF2B5EF4-FFF2-40B4-BE49-F238E27FC236}">
                <a16:creationId xmlns:a16="http://schemas.microsoft.com/office/drawing/2014/main" id="{4C6D59DE-3522-94B7-26D0-2FF79FDC8189}"/>
              </a:ext>
            </a:extLst>
          </p:cNvPr>
          <p:cNvPicPr>
            <a:picLocks noGrp="1" noChangeAspect="1"/>
          </p:cNvPicPr>
          <p:nvPr>
            <p:ph type="pic" sz="quarter" idx="14"/>
          </p:nvPr>
        </p:nvPicPr>
        <p:blipFill>
          <a:blip r:embed="rId3"/>
          <a:srcRect t="6336" b="6336"/>
          <a:stretch/>
        </p:blipFill>
        <p:spPr>
          <a:xfrm>
            <a:off x="7178016" y="1131170"/>
            <a:ext cx="4233399" cy="3740865"/>
          </a:xfrm>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a:xfrm>
            <a:off x="7821613" y="5207885"/>
            <a:ext cx="2830459" cy="414338"/>
          </a:xfrm>
        </p:spPr>
        <p:txBody>
          <a:bodyPr/>
          <a:lstStyle/>
          <a:p>
            <a:r>
              <a:rPr lang="en-GB"/>
              <a:t>Bradford</a:t>
            </a:r>
            <a:r>
              <a:rPr lang="en-GB" sz="1400"/>
              <a:t> War Memorial</a:t>
            </a:r>
            <a:endParaRPr lang="en-GB"/>
          </a:p>
        </p:txBody>
      </p:sp>
    </p:spTree>
    <p:extLst>
      <p:ext uri="{BB962C8B-B14F-4D97-AF65-F5344CB8AC3E}">
        <p14:creationId xmlns:p14="http://schemas.microsoft.com/office/powerpoint/2010/main" val="16555836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D1AD588-F2FD-3BDE-5DF9-DFF157DCDD0B}"/>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t>Early 20th Century: Impact of the First World War</a:t>
            </a:r>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357186" y="1080312"/>
            <a:ext cx="5817472" cy="5777688"/>
          </a:xfrm>
        </p:spPr>
        <p:txBody>
          <a:bodyPr/>
          <a:lstStyle/>
          <a:p>
            <a:pPr marL="342900" indent="-342900">
              <a:buFont typeface="Arial" panose="020B0604020202020204" pitchFamily="34" charset="0"/>
              <a:buChar char="•"/>
            </a:pPr>
            <a:r>
              <a:rPr lang="en-GB" sz="2800" dirty="0"/>
              <a:t>The onset of the First World War in 1914 had led to a short lived rise in cloth manufacturing. Post war, many but by no means all, textile firms closed during some 20 years of economic depression and mass unemployment.</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sz="2800" dirty="0"/>
              <a:t>Eventually new industries such as engineering and printing came. More people worked in banking, insurance and local government.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sz="2800"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sz="2800" dirty="0"/>
          </a:p>
        </p:txBody>
      </p:sp>
      <p:pic>
        <p:nvPicPr>
          <p:cNvPr id="10" name="Picture Placeholder 9" descr="A black and white photo of people laying wreaths at a War Memorial.">
            <a:extLst>
              <a:ext uri="{FF2B5EF4-FFF2-40B4-BE49-F238E27FC236}">
                <a16:creationId xmlns:a16="http://schemas.microsoft.com/office/drawing/2014/main" id="{4C6D59DE-3522-94B7-26D0-2FF79FDC8189}"/>
              </a:ext>
            </a:extLst>
          </p:cNvPr>
          <p:cNvPicPr>
            <a:picLocks noGrp="1" noChangeAspect="1"/>
          </p:cNvPicPr>
          <p:nvPr>
            <p:ph type="pic" sz="quarter" idx="14"/>
          </p:nvPr>
        </p:nvPicPr>
        <p:blipFill>
          <a:blip r:embed="rId3"/>
          <a:srcRect t="6336" b="6336"/>
          <a:stretch/>
        </p:blipFill>
        <p:spPr>
          <a:xfrm>
            <a:off x="6583284" y="1075414"/>
            <a:ext cx="4632984" cy="4093986"/>
          </a:xfrm>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p:txBody>
          <a:bodyPr/>
          <a:lstStyle/>
          <a:p>
            <a:r>
              <a:rPr lang="en-GB"/>
              <a:t>Bradford</a:t>
            </a:r>
            <a:r>
              <a:rPr lang="en-GB" sz="1400"/>
              <a:t> War Memorial</a:t>
            </a:r>
            <a:endParaRPr lang="en-GB"/>
          </a:p>
        </p:txBody>
      </p:sp>
    </p:spTree>
    <p:extLst>
      <p:ext uri="{BB962C8B-B14F-4D97-AF65-F5344CB8AC3E}">
        <p14:creationId xmlns:p14="http://schemas.microsoft.com/office/powerpoint/2010/main" val="2950126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EFB7-B969-2FAA-EE52-5251913A65E6}"/>
              </a:ext>
            </a:extLst>
          </p:cNvPr>
          <p:cNvSpPr>
            <a:spLocks noGrp="1"/>
          </p:cNvSpPr>
          <p:nvPr>
            <p:ph type="title" idx="4294967295"/>
          </p:nvPr>
        </p:nvSpPr>
        <p:spPr>
          <a:xfrm>
            <a:off x="838200" y="-1325563"/>
            <a:ext cx="10515600" cy="1325563"/>
          </a:xfrm>
          <a:prstGeom prst="rect">
            <a:avLst/>
          </a:prstGeom>
        </p:spPr>
        <p:txBody>
          <a:bodyPr anchor="b"/>
          <a:lstStyle/>
          <a:p>
            <a:r>
              <a:rPr lang="en-GB"/>
              <a:t>Mid-Late 20th Century 1939 - 1999</a:t>
            </a:r>
          </a:p>
        </p:txBody>
      </p:sp>
      <p:sp>
        <p:nvSpPr>
          <p:cNvPr id="2" name="Content Placeholder 1">
            <a:extLst>
              <a:ext uri="{FF2B5EF4-FFF2-40B4-BE49-F238E27FC236}">
                <a16:creationId xmlns:a16="http://schemas.microsoft.com/office/drawing/2014/main" id="{7F82A12E-5E99-AD6B-883D-A5B9303A83DB}"/>
              </a:ext>
            </a:extLst>
          </p:cNvPr>
          <p:cNvSpPr>
            <a:spLocks noGrp="1"/>
          </p:cNvSpPr>
          <p:nvPr>
            <p:ph idx="1"/>
          </p:nvPr>
        </p:nvSpPr>
        <p:spPr/>
        <p:txBody>
          <a:bodyPr/>
          <a:lstStyle/>
          <a:p>
            <a:pPr algn="ctr"/>
            <a:endParaRPr kumimoji="0" lang="en-GB" sz="32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a:p>
            <a:pPr algn="ctr"/>
            <a:r>
              <a:rPr kumimoji="0" lang="en-GB" sz="6000" b="1" i="0" u="none" strike="noStrike" kern="1200" cap="none" spc="0" normalizeH="0" baseline="0" noProof="0">
                <a:ln>
                  <a:noFill/>
                </a:ln>
                <a:solidFill>
                  <a:srgbClr val="597F32"/>
                </a:solidFill>
                <a:effectLst/>
                <a:uLnTx/>
                <a:uFillTx/>
                <a:latin typeface="Arial" panose="020B0604020202020204" pitchFamily="34" charset="0"/>
                <a:ea typeface="+mj-ea"/>
                <a:cs typeface="+mj-cs"/>
              </a:rPr>
              <a:t>Bradford</a:t>
            </a:r>
          </a:p>
          <a:p>
            <a:pPr algn="ctr"/>
            <a:endParaRPr kumimoji="0" lang="en-GB" sz="32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a:p>
            <a:pPr algn="ctr"/>
            <a:r>
              <a:rPr lang="en-GB" sz="6000" b="1">
                <a:solidFill>
                  <a:srgbClr val="597F32"/>
                </a:solidFill>
                <a:latin typeface="Arial" panose="020B0604020202020204" pitchFamily="34" charset="0"/>
                <a:ea typeface="+mj-ea"/>
                <a:cs typeface="+mj-cs"/>
              </a:rPr>
              <a:t>Mid-Late 20th Century</a:t>
            </a:r>
          </a:p>
          <a:p>
            <a:pPr algn="ctr"/>
            <a:endParaRPr lang="en-GB" sz="3200" b="1">
              <a:solidFill>
                <a:srgbClr val="597F32"/>
              </a:solidFill>
              <a:latin typeface="Arial" panose="020B0604020202020204" pitchFamily="34" charset="0"/>
              <a:ea typeface="+mj-ea"/>
              <a:cs typeface="+mj-cs"/>
            </a:endParaRPr>
          </a:p>
          <a:p>
            <a:pPr algn="ctr"/>
            <a:r>
              <a:rPr lang="en-GB" sz="6000" b="1">
                <a:solidFill>
                  <a:srgbClr val="597F32"/>
                </a:solidFill>
                <a:latin typeface="Arial" panose="020B0604020202020204" pitchFamily="34" charset="0"/>
                <a:ea typeface="+mj-ea"/>
                <a:cs typeface="+mj-cs"/>
              </a:rPr>
              <a:t>1939 - 1999</a:t>
            </a:r>
            <a:endParaRPr lang="en-GB" sz="6000"/>
          </a:p>
        </p:txBody>
      </p:sp>
    </p:spTree>
    <p:extLst>
      <p:ext uri="{BB962C8B-B14F-4D97-AF65-F5344CB8AC3E}">
        <p14:creationId xmlns:p14="http://schemas.microsoft.com/office/powerpoint/2010/main" val="13842420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64FF402-6727-C889-FCEF-737D8FBEE391}"/>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t>Mid-Late 20th Century: Migration</a:t>
            </a:r>
          </a:p>
        </p:txBody>
      </p:sp>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p:txBody>
          <a:bodyPr/>
          <a:lstStyle/>
          <a:p>
            <a:r>
              <a:rPr lang="en-GB"/>
              <a:t>Map of north-east Europe</a:t>
            </a:r>
          </a:p>
        </p:txBody>
      </p:sp>
      <p:pic>
        <p:nvPicPr>
          <p:cNvPr id="11" name="Picture Placeholder 10" descr="A picture of a map of the countries of north-east Europe showing the locations of Poland, Ukraine, Lithuania and Latvia.">
            <a:extLst>
              <a:ext uri="{FF2B5EF4-FFF2-40B4-BE49-F238E27FC236}">
                <a16:creationId xmlns:a16="http://schemas.microsoft.com/office/drawing/2014/main" id="{63083E6B-048F-E93B-453B-DF31D8F776DC}"/>
              </a:ext>
            </a:extLst>
          </p:cNvPr>
          <p:cNvPicPr>
            <a:picLocks noGrp="1" noChangeAspect="1"/>
          </p:cNvPicPr>
          <p:nvPr>
            <p:ph type="pic" sz="quarter" idx="14"/>
          </p:nvPr>
        </p:nvPicPr>
        <p:blipFill rotWithShape="1">
          <a:blip r:embed="rId3"/>
          <a:srcRect l="6627" r="11703"/>
          <a:stretch/>
        </p:blipFill>
        <p:spPr>
          <a:xfrm>
            <a:off x="243816" y="1178981"/>
            <a:ext cx="4632984" cy="4093986"/>
          </a:xfrm>
        </p:spPr>
      </p:pic>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5213534" y="1270315"/>
            <a:ext cx="5905354" cy="5183131"/>
          </a:xfrm>
        </p:spPr>
        <p:txBody>
          <a:bodyPr lIns="0" tIns="45720" rIns="90000" bIns="45720" anchor="t"/>
          <a:lstStyle/>
          <a:p>
            <a:pPr marL="342900" indent="-342900">
              <a:buFont typeface="Arial" panose="020B0604020202020204" pitchFamily="34" charset="0"/>
              <a:buChar char="•"/>
            </a:pPr>
            <a:r>
              <a:rPr lang="en-GB" sz="2800"/>
              <a:t>The Second World War led to a shortage of workers. This was a big problem for mill owners, who began recruiting migrant workers. </a:t>
            </a:r>
          </a:p>
          <a:p>
            <a:pPr marL="342900" indent="-342900">
              <a:buFont typeface="Arial" panose="020B0604020202020204" pitchFamily="34" charset="0"/>
              <a:buChar char="•"/>
            </a:pPr>
            <a:endParaRPr lang="en-GB" sz="2800"/>
          </a:p>
          <a:p>
            <a:pPr marL="342900" indent="-342900">
              <a:buFont typeface="Arial" panose="020B0604020202020204" pitchFamily="34" charset="0"/>
              <a:buChar char="•"/>
            </a:pPr>
            <a:r>
              <a:rPr lang="en-GB" sz="2800"/>
              <a:t>People from Poland, Ukraine, Lithuania and Latvia came </a:t>
            </a:r>
            <a:r>
              <a:rPr lang="en-GB"/>
              <a:t>to Bradford </a:t>
            </a:r>
            <a:r>
              <a:rPr lang="en-GB" sz="2800"/>
              <a:t>during the Second World War.</a:t>
            </a:r>
            <a:endParaRPr lang="en-GB" sz="2800">
              <a:cs typeface="Arial"/>
            </a:endParaRPr>
          </a:p>
          <a:p>
            <a:r>
              <a:rPr lang="en-GB" sz="2800"/>
              <a:t>. </a:t>
            </a:r>
          </a:p>
          <a:p>
            <a:pPr marL="342900" indent="-342900">
              <a:buFont typeface="Arial" panose="020B0604020202020204" pitchFamily="34" charset="0"/>
              <a:buChar char="•"/>
            </a:pPr>
            <a:endParaRPr lang="en-GB"/>
          </a:p>
          <a:p>
            <a:pPr marL="342900" indent="-342900">
              <a:buFont typeface="Arial" panose="020B0604020202020204" pitchFamily="34" charset="0"/>
              <a:buChar char="•"/>
            </a:pPr>
            <a:endParaRPr lang="en-GB" sz="2800"/>
          </a:p>
          <a:p>
            <a:pPr marL="342900" indent="-342900">
              <a:buFont typeface="Arial" panose="020B0604020202020204" pitchFamily="34" charset="0"/>
              <a:buChar char="•"/>
            </a:pPr>
            <a:endParaRPr lang="en-GB"/>
          </a:p>
          <a:p>
            <a:pPr marL="342900" indent="-342900">
              <a:buFont typeface="Arial" panose="020B0604020202020204" pitchFamily="34" charset="0"/>
              <a:buChar char="•"/>
            </a:pPr>
            <a:endParaRPr lang="en-GB" sz="2800"/>
          </a:p>
        </p:txBody>
      </p:sp>
    </p:spTree>
    <p:extLst>
      <p:ext uri="{BB962C8B-B14F-4D97-AF65-F5344CB8AC3E}">
        <p14:creationId xmlns:p14="http://schemas.microsoft.com/office/powerpoint/2010/main" val="29964613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64FF402-6727-C889-FCEF-737D8FBEE391}"/>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t>Mid-Late 20th Century: Migration</a:t>
            </a:r>
          </a:p>
        </p:txBody>
      </p:sp>
      <p:pic>
        <p:nvPicPr>
          <p:cNvPr id="11" name="Picture Placeholder 10" descr="A map of South Asia showing">
            <a:extLst>
              <a:ext uri="{FF2B5EF4-FFF2-40B4-BE49-F238E27FC236}">
                <a16:creationId xmlns:a16="http://schemas.microsoft.com/office/drawing/2014/main" id="{63083E6B-048F-E93B-453B-DF31D8F776DC}"/>
              </a:ext>
            </a:extLst>
          </p:cNvPr>
          <p:cNvPicPr>
            <a:picLocks noGrp="1" noChangeAspect="1"/>
          </p:cNvPicPr>
          <p:nvPr>
            <p:ph type="pic" sz="quarter" idx="14"/>
          </p:nvPr>
        </p:nvPicPr>
        <p:blipFill rotWithShape="1">
          <a:blip r:embed="rId3"/>
          <a:srcRect t="6008" b="7528"/>
          <a:stretch/>
        </p:blipFill>
        <p:spPr>
          <a:xfrm>
            <a:off x="243816" y="1178981"/>
            <a:ext cx="4632984" cy="4093986"/>
          </a:xfrm>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p:txBody>
          <a:bodyPr/>
          <a:lstStyle/>
          <a:p>
            <a:r>
              <a:rPr lang="en-GB"/>
              <a:t>Map of South Asia</a:t>
            </a:r>
          </a:p>
        </p:txBody>
      </p:sp>
      <p:sp>
        <p:nvSpPr>
          <p:cNvPr id="4" name="Content Placeholder 3" descr="A map of South Asia showing India, Bangladesh and Pakistan.">
            <a:extLst>
              <a:ext uri="{FF2B5EF4-FFF2-40B4-BE49-F238E27FC236}">
                <a16:creationId xmlns:a16="http://schemas.microsoft.com/office/drawing/2014/main" id="{E8E88E4B-2A68-4E16-9E97-1BBCCDFE1F62}"/>
              </a:ext>
            </a:extLst>
          </p:cNvPr>
          <p:cNvSpPr>
            <a:spLocks noGrp="1"/>
          </p:cNvSpPr>
          <p:nvPr>
            <p:ph idx="1"/>
          </p:nvPr>
        </p:nvSpPr>
        <p:spPr>
          <a:xfrm>
            <a:off x="5213534" y="1065876"/>
            <a:ext cx="5905354" cy="5627532"/>
          </a:xfrm>
        </p:spPr>
        <p:txBody>
          <a:bodyPr lIns="0" tIns="45720" rIns="90000" bIns="45720" anchor="t"/>
          <a:lstStyle/>
          <a:p>
            <a:pPr marL="342900" indent="-342900">
              <a:buFont typeface="Arial" panose="020B0604020202020204" pitchFamily="34" charset="0"/>
              <a:buChar char="•"/>
            </a:pPr>
            <a:r>
              <a:rPr lang="en-GB" sz="2800"/>
              <a:t>Large scale migration continued in the 1950’s and 60’s. This time the new communities came from the West Indies, India, Bangladesh and Pakistan. </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sz="2800"/>
              <a:t>Many South Asian immigrants came from these countries, but most came from the Mirpur area of Kashmir. Bradford became a multi-cultural city.</a:t>
            </a:r>
            <a:r>
              <a:rPr lang="en-GB"/>
              <a:t> </a:t>
            </a:r>
            <a:endParaRPr lang="en-GB" sz="2800"/>
          </a:p>
          <a:p>
            <a:pPr marL="342900" indent="-342900">
              <a:buFont typeface="Arial" panose="020B0604020202020204" pitchFamily="34" charset="0"/>
              <a:buChar char="•"/>
            </a:pPr>
            <a:endParaRPr lang="en-GB"/>
          </a:p>
          <a:p>
            <a:pPr marL="342900" indent="-342900">
              <a:buFont typeface="Arial" panose="020B0604020202020204" pitchFamily="34" charset="0"/>
              <a:buChar char="•"/>
            </a:pPr>
            <a:endParaRPr lang="en-GB" sz="2800"/>
          </a:p>
          <a:p>
            <a:pPr marL="342900" indent="-342900">
              <a:buFont typeface="Arial" panose="020B0604020202020204" pitchFamily="34" charset="0"/>
              <a:buChar char="•"/>
            </a:pPr>
            <a:endParaRPr lang="en-GB"/>
          </a:p>
          <a:p>
            <a:pPr marL="342900" indent="-342900">
              <a:buFont typeface="Arial" panose="020B0604020202020204" pitchFamily="34" charset="0"/>
              <a:buChar char="•"/>
            </a:pPr>
            <a:endParaRPr lang="en-GB" sz="2800"/>
          </a:p>
        </p:txBody>
      </p:sp>
    </p:spTree>
    <p:extLst>
      <p:ext uri="{BB962C8B-B14F-4D97-AF65-F5344CB8AC3E}">
        <p14:creationId xmlns:p14="http://schemas.microsoft.com/office/powerpoint/2010/main" val="21892229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64FF402-6727-C889-FCEF-737D8FBEE391}"/>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t>Mid-Late 20th Century: Modernisation</a:t>
            </a:r>
          </a:p>
        </p:txBody>
      </p:sp>
      <p:pic>
        <p:nvPicPr>
          <p:cNvPr id="11" name="Picture Placeholder 10" descr="An aerial view of a city centre with a massive concrete shopping centre, surrounded by many much smaller, but still large and grand Victorian buildings.">
            <a:extLst>
              <a:ext uri="{FF2B5EF4-FFF2-40B4-BE49-F238E27FC236}">
                <a16:creationId xmlns:a16="http://schemas.microsoft.com/office/drawing/2014/main" id="{63083E6B-048F-E93B-453B-DF31D8F776DC}"/>
              </a:ext>
            </a:extLst>
          </p:cNvPr>
          <p:cNvPicPr>
            <a:picLocks noGrp="1" noChangeAspect="1"/>
          </p:cNvPicPr>
          <p:nvPr>
            <p:ph type="pic" sz="quarter" idx="14"/>
          </p:nvPr>
        </p:nvPicPr>
        <p:blipFill>
          <a:blip r:embed="rId3"/>
          <a:srcRect l="795" r="795"/>
          <a:stretch/>
        </p:blipFill>
        <p:spPr>
          <a:xfrm>
            <a:off x="243816" y="1178981"/>
            <a:ext cx="4632984" cy="4093986"/>
          </a:xfrm>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p:txBody>
          <a:bodyPr/>
          <a:lstStyle/>
          <a:p>
            <a:r>
              <a:rPr lang="en-GB"/>
              <a:t>Kirkgate Shopping Centre</a:t>
            </a:r>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5157090" y="840098"/>
            <a:ext cx="6168761" cy="5627532"/>
          </a:xfrm>
        </p:spPr>
        <p:txBody>
          <a:bodyPr lIns="0" tIns="45720" rIns="90000" bIns="45720" anchor="t"/>
          <a:lstStyle/>
          <a:p>
            <a:pPr marL="342900" indent="-342900">
              <a:buFont typeface="Arial" panose="020B0604020202020204" pitchFamily="34" charset="0"/>
              <a:buChar char="•"/>
            </a:pPr>
            <a:r>
              <a:rPr lang="en-GB" sz="2800"/>
              <a:t>A new City Engineer, Stanley Wardley’s, had a vision for</a:t>
            </a:r>
            <a:r>
              <a:rPr lang="en-GB" dirty="0"/>
              <a:t> Bradford,</a:t>
            </a:r>
            <a:r>
              <a:rPr lang="en-GB" sz="2800"/>
              <a:t> with modern buildings which would be functional and simple. </a:t>
            </a:r>
            <a:r>
              <a:rPr lang="en-GB"/>
              <a:t>He planned to use </a:t>
            </a:r>
            <a:r>
              <a:rPr lang="en-GB" sz="2800"/>
              <a:t>newly available materials they would produce the distinctive style of the 1960s and 1970s.</a:t>
            </a:r>
            <a:r>
              <a:rPr lang="en-GB"/>
              <a:t> </a:t>
            </a:r>
            <a:endParaRPr lang="en-GB" sz="2800"/>
          </a:p>
          <a:p>
            <a:pPr marL="342900" indent="-342900">
              <a:buFont typeface="Arial" panose="020B0604020202020204" pitchFamily="34" charset="0"/>
              <a:buChar char="•"/>
            </a:pPr>
            <a:endParaRPr lang="en-GB" sz="2800"/>
          </a:p>
          <a:p>
            <a:pPr marL="342900" indent="-342900">
              <a:buFont typeface="Arial" panose="020B0604020202020204" pitchFamily="34" charset="0"/>
              <a:buChar char="•"/>
            </a:pPr>
            <a:r>
              <a:rPr lang="en-GB" sz="2800"/>
              <a:t>Victorian buildings were destroyed to make way, such as the ornate Kirkgate Market. It was replaced by the Kirkgate Shopping Centre.</a:t>
            </a:r>
            <a:endParaRPr lang="en-GB" dirty="0">
              <a:cs typeface="Arial"/>
            </a:endParaRPr>
          </a:p>
          <a:p>
            <a:pPr marL="342900" indent="-342900">
              <a:buFont typeface="Arial" panose="020B0604020202020204" pitchFamily="34" charset="0"/>
              <a:buChar char="•"/>
            </a:pPr>
            <a:endParaRPr lang="en-GB" sz="2800"/>
          </a:p>
          <a:p>
            <a:pPr marL="342900" indent="-342900">
              <a:buFont typeface="Arial" panose="020B0604020202020204" pitchFamily="34" charset="0"/>
              <a:buChar char="•"/>
            </a:pPr>
            <a:endParaRPr lang="en-GB"/>
          </a:p>
          <a:p>
            <a:pPr marL="342900" indent="-342900">
              <a:buFont typeface="Arial" panose="020B0604020202020204" pitchFamily="34" charset="0"/>
              <a:buChar char="•"/>
            </a:pPr>
            <a:endParaRPr lang="en-GB" sz="2800"/>
          </a:p>
        </p:txBody>
      </p:sp>
    </p:spTree>
    <p:extLst>
      <p:ext uri="{BB962C8B-B14F-4D97-AF65-F5344CB8AC3E}">
        <p14:creationId xmlns:p14="http://schemas.microsoft.com/office/powerpoint/2010/main" val="439464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878FE0-6242-4E27-8C9F-0A082B728BD9}"/>
              </a:ext>
            </a:extLst>
          </p:cNvPr>
          <p:cNvSpPr>
            <a:spLocks noGrp="1"/>
          </p:cNvSpPr>
          <p:nvPr>
            <p:ph type="title"/>
          </p:nvPr>
        </p:nvSpPr>
        <p:spPr/>
        <p:txBody>
          <a:bodyPr/>
          <a:lstStyle/>
          <a:p>
            <a:r>
              <a:rPr lang="en-GB"/>
              <a:t>Geography: Location</a:t>
            </a:r>
          </a:p>
        </p:txBody>
      </p:sp>
      <p:sp>
        <p:nvSpPr>
          <p:cNvPr id="9" name="Rectangle 8">
            <a:extLst>
              <a:ext uri="{FF2B5EF4-FFF2-40B4-BE49-F238E27FC236}">
                <a16:creationId xmlns:a16="http://schemas.microsoft.com/office/drawing/2014/main" id="{48FCA2AC-11E5-409D-A803-B512341A0E74}"/>
              </a:ext>
            </a:extLst>
          </p:cNvPr>
          <p:cNvSpPr/>
          <p:nvPr/>
        </p:nvSpPr>
        <p:spPr>
          <a:xfrm>
            <a:off x="357187" y="1106233"/>
            <a:ext cx="4705880" cy="5632311"/>
          </a:xfrm>
          <a:prstGeom prst="rect">
            <a:avLst/>
          </a:prstGeom>
        </p:spPr>
        <p:txBody>
          <a:bodyPr wrap="square">
            <a:spAutoFit/>
          </a:bodyPr>
          <a:lstStyle/>
          <a:p>
            <a:r>
              <a:rPr lang="en-GB" sz="2400">
                <a:cs typeface="Arial"/>
              </a:rPr>
              <a:t>Bradford is a large city in West Yorkshire.</a:t>
            </a:r>
            <a:r>
              <a:rPr lang="en-GB" sz="2400"/>
              <a:t> </a:t>
            </a:r>
          </a:p>
          <a:p>
            <a:endParaRPr lang="en-GB" sz="2400">
              <a:cs typeface="Arial"/>
            </a:endParaRPr>
          </a:p>
          <a:p>
            <a:r>
              <a:rPr lang="en-GB" sz="2400">
                <a:cs typeface="Arial"/>
              </a:rPr>
              <a:t>It </a:t>
            </a:r>
            <a:r>
              <a:rPr lang="en-GB" sz="2400"/>
              <a:t>is approximately 9 miles from Leeds to the east and it is </a:t>
            </a:r>
            <a:r>
              <a:rPr lang="en-GB" sz="2400">
                <a:cs typeface="Arial"/>
              </a:rPr>
              <a:t>13 miles north of Huddersfield.</a:t>
            </a:r>
          </a:p>
          <a:p>
            <a:endParaRPr lang="en-GB" sz="2400">
              <a:cs typeface="Arial"/>
            </a:endParaRPr>
          </a:p>
          <a:p>
            <a:r>
              <a:rPr lang="en-GB" sz="2400">
                <a:latin typeface="Arial" panose="020B0604020202020204" pitchFamily="34" charset="0"/>
              </a:rPr>
              <a:t>The M606 links the city to the M62 motorway. Major roads link the city to Leeds, Halifax, Wakefield and Keighley.</a:t>
            </a:r>
          </a:p>
          <a:p>
            <a:endParaRPr lang="en-GB" sz="2400">
              <a:latin typeface="Arial" panose="020B0604020202020204" pitchFamily="34" charset="0"/>
            </a:endParaRPr>
          </a:p>
          <a:p>
            <a:r>
              <a:rPr lang="en-GB" sz="2400">
                <a:latin typeface="Arial" panose="020B0604020202020204" pitchFamily="34" charset="0"/>
              </a:rPr>
              <a:t>There are good rail links to Leeds, as well as westwards on the Calderdale line.</a:t>
            </a:r>
            <a:endParaRPr lang="en-GB" sz="2400"/>
          </a:p>
        </p:txBody>
      </p:sp>
      <p:pic>
        <p:nvPicPr>
          <p:cNvPr id="8" name="Content Placeholder 7" descr="Map showing The Districts of West Yorkshire">
            <a:extLst>
              <a:ext uri="{FF2B5EF4-FFF2-40B4-BE49-F238E27FC236}">
                <a16:creationId xmlns:a16="http://schemas.microsoft.com/office/drawing/2014/main" id="{1953CB6D-826F-4EA4-8D84-A06516FBC12F}"/>
              </a:ext>
            </a:extLst>
          </p:cNvPr>
          <p:cNvPicPr>
            <a:picLocks noGrp="1" noChangeAspect="1"/>
          </p:cNvPicPr>
          <p:nvPr>
            <p:ph idx="1"/>
          </p:nvPr>
        </p:nvPicPr>
        <p:blipFill>
          <a:blip r:embed="rId2"/>
          <a:stretch>
            <a:fillRect/>
          </a:stretch>
        </p:blipFill>
        <p:spPr>
          <a:xfrm>
            <a:off x="4816287" y="1600200"/>
            <a:ext cx="6605691" cy="5257800"/>
          </a:xfrm>
        </p:spPr>
      </p:pic>
      <p:sp>
        <p:nvSpPr>
          <p:cNvPr id="15" name="Oval 14" descr="Fly in 'oval' to show location of Bradford on the map.">
            <a:extLst>
              <a:ext uri="{FF2B5EF4-FFF2-40B4-BE49-F238E27FC236}">
                <a16:creationId xmlns:a16="http://schemas.microsoft.com/office/drawing/2014/main" id="{D3AFFD45-A610-4DC4-810C-79CA3E607A8D}"/>
              </a:ext>
            </a:extLst>
          </p:cNvPr>
          <p:cNvSpPr/>
          <p:nvPr/>
        </p:nvSpPr>
        <p:spPr>
          <a:xfrm>
            <a:off x="7551530" y="3779639"/>
            <a:ext cx="581551" cy="32648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descr="Fly in 'oval' to show location of Halifax on the map.">
            <a:extLst>
              <a:ext uri="{FF2B5EF4-FFF2-40B4-BE49-F238E27FC236}">
                <a16:creationId xmlns:a16="http://schemas.microsoft.com/office/drawing/2014/main" id="{C64BD513-6925-41B2-9901-CBCD7BA107E9}"/>
              </a:ext>
            </a:extLst>
          </p:cNvPr>
          <p:cNvSpPr/>
          <p:nvPr/>
        </p:nvSpPr>
        <p:spPr>
          <a:xfrm>
            <a:off x="6902946" y="4304370"/>
            <a:ext cx="594666" cy="326479"/>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descr="Fly in 'oval' to show location of Huddersfield on the map.">
            <a:extLst>
              <a:ext uri="{FF2B5EF4-FFF2-40B4-BE49-F238E27FC236}">
                <a16:creationId xmlns:a16="http://schemas.microsoft.com/office/drawing/2014/main" id="{4303FFC8-29CE-4FBC-B400-88BF0F3D9EA0}"/>
              </a:ext>
            </a:extLst>
          </p:cNvPr>
          <p:cNvSpPr/>
          <p:nvPr/>
        </p:nvSpPr>
        <p:spPr>
          <a:xfrm>
            <a:off x="7347165" y="5224730"/>
            <a:ext cx="895357" cy="326479"/>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descr="Fly in 'oval' to show location of Wakefield on the map.">
            <a:extLst>
              <a:ext uri="{FF2B5EF4-FFF2-40B4-BE49-F238E27FC236}">
                <a16:creationId xmlns:a16="http://schemas.microsoft.com/office/drawing/2014/main" id="{D59A11B7-96F0-471A-B8DE-286B4C80307D}"/>
              </a:ext>
            </a:extLst>
          </p:cNvPr>
          <p:cNvSpPr/>
          <p:nvPr/>
        </p:nvSpPr>
        <p:spPr>
          <a:xfrm>
            <a:off x="9133903" y="4883418"/>
            <a:ext cx="659801" cy="341312"/>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descr="Fly in 'oval' to show location of Leeds on the map.">
            <a:extLst>
              <a:ext uri="{FF2B5EF4-FFF2-40B4-BE49-F238E27FC236}">
                <a16:creationId xmlns:a16="http://schemas.microsoft.com/office/drawing/2014/main" id="{7DA68BEA-F52B-464B-A4A0-CE9EC0299FF5}"/>
              </a:ext>
            </a:extLst>
          </p:cNvPr>
          <p:cNvSpPr/>
          <p:nvPr/>
        </p:nvSpPr>
        <p:spPr>
          <a:xfrm>
            <a:off x="9133904" y="3563265"/>
            <a:ext cx="522882" cy="252469"/>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7763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1+#ppt_w/2"/>
                                          </p:val>
                                        </p:tav>
                                        <p:tav tm="100000">
                                          <p:val>
                                            <p:strVal val="#ppt_x"/>
                                          </p:val>
                                        </p:tav>
                                      </p:tavLst>
                                    </p:anim>
                                    <p:anim calcmode="lin" valueType="num">
                                      <p:cBhvr additive="base">
                                        <p:cTn id="14"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64FF402-6727-C889-FCEF-737D8FBEE391}"/>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t>Mid-Late 20th Century: Culture of Innovation </a:t>
            </a:r>
          </a:p>
        </p:txBody>
      </p:sp>
      <p:pic>
        <p:nvPicPr>
          <p:cNvPr id="11" name="Picture Placeholder 10" descr="Front of a large plain stone built civic building.">
            <a:extLst>
              <a:ext uri="{FF2B5EF4-FFF2-40B4-BE49-F238E27FC236}">
                <a16:creationId xmlns:a16="http://schemas.microsoft.com/office/drawing/2014/main" id="{63083E6B-048F-E93B-453B-DF31D8F776DC}"/>
              </a:ext>
            </a:extLst>
          </p:cNvPr>
          <p:cNvPicPr>
            <a:picLocks noGrp="1" noChangeAspect="1"/>
          </p:cNvPicPr>
          <p:nvPr>
            <p:ph type="pic" sz="quarter" idx="14"/>
          </p:nvPr>
        </p:nvPicPr>
        <p:blipFill>
          <a:blip r:embed="rId3"/>
          <a:srcRect l="14724" r="14724"/>
          <a:stretch/>
        </p:blipFill>
        <p:spPr>
          <a:xfrm>
            <a:off x="243816" y="1178981"/>
            <a:ext cx="4632984" cy="4093986"/>
          </a:xfrm>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p:txBody>
          <a:bodyPr/>
          <a:lstStyle/>
          <a:p>
            <a:r>
              <a:rPr lang="en-GB"/>
              <a:t>Bradford Law Courts</a:t>
            </a:r>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5213533" y="1065876"/>
            <a:ext cx="6409833" cy="5627532"/>
          </a:xfrm>
        </p:spPr>
        <p:txBody>
          <a:bodyPr/>
          <a:lstStyle/>
          <a:p>
            <a:pPr marL="342900" indent="-342900">
              <a:buFont typeface="Arial" panose="020B0604020202020204" pitchFamily="34" charset="0"/>
              <a:buChar char="•"/>
            </a:pPr>
            <a:r>
              <a:rPr lang="en-GB" sz="2800"/>
              <a:t>A culture of innovation has always been fundamental to Bradford's success. As the textile industry declined new industries emerged from automotive (Kahn Design) to electronics (Pace Micro Technology).</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sz="2800"/>
              <a:t>Bradford University opened in 1966. Bradford was made a Metropolitan District Council in 1974. In 1977 a Transport Interchange opened and new Law Courts were built in 1990.</a:t>
            </a:r>
          </a:p>
          <a:p>
            <a:pPr marL="342900" indent="-342900">
              <a:buFont typeface="Arial" panose="020B0604020202020204" pitchFamily="34" charset="0"/>
              <a:buChar char="•"/>
            </a:pPr>
            <a:endParaRPr lang="en-GB"/>
          </a:p>
          <a:p>
            <a:pPr marL="342900" indent="-342900">
              <a:buFont typeface="Arial" panose="020B0604020202020204" pitchFamily="34" charset="0"/>
              <a:buChar char="•"/>
            </a:pPr>
            <a:endParaRPr lang="en-GB" sz="2800"/>
          </a:p>
        </p:txBody>
      </p:sp>
    </p:spTree>
    <p:extLst>
      <p:ext uri="{BB962C8B-B14F-4D97-AF65-F5344CB8AC3E}">
        <p14:creationId xmlns:p14="http://schemas.microsoft.com/office/powerpoint/2010/main" val="37625367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64FF402-6727-C889-FCEF-737D8FBEE391}"/>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t>Mid-Late 20th Century: A Tourist Destination</a:t>
            </a:r>
          </a:p>
        </p:txBody>
      </p:sp>
      <p:pic>
        <p:nvPicPr>
          <p:cNvPr id="11" name="Picture Placeholder 10" descr="A stone wall with metal railings and the words in gold metal letters 'BRADFORD INDUSTRIAL MUSEUM'">
            <a:extLst>
              <a:ext uri="{FF2B5EF4-FFF2-40B4-BE49-F238E27FC236}">
                <a16:creationId xmlns:a16="http://schemas.microsoft.com/office/drawing/2014/main" id="{63083E6B-048F-E93B-453B-DF31D8F776DC}"/>
              </a:ext>
            </a:extLst>
          </p:cNvPr>
          <p:cNvPicPr>
            <a:picLocks noGrp="1" noChangeAspect="1"/>
          </p:cNvPicPr>
          <p:nvPr>
            <p:ph type="pic" sz="quarter" idx="14"/>
          </p:nvPr>
        </p:nvPicPr>
        <p:blipFill>
          <a:blip r:embed="rId3"/>
          <a:srcRect l="12882" r="12882"/>
          <a:stretch/>
        </p:blipFill>
        <p:spPr>
          <a:xfrm>
            <a:off x="243816" y="1178981"/>
            <a:ext cx="4632984" cy="4093986"/>
          </a:xfrm>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p:txBody>
          <a:bodyPr/>
          <a:lstStyle/>
          <a:p>
            <a:r>
              <a:rPr lang="en-GB"/>
              <a:t>Bradford Industrial Museum</a:t>
            </a:r>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5213533" y="1065876"/>
            <a:ext cx="6409833" cy="5627532"/>
          </a:xfrm>
        </p:spPr>
        <p:txBody>
          <a:bodyPr lIns="0" tIns="45720" rIns="90000" bIns="45720" anchor="t"/>
          <a:lstStyle/>
          <a:p>
            <a:pPr marL="342900" indent="-342900">
              <a:buFont typeface="Arial" panose="020B0604020202020204" pitchFamily="34" charset="0"/>
              <a:buChar char="•"/>
            </a:pPr>
            <a:r>
              <a:rPr lang="en-GB" sz="2800"/>
              <a:t>In the late 20th century tourism became a major industry in Bradford.</a:t>
            </a:r>
          </a:p>
          <a:p>
            <a:pPr marL="800100" lvl="1" indent="-342900">
              <a:buFont typeface="Arial" panose="020B0604020202020204" pitchFamily="34" charset="0"/>
              <a:buChar char="•"/>
            </a:pPr>
            <a:r>
              <a:rPr lang="en-GB"/>
              <a:t>Cliffe Castle Museum opened in 1959.</a:t>
            </a:r>
            <a:endParaRPr lang="en-GB" dirty="0">
              <a:cs typeface="Arial"/>
            </a:endParaRPr>
          </a:p>
          <a:p>
            <a:pPr marL="800100" lvl="1" indent="-342900">
              <a:buFont typeface="Arial" panose="020B0604020202020204" pitchFamily="34" charset="0"/>
              <a:buChar char="•"/>
            </a:pPr>
            <a:r>
              <a:rPr lang="en-GB"/>
              <a:t>Bradford Industrial Museum opened in 1974.</a:t>
            </a:r>
            <a:r>
              <a:rPr lang="en-GB" dirty="0"/>
              <a:t> </a:t>
            </a:r>
          </a:p>
          <a:p>
            <a:pPr marL="800100" lvl="1" indent="-342900">
              <a:buFont typeface="Arial" panose="020B0604020202020204" pitchFamily="34" charset="0"/>
              <a:buChar char="•"/>
            </a:pPr>
            <a:r>
              <a:rPr lang="en-GB"/>
              <a:t>The Colour Museum opened in 1978 (The Colour Experience from 2007).</a:t>
            </a:r>
            <a:r>
              <a:rPr lang="en-GB" dirty="0"/>
              <a:t> </a:t>
            </a:r>
            <a:endParaRPr lang="en-GB" dirty="0">
              <a:cs typeface="Arial"/>
            </a:endParaRPr>
          </a:p>
          <a:p>
            <a:pPr marL="800100" lvl="1" indent="-342900">
              <a:buFont typeface="Arial" panose="020B0604020202020204" pitchFamily="34" charset="0"/>
              <a:buChar char="•"/>
            </a:pPr>
            <a:r>
              <a:rPr lang="en-GB"/>
              <a:t>Bradford National Science and Media Museum opened in 1983.</a:t>
            </a:r>
            <a:endParaRPr lang="en-GB" dirty="0">
              <a:cs typeface="Arial"/>
            </a:endParaRPr>
          </a:p>
          <a:p>
            <a:pPr marL="800100" lvl="1" indent="-342900">
              <a:buFont typeface="Arial" panose="020B0604020202020204" pitchFamily="34" charset="0"/>
              <a:buChar char="•"/>
            </a:pPr>
            <a:r>
              <a:rPr lang="en-GB"/>
              <a:t>The Peace Museum opened in 1997.</a:t>
            </a:r>
            <a:endParaRPr lang="en-GB" dirty="0">
              <a:cs typeface="Arial"/>
            </a:endParaRPr>
          </a:p>
          <a:p>
            <a:pPr marL="800100" lvl="1" indent="-342900">
              <a:buFont typeface="Arial" panose="020B0604020202020204" pitchFamily="34" charset="0"/>
              <a:buChar char="•"/>
            </a:pPr>
            <a:r>
              <a:rPr lang="en-GB"/>
              <a:t>Bradford born</a:t>
            </a:r>
            <a:r>
              <a:rPr lang="en-GB" dirty="0"/>
              <a:t>,</a:t>
            </a:r>
            <a:r>
              <a:rPr lang="en-GB"/>
              <a:t> international artist David Hockney’s paintings can be viewed at Salts Mill.</a:t>
            </a:r>
            <a:r>
              <a:rPr lang="en-GB" dirty="0"/>
              <a:t> </a:t>
            </a:r>
            <a:endParaRPr lang="en-GB" sz="2800"/>
          </a:p>
        </p:txBody>
      </p:sp>
    </p:spTree>
    <p:extLst>
      <p:ext uri="{BB962C8B-B14F-4D97-AF65-F5344CB8AC3E}">
        <p14:creationId xmlns:p14="http://schemas.microsoft.com/office/powerpoint/2010/main" val="11850652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EFB7-B969-2FAA-EE52-5251913A65E6}"/>
              </a:ext>
            </a:extLst>
          </p:cNvPr>
          <p:cNvSpPr>
            <a:spLocks noGrp="1"/>
          </p:cNvSpPr>
          <p:nvPr>
            <p:ph type="title" idx="4294967295"/>
          </p:nvPr>
        </p:nvSpPr>
        <p:spPr>
          <a:xfrm>
            <a:off x="838200" y="-1325563"/>
            <a:ext cx="10515600" cy="1325563"/>
          </a:xfrm>
          <a:prstGeom prst="rect">
            <a:avLst/>
          </a:prstGeom>
        </p:spPr>
        <p:txBody>
          <a:bodyPr anchor="b"/>
          <a:lstStyle/>
          <a:p>
            <a:r>
              <a:rPr lang="en-GB"/>
              <a:t>21st Century 2000 - future</a:t>
            </a:r>
          </a:p>
        </p:txBody>
      </p:sp>
      <p:sp>
        <p:nvSpPr>
          <p:cNvPr id="2" name="Content Placeholder 1">
            <a:extLst>
              <a:ext uri="{FF2B5EF4-FFF2-40B4-BE49-F238E27FC236}">
                <a16:creationId xmlns:a16="http://schemas.microsoft.com/office/drawing/2014/main" id="{7F82A12E-5E99-AD6B-883D-A5B9303A83DB}"/>
              </a:ext>
            </a:extLst>
          </p:cNvPr>
          <p:cNvSpPr>
            <a:spLocks noGrp="1"/>
          </p:cNvSpPr>
          <p:nvPr>
            <p:ph idx="1"/>
          </p:nvPr>
        </p:nvSpPr>
        <p:spPr/>
        <p:txBody>
          <a:bodyPr/>
          <a:lstStyle/>
          <a:p>
            <a:pPr algn="ctr"/>
            <a:endParaRPr kumimoji="0" lang="en-GB" sz="32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a:p>
            <a:pPr algn="ctr"/>
            <a:r>
              <a:rPr kumimoji="0" lang="en-GB" sz="6000" b="1" i="0" u="none" strike="noStrike" kern="1200" cap="none" spc="0" normalizeH="0" baseline="0" noProof="0">
                <a:ln>
                  <a:noFill/>
                </a:ln>
                <a:solidFill>
                  <a:srgbClr val="597F32"/>
                </a:solidFill>
                <a:effectLst/>
                <a:uLnTx/>
                <a:uFillTx/>
                <a:latin typeface="Arial" panose="020B0604020202020204" pitchFamily="34" charset="0"/>
                <a:ea typeface="+mj-ea"/>
                <a:cs typeface="+mj-cs"/>
              </a:rPr>
              <a:t>Bradford</a:t>
            </a:r>
          </a:p>
          <a:p>
            <a:pPr algn="ctr"/>
            <a:endParaRPr kumimoji="0" lang="en-GB" sz="32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a:p>
            <a:pPr algn="ctr"/>
            <a:r>
              <a:rPr lang="en-GB" sz="6000" b="1">
                <a:solidFill>
                  <a:srgbClr val="597F32"/>
                </a:solidFill>
                <a:latin typeface="Arial" panose="020B0604020202020204" pitchFamily="34" charset="0"/>
                <a:ea typeface="+mj-ea"/>
                <a:cs typeface="+mj-cs"/>
              </a:rPr>
              <a:t>21st Century</a:t>
            </a:r>
          </a:p>
          <a:p>
            <a:pPr algn="ctr"/>
            <a:endParaRPr lang="en-GB" sz="3200" b="1">
              <a:solidFill>
                <a:srgbClr val="597F32"/>
              </a:solidFill>
              <a:latin typeface="Arial" panose="020B0604020202020204" pitchFamily="34" charset="0"/>
              <a:ea typeface="+mj-ea"/>
              <a:cs typeface="+mj-cs"/>
            </a:endParaRPr>
          </a:p>
          <a:p>
            <a:pPr algn="ctr"/>
            <a:r>
              <a:rPr lang="en-GB" sz="6000" b="1">
                <a:solidFill>
                  <a:srgbClr val="597F32"/>
                </a:solidFill>
                <a:latin typeface="Arial" panose="020B0604020202020204" pitchFamily="34" charset="0"/>
                <a:ea typeface="+mj-ea"/>
                <a:cs typeface="+mj-cs"/>
              </a:rPr>
              <a:t>2000 - future</a:t>
            </a:r>
            <a:endParaRPr lang="en-GB" sz="6000"/>
          </a:p>
        </p:txBody>
      </p:sp>
    </p:spTree>
    <p:extLst>
      <p:ext uri="{BB962C8B-B14F-4D97-AF65-F5344CB8AC3E}">
        <p14:creationId xmlns:p14="http://schemas.microsoft.com/office/powerpoint/2010/main" val="14450574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5A65DB5-55CD-C0BB-FA0A-222B0265037C}"/>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t>21</a:t>
            </a:r>
            <a:r>
              <a:rPr lang="en-GB" baseline="30000"/>
              <a:t>st</a:t>
            </a:r>
            <a:r>
              <a:rPr lang="en-GB"/>
              <a:t> Century: A Culture Rich City</a:t>
            </a:r>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357187" y="1080312"/>
            <a:ext cx="5905354" cy="5649672"/>
          </a:xfrm>
        </p:spPr>
        <p:txBody>
          <a:bodyPr lIns="0" tIns="45720" rIns="90000" bIns="45720" anchor="t"/>
          <a:lstStyle/>
          <a:p>
            <a:pPr marL="342900" indent="-342900">
              <a:buFont typeface="Arial" panose="020B0604020202020204" pitchFamily="34" charset="0"/>
              <a:buChar char="•"/>
            </a:pPr>
            <a:r>
              <a:rPr lang="en-GB" dirty="0">
                <a:latin typeface="Arial"/>
                <a:cs typeface="Arial"/>
              </a:rPr>
              <a:t>21st century</a:t>
            </a:r>
            <a:r>
              <a:rPr lang="en-GB" sz="2800" dirty="0">
                <a:latin typeface="Arial"/>
                <a:cs typeface="Arial"/>
              </a:rPr>
              <a:t> Bradford enjoys a richness of cultures. New buildings reflect the faiths and interests of the population. These include the Grand Mosque, opened in 2014 – one of the largest in the country.</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sz="2800"/>
              <a:t>Bradford District has the fastest growing working age population outside of London and is one of the youngest cities in Britain.</a:t>
            </a:r>
            <a:endParaRPr lang="en-GB" dirty="0">
              <a:cs typeface="Arial"/>
            </a:endParaRPr>
          </a:p>
          <a:p>
            <a:pPr marL="342900" indent="-342900">
              <a:buFont typeface="Arial" panose="020B0604020202020204" pitchFamily="34" charset="0"/>
              <a:buChar char="•"/>
            </a:pPr>
            <a:endParaRPr lang="en-GB" sz="2800"/>
          </a:p>
        </p:txBody>
      </p:sp>
      <p:pic>
        <p:nvPicPr>
          <p:cNvPr id="11" name="Picture Placeholder 10" descr="A photo of an ornate red brick mosque with beautiful minarets and domes.">
            <a:extLst>
              <a:ext uri="{FF2B5EF4-FFF2-40B4-BE49-F238E27FC236}">
                <a16:creationId xmlns:a16="http://schemas.microsoft.com/office/drawing/2014/main" id="{63083E6B-048F-E93B-453B-DF31D8F776DC}"/>
              </a:ext>
            </a:extLst>
          </p:cNvPr>
          <p:cNvPicPr>
            <a:picLocks noGrp="1" noChangeAspect="1"/>
          </p:cNvPicPr>
          <p:nvPr>
            <p:ph type="pic" sz="quarter" idx="14"/>
          </p:nvPr>
        </p:nvPicPr>
        <p:blipFill>
          <a:blip r:embed="rId3"/>
          <a:srcRect l="735" r="735"/>
          <a:stretch/>
        </p:blipFill>
        <p:spPr>
          <a:xfrm>
            <a:off x="6583284" y="1075414"/>
            <a:ext cx="4632984" cy="4093986"/>
          </a:xfrm>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p:txBody>
          <a:bodyPr/>
          <a:lstStyle/>
          <a:p>
            <a:r>
              <a:rPr lang="en-GB"/>
              <a:t>Grand Mosque</a:t>
            </a:r>
          </a:p>
        </p:txBody>
      </p:sp>
    </p:spTree>
    <p:extLst>
      <p:ext uri="{BB962C8B-B14F-4D97-AF65-F5344CB8AC3E}">
        <p14:creationId xmlns:p14="http://schemas.microsoft.com/office/powerpoint/2010/main" val="34551380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5A65DB5-55CD-C0BB-FA0A-222B0265037C}"/>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94D02FB-B562-4960-97BA-F8D31130CE17}"/>
              </a:ext>
            </a:extLst>
          </p:cNvPr>
          <p:cNvSpPr>
            <a:spLocks noGrp="1"/>
          </p:cNvSpPr>
          <p:nvPr>
            <p:ph type="title"/>
          </p:nvPr>
        </p:nvSpPr>
        <p:spPr/>
        <p:txBody>
          <a:bodyPr/>
          <a:lstStyle/>
          <a:p>
            <a:r>
              <a:rPr lang="en-GB"/>
              <a:t>21</a:t>
            </a:r>
            <a:r>
              <a:rPr lang="en-GB" baseline="30000"/>
              <a:t>st</a:t>
            </a:r>
            <a:r>
              <a:rPr lang="en-GB"/>
              <a:t> Century: World and National Recognition </a:t>
            </a:r>
          </a:p>
        </p:txBody>
      </p:sp>
      <p:sp>
        <p:nvSpPr>
          <p:cNvPr id="4" name="Content Placeholder 3">
            <a:extLst>
              <a:ext uri="{FF2B5EF4-FFF2-40B4-BE49-F238E27FC236}">
                <a16:creationId xmlns:a16="http://schemas.microsoft.com/office/drawing/2014/main" id="{E8E88E4B-2A68-4E16-9E97-1BBCCDFE1F62}"/>
              </a:ext>
            </a:extLst>
          </p:cNvPr>
          <p:cNvSpPr>
            <a:spLocks noGrp="1"/>
          </p:cNvSpPr>
          <p:nvPr>
            <p:ph idx="1"/>
          </p:nvPr>
        </p:nvSpPr>
        <p:spPr>
          <a:xfrm>
            <a:off x="357187" y="1080312"/>
            <a:ext cx="5905354" cy="5777688"/>
          </a:xfrm>
        </p:spPr>
        <p:txBody>
          <a:bodyPr/>
          <a:lstStyle/>
          <a:p>
            <a:pPr marL="342900" indent="-342900">
              <a:buFont typeface="Arial" panose="020B0604020202020204" pitchFamily="34" charset="0"/>
              <a:buChar char="•"/>
            </a:pPr>
            <a:r>
              <a:rPr lang="en-GB" sz="2800"/>
              <a:t>In 2001 </a:t>
            </a:r>
            <a:r>
              <a:rPr lang="en-GB" sz="2800" err="1"/>
              <a:t>Saltaire</a:t>
            </a:r>
            <a:r>
              <a:rPr lang="en-GB" sz="2800"/>
              <a:t> was made a UNESCO World Heritage site. </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sz="2800"/>
              <a:t>In 2009 Bradford was designated as a UNESCO City of Film, in recognition of its rich film heritage and inspirational movie locations.</a:t>
            </a:r>
          </a:p>
          <a:p>
            <a:pPr marL="342900" indent="-342900">
              <a:buFont typeface="Arial" panose="020B0604020202020204" pitchFamily="34" charset="0"/>
              <a:buChar char="•"/>
            </a:pPr>
            <a:endParaRPr lang="en-GB">
              <a:latin typeface="Arial" panose="020B0604020202020204" pitchFamily="34" charset="0"/>
            </a:endParaRPr>
          </a:p>
          <a:p>
            <a:pPr marL="342900" indent="-342900">
              <a:buFont typeface="Arial" panose="020B0604020202020204" pitchFamily="34" charset="0"/>
              <a:buChar char="•"/>
            </a:pPr>
            <a:r>
              <a:rPr lang="en-GB" sz="2800">
                <a:latin typeface="Arial" panose="020B0604020202020204" pitchFamily="34" charset="0"/>
              </a:rPr>
              <a:t>In 2022, Bradford was crowned UK City of Culture 2025 because of its reputation as a young, vibrant city with a rich heritage.</a:t>
            </a:r>
          </a:p>
          <a:p>
            <a:pPr marL="342900" indent="-342900">
              <a:buFont typeface="Arial" panose="020B0604020202020204" pitchFamily="34" charset="0"/>
              <a:buChar char="•"/>
            </a:pPr>
            <a:endParaRPr lang="en-GB" sz="2800"/>
          </a:p>
        </p:txBody>
      </p:sp>
      <p:pic>
        <p:nvPicPr>
          <p:cNvPr id="11" name="Picture Placeholder 10" descr="A town hall lit up at dusk with a purple sky behind it and the words 'THIS IS OUR TIME #Bradford 2025' projected on to the front of it.">
            <a:extLst>
              <a:ext uri="{FF2B5EF4-FFF2-40B4-BE49-F238E27FC236}">
                <a16:creationId xmlns:a16="http://schemas.microsoft.com/office/drawing/2014/main" id="{63083E6B-048F-E93B-453B-DF31D8F776DC}"/>
              </a:ext>
            </a:extLst>
          </p:cNvPr>
          <p:cNvPicPr>
            <a:picLocks noGrp="1" noChangeAspect="1"/>
          </p:cNvPicPr>
          <p:nvPr>
            <p:ph type="pic" sz="quarter" idx="14"/>
          </p:nvPr>
        </p:nvPicPr>
        <p:blipFill>
          <a:blip r:embed="rId3"/>
          <a:srcRect l="9474" r="9474"/>
          <a:stretch/>
        </p:blipFill>
        <p:spPr>
          <a:xfrm>
            <a:off x="6583284" y="1075414"/>
            <a:ext cx="4632984" cy="4093986"/>
          </a:xfrm>
        </p:spPr>
      </p:pic>
      <p:sp>
        <p:nvSpPr>
          <p:cNvPr id="6" name="Text Placeholder 5">
            <a:extLst>
              <a:ext uri="{FF2B5EF4-FFF2-40B4-BE49-F238E27FC236}">
                <a16:creationId xmlns:a16="http://schemas.microsoft.com/office/drawing/2014/main" id="{9C498D14-EDD9-46E2-A4BE-F56DF65377BA}"/>
              </a:ext>
            </a:extLst>
          </p:cNvPr>
          <p:cNvSpPr>
            <a:spLocks noGrp="1"/>
          </p:cNvSpPr>
          <p:nvPr>
            <p:ph type="body" sz="quarter" idx="23"/>
          </p:nvPr>
        </p:nvSpPr>
        <p:spPr/>
        <p:txBody>
          <a:bodyPr/>
          <a:lstStyle/>
          <a:p>
            <a:r>
              <a:rPr lang="en-GB"/>
              <a:t>Bradford 2025 City of Culture</a:t>
            </a:r>
          </a:p>
        </p:txBody>
      </p:sp>
    </p:spTree>
    <p:extLst>
      <p:ext uri="{BB962C8B-B14F-4D97-AF65-F5344CB8AC3E}">
        <p14:creationId xmlns:p14="http://schemas.microsoft.com/office/powerpoint/2010/main" val="4290708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964550-8E3B-78E8-370F-DE35A9F0FC30}"/>
              </a:ext>
            </a:extLst>
          </p:cNvPr>
          <p:cNvSpPr>
            <a:spLocks noGrp="1"/>
          </p:cNvSpPr>
          <p:nvPr>
            <p:ph type="title"/>
          </p:nvPr>
        </p:nvSpPr>
        <p:spPr/>
        <p:txBody>
          <a:bodyPr/>
          <a:lstStyle/>
          <a:p>
            <a:r>
              <a:rPr lang="en-GB"/>
              <a:t>Geography: Location</a:t>
            </a:r>
          </a:p>
        </p:txBody>
      </p:sp>
      <p:sp>
        <p:nvSpPr>
          <p:cNvPr id="9" name="Rectangle 8">
            <a:extLst>
              <a:ext uri="{FF2B5EF4-FFF2-40B4-BE49-F238E27FC236}">
                <a16:creationId xmlns:a16="http://schemas.microsoft.com/office/drawing/2014/main" id="{48FCA2AC-11E5-409D-A803-B512341A0E74}"/>
              </a:ext>
            </a:extLst>
          </p:cNvPr>
          <p:cNvSpPr/>
          <p:nvPr/>
        </p:nvSpPr>
        <p:spPr>
          <a:xfrm>
            <a:off x="275043" y="1877369"/>
            <a:ext cx="5649768" cy="3970318"/>
          </a:xfrm>
          <a:prstGeom prst="rect">
            <a:avLst/>
          </a:prstGeom>
        </p:spPr>
        <p:txBody>
          <a:bodyPr wrap="square" lIns="91440" tIns="45720" rIns="91440" bIns="45720" anchor="t">
            <a:spAutoFit/>
          </a:bodyPr>
          <a:lstStyle/>
          <a:p>
            <a:r>
              <a:rPr lang="en-GB" sz="2800"/>
              <a:t>The Bradford Metropolitan District covers an area of approximately 141 square miles. </a:t>
            </a:r>
          </a:p>
          <a:p>
            <a:endParaRPr lang="en-GB" sz="2800"/>
          </a:p>
          <a:p>
            <a:r>
              <a:rPr lang="en-GB" sz="2800"/>
              <a:t>It stretches across Airedale, Wharfedale and the Worth Valley as well as Bradford city and the towns of Bingley, Ilkley, Keighley and Shipley. </a:t>
            </a:r>
            <a:endParaRPr lang="en-GB" sz="2000"/>
          </a:p>
        </p:txBody>
      </p:sp>
      <p:pic>
        <p:nvPicPr>
          <p:cNvPr id="11" name="Content Placeholder 10" descr="A map of the major towns included in the Bradford Metropolitan District.">
            <a:extLst>
              <a:ext uri="{FF2B5EF4-FFF2-40B4-BE49-F238E27FC236}">
                <a16:creationId xmlns:a16="http://schemas.microsoft.com/office/drawing/2014/main" id="{C5E11C94-04B7-60BE-2000-39E47921950A}"/>
              </a:ext>
            </a:extLst>
          </p:cNvPr>
          <p:cNvPicPr>
            <a:picLocks noGrp="1" noChangeAspect="1"/>
          </p:cNvPicPr>
          <p:nvPr>
            <p:ph idx="1"/>
          </p:nvPr>
        </p:nvPicPr>
        <p:blipFill>
          <a:blip r:embed="rId3"/>
          <a:stretch>
            <a:fillRect/>
          </a:stretch>
        </p:blipFill>
        <p:spPr>
          <a:xfrm>
            <a:off x="5924811" y="1451273"/>
            <a:ext cx="5470550" cy="5183187"/>
          </a:xfrm>
        </p:spPr>
      </p:pic>
    </p:spTree>
    <p:extLst>
      <p:ext uri="{BB962C8B-B14F-4D97-AF65-F5344CB8AC3E}">
        <p14:creationId xmlns:p14="http://schemas.microsoft.com/office/powerpoint/2010/main" val="978368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A4B1679-82C2-A1FD-335C-F8C57F804B30}"/>
              </a:ext>
              <a:ext uri="{C183D7F6-B498-43B3-948B-1728B52AA6E4}">
                <adec:decorative xmlns:adec="http://schemas.microsoft.com/office/drawing/2017/decorative" val="1"/>
              </a:ext>
            </a:extLst>
          </p:cNvPr>
          <p:cNvSpPr>
            <a:spLocks noGrp="1"/>
          </p:cNvSpPr>
          <p:nvPr>
            <p:ph type="pic" sz="quarter" idx="24"/>
          </p:nvPr>
        </p:nvSpPr>
        <p:spPr/>
      </p:sp>
      <p:sp>
        <p:nvSpPr>
          <p:cNvPr id="3" name="Title 2">
            <a:extLst>
              <a:ext uri="{FF2B5EF4-FFF2-40B4-BE49-F238E27FC236}">
                <a16:creationId xmlns:a16="http://schemas.microsoft.com/office/drawing/2014/main" id="{4C908D3D-7180-4F2F-A3BB-4A1E19E25462}"/>
              </a:ext>
            </a:extLst>
          </p:cNvPr>
          <p:cNvSpPr>
            <a:spLocks noGrp="1"/>
          </p:cNvSpPr>
          <p:nvPr>
            <p:ph type="title"/>
          </p:nvPr>
        </p:nvSpPr>
        <p:spPr/>
        <p:txBody>
          <a:bodyPr/>
          <a:lstStyle/>
          <a:p>
            <a:r>
              <a:rPr lang="en-GB"/>
              <a:t>Geography: Setting</a:t>
            </a:r>
          </a:p>
        </p:txBody>
      </p:sp>
      <p:pic>
        <p:nvPicPr>
          <p:cNvPr id="8" name="Picture Placeholder 7" descr="Aerial photo of Bradford and surrounding countryside.">
            <a:extLst>
              <a:ext uri="{FF2B5EF4-FFF2-40B4-BE49-F238E27FC236}">
                <a16:creationId xmlns:a16="http://schemas.microsoft.com/office/drawing/2014/main" id="{519FAF93-E9DE-40AE-874F-B347545040D1}"/>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t="20539" b="20539"/>
          <a:stretch/>
        </p:blipFill>
        <p:spPr/>
      </p:pic>
      <p:sp>
        <p:nvSpPr>
          <p:cNvPr id="6" name="Text Placeholder 5">
            <a:extLst>
              <a:ext uri="{FF2B5EF4-FFF2-40B4-BE49-F238E27FC236}">
                <a16:creationId xmlns:a16="http://schemas.microsoft.com/office/drawing/2014/main" id="{43ED1FA3-9ABF-469D-9CFF-8ECAD64B99C7}"/>
              </a:ext>
            </a:extLst>
          </p:cNvPr>
          <p:cNvSpPr>
            <a:spLocks noGrp="1"/>
          </p:cNvSpPr>
          <p:nvPr>
            <p:ph type="body" sz="quarter" idx="23"/>
          </p:nvPr>
        </p:nvSpPr>
        <p:spPr/>
        <p:txBody>
          <a:bodyPr/>
          <a:lstStyle/>
          <a:p>
            <a:r>
              <a:rPr lang="en-GB"/>
              <a:t>Landscape around Bradford</a:t>
            </a:r>
          </a:p>
        </p:txBody>
      </p:sp>
      <p:sp>
        <p:nvSpPr>
          <p:cNvPr id="4" name="Content Placeholder 3">
            <a:extLst>
              <a:ext uri="{FF2B5EF4-FFF2-40B4-BE49-F238E27FC236}">
                <a16:creationId xmlns:a16="http://schemas.microsoft.com/office/drawing/2014/main" id="{5C89F2BE-9704-4D5C-87EA-E932A0237083}"/>
              </a:ext>
            </a:extLst>
          </p:cNvPr>
          <p:cNvSpPr>
            <a:spLocks noGrp="1"/>
          </p:cNvSpPr>
          <p:nvPr>
            <p:ph idx="1"/>
          </p:nvPr>
        </p:nvSpPr>
        <p:spPr>
          <a:xfrm>
            <a:off x="5197491" y="365126"/>
            <a:ext cx="6288655" cy="5183131"/>
          </a:xfrm>
        </p:spPr>
        <p:txBody>
          <a:bodyPr lIns="0" tIns="45720" rIns="90000" bIns="45720" anchor="t"/>
          <a:lstStyle/>
          <a:p>
            <a:r>
              <a:rPr lang="en-GB" sz="2800">
                <a:latin typeface="Arial"/>
                <a:cs typeface="Arial"/>
              </a:rPr>
              <a:t>Bradford developed at the junction of three valleys</a:t>
            </a:r>
            <a:r>
              <a:rPr lang="en-GB" sz="2800"/>
              <a:t> in the foothills of the Pennines</a:t>
            </a:r>
            <a:r>
              <a:rPr lang="en-GB"/>
              <a:t>,</a:t>
            </a:r>
            <a:r>
              <a:rPr lang="en-GB" sz="2800"/>
              <a:t> close to the Yorkshire Dales.</a:t>
            </a:r>
          </a:p>
          <a:p>
            <a:endParaRPr lang="en-GB"/>
          </a:p>
          <a:p>
            <a:r>
              <a:rPr lang="en-GB" sz="2800"/>
              <a:t>Its steep slopes are crossed by many rivers, such as the Aire and Wharfe. The contrasting flat valley bottoms are where the main urban areas and transport routes </a:t>
            </a:r>
            <a:r>
              <a:rPr lang="en-GB"/>
              <a:t>are situated</a:t>
            </a:r>
            <a:r>
              <a:rPr lang="en-GB" sz="2800"/>
              <a:t>.</a:t>
            </a:r>
            <a:endParaRPr lang="en-GB" sz="2800">
              <a:cs typeface="Arial"/>
            </a:endParaRPr>
          </a:p>
          <a:p>
            <a:endParaRPr lang="en-GB" sz="2800"/>
          </a:p>
          <a:p>
            <a:r>
              <a:rPr lang="en-GB" sz="2800">
                <a:latin typeface="Arial" panose="020B0604020202020204" pitchFamily="34" charset="0"/>
              </a:rPr>
              <a:t>Underneath the ground, the rocks are mostly sandstone, which has been used for many of the city’s buildings.</a:t>
            </a:r>
            <a:endParaRPr lang="en-GB"/>
          </a:p>
          <a:p>
            <a:r>
              <a:rPr lang="en-GB"/>
              <a:t> </a:t>
            </a:r>
          </a:p>
        </p:txBody>
      </p:sp>
    </p:spTree>
    <p:extLst>
      <p:ext uri="{BB962C8B-B14F-4D97-AF65-F5344CB8AC3E}">
        <p14:creationId xmlns:p14="http://schemas.microsoft.com/office/powerpoint/2010/main" val="88781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8785D0-6B75-C133-C3ED-F549BDCDBC73}"/>
              </a:ext>
            </a:extLst>
          </p:cNvPr>
          <p:cNvSpPr>
            <a:spLocks noGrp="1"/>
          </p:cNvSpPr>
          <p:nvPr>
            <p:ph type="title" idx="4294967295"/>
          </p:nvPr>
        </p:nvSpPr>
        <p:spPr>
          <a:xfrm>
            <a:off x="838200" y="-1325563"/>
            <a:ext cx="10515600" cy="1325563"/>
          </a:xfrm>
          <a:prstGeom prst="rect">
            <a:avLst/>
          </a:prstGeom>
        </p:spPr>
        <p:txBody>
          <a:bodyPr anchor="b"/>
          <a:lstStyle/>
          <a:p>
            <a:r>
              <a:rPr lang="en-GB"/>
              <a:t>Bradford Early History to 410 AD</a:t>
            </a:r>
          </a:p>
        </p:txBody>
      </p:sp>
      <p:sp>
        <p:nvSpPr>
          <p:cNvPr id="2" name="Content Placeholder 1">
            <a:extLst>
              <a:ext uri="{FF2B5EF4-FFF2-40B4-BE49-F238E27FC236}">
                <a16:creationId xmlns:a16="http://schemas.microsoft.com/office/drawing/2014/main" id="{7F82A12E-5E99-AD6B-883D-A5B9303A83DB}"/>
              </a:ext>
            </a:extLst>
          </p:cNvPr>
          <p:cNvSpPr>
            <a:spLocks noGrp="1"/>
          </p:cNvSpPr>
          <p:nvPr>
            <p:ph idx="1"/>
          </p:nvPr>
        </p:nvSpPr>
        <p:spPr/>
        <p:txBody>
          <a:bodyPr/>
          <a:lstStyle/>
          <a:p>
            <a:pPr algn="ctr"/>
            <a:endParaRPr kumimoji="0" lang="en-GB" sz="32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a:p>
            <a:pPr algn="ctr"/>
            <a:r>
              <a:rPr kumimoji="0" lang="en-GB" sz="6000" b="1" i="0" u="none" strike="noStrike" kern="1200" cap="none" spc="0" normalizeH="0" baseline="0" noProof="0">
                <a:ln>
                  <a:noFill/>
                </a:ln>
                <a:solidFill>
                  <a:srgbClr val="597F32"/>
                </a:solidFill>
                <a:effectLst/>
                <a:uLnTx/>
                <a:uFillTx/>
                <a:latin typeface="Arial" panose="020B0604020202020204" pitchFamily="34" charset="0"/>
                <a:ea typeface="+mj-ea"/>
                <a:cs typeface="+mj-cs"/>
              </a:rPr>
              <a:t>Bradford</a:t>
            </a:r>
          </a:p>
          <a:p>
            <a:pPr algn="ctr"/>
            <a:endParaRPr kumimoji="0" lang="en-GB" sz="3200" b="1" i="0" u="none" strike="noStrike" kern="1200" cap="none" spc="0" normalizeH="0" baseline="0" noProof="0">
              <a:ln>
                <a:noFill/>
              </a:ln>
              <a:solidFill>
                <a:srgbClr val="597F32"/>
              </a:solidFill>
              <a:effectLst/>
              <a:uLnTx/>
              <a:uFillTx/>
              <a:latin typeface="Arial" panose="020B0604020202020204" pitchFamily="34" charset="0"/>
              <a:ea typeface="+mj-ea"/>
              <a:cs typeface="+mj-cs"/>
            </a:endParaRPr>
          </a:p>
          <a:p>
            <a:pPr algn="ctr"/>
            <a:r>
              <a:rPr lang="en-GB" sz="6000" b="1">
                <a:solidFill>
                  <a:srgbClr val="597F32"/>
                </a:solidFill>
                <a:latin typeface="Arial" panose="020B0604020202020204" pitchFamily="34" charset="0"/>
                <a:ea typeface="+mj-ea"/>
                <a:cs typeface="+mj-cs"/>
              </a:rPr>
              <a:t>Early History</a:t>
            </a:r>
          </a:p>
          <a:p>
            <a:pPr algn="ctr"/>
            <a:endParaRPr lang="en-GB" sz="3200" b="1">
              <a:solidFill>
                <a:srgbClr val="597F32"/>
              </a:solidFill>
              <a:latin typeface="Arial" panose="020B0604020202020204" pitchFamily="34" charset="0"/>
              <a:ea typeface="+mj-ea"/>
              <a:cs typeface="+mj-cs"/>
            </a:endParaRPr>
          </a:p>
          <a:p>
            <a:pPr algn="ctr"/>
            <a:r>
              <a:rPr lang="en-GB" sz="6000" b="1">
                <a:solidFill>
                  <a:srgbClr val="597F32"/>
                </a:solidFill>
                <a:latin typeface="Arial" panose="020B0604020202020204" pitchFamily="34" charset="0"/>
                <a:ea typeface="+mj-ea"/>
                <a:cs typeface="+mj-cs"/>
              </a:rPr>
              <a:t>To 410 AD</a:t>
            </a:r>
            <a:endParaRPr lang="en-GB" sz="6000"/>
          </a:p>
        </p:txBody>
      </p:sp>
    </p:spTree>
    <p:extLst>
      <p:ext uri="{BB962C8B-B14F-4D97-AF65-F5344CB8AC3E}">
        <p14:creationId xmlns:p14="http://schemas.microsoft.com/office/powerpoint/2010/main" val="2070961821"/>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89b6155-cf3c-45bb-b42b-07061d98ac44">
      <UserInfo>
        <DisplayName>Horsley, Daisy</DisplayName>
        <AccountId>21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7B8FA9C4496643A3364BAD06B7A8E6" ma:contentTypeVersion="14" ma:contentTypeDescription="Create a new document." ma:contentTypeScope="" ma:versionID="bc65522e6926bd623cf5ab6ae3c30f73">
  <xsd:schema xmlns:xsd="http://www.w3.org/2001/XMLSchema" xmlns:xs="http://www.w3.org/2001/XMLSchema" xmlns:p="http://schemas.microsoft.com/office/2006/metadata/properties" xmlns:ns3="889b6155-cf3c-45bb-b42b-07061d98ac44" xmlns:ns4="202ec51b-5f43-4cc0-b714-70aa5cb8cc5b" targetNamespace="http://schemas.microsoft.com/office/2006/metadata/properties" ma:root="true" ma:fieldsID="98d32789e9b10bdc8c50c5055dd77445" ns3:_="" ns4:_="">
    <xsd:import namespace="889b6155-cf3c-45bb-b42b-07061d98ac44"/>
    <xsd:import namespace="202ec51b-5f43-4cc0-b714-70aa5cb8cc5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9b6155-cf3c-45bb-b42b-07061d98ac4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2ec51b-5f43-4cc0-b714-70aa5cb8cc5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6D2E43-4F90-40BF-B410-9AF81C15F411}">
  <ds:schemaRefs>
    <ds:schemaRef ds:uri="889b6155-cf3c-45bb-b42b-07061d98ac44"/>
    <ds:schemaRef ds:uri="http://schemas.openxmlformats.org/package/2006/metadata/core-properties"/>
    <ds:schemaRef ds:uri="http://purl.org/dc/elements/1.1/"/>
    <ds:schemaRef ds:uri="202ec51b-5f43-4cc0-b714-70aa5cb8cc5b"/>
    <ds:schemaRef ds:uri="http://schemas.microsoft.com/office/infopath/2007/PartnerControls"/>
    <ds:schemaRef ds:uri="http://purl.org/dc/dcmitype/"/>
    <ds:schemaRef ds:uri="http://purl.org/dc/terms/"/>
    <ds:schemaRef ds:uri="http://schemas.microsoft.com/office/2006/documentManagement/typ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473376B-52F1-4385-92A8-06C373F63D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9b6155-cf3c-45bb-b42b-07061d98ac44"/>
    <ds:schemaRef ds:uri="202ec51b-5f43-4cc0-b714-70aa5cb8cc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21F565-DE58-4D2E-B103-5CB618AE7B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5306</Words>
  <Application>Microsoft Office PowerPoint</Application>
  <PresentationFormat>Widescreen</PresentationFormat>
  <Paragraphs>512</Paragraphs>
  <Slides>64</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Arial</vt:lpstr>
      <vt:lpstr>Calibri</vt:lpstr>
      <vt:lpstr>FSAlbertRegular</vt:lpstr>
      <vt:lpstr>Montserrat</vt:lpstr>
      <vt:lpstr>Noto sans</vt:lpstr>
      <vt:lpstr>Source Sans Pro</vt:lpstr>
      <vt:lpstr>Source Sans Pro Bold</vt:lpstr>
      <vt:lpstr>Office Theme</vt:lpstr>
      <vt:lpstr>A short history of Bradford </vt:lpstr>
      <vt:lpstr>Additional resources to support this PowerPoint</vt:lpstr>
      <vt:lpstr>How to use this PPT</vt:lpstr>
      <vt:lpstr>A short history of Bradford - Introduction</vt:lpstr>
      <vt:lpstr>Geography: Location </vt:lpstr>
      <vt:lpstr>Geography: Location</vt:lpstr>
      <vt:lpstr>Geography: Location</vt:lpstr>
      <vt:lpstr>Geography: Setting</vt:lpstr>
      <vt:lpstr>Bradford Early History to 410 AD</vt:lpstr>
      <vt:lpstr>Early History: Stone Age</vt:lpstr>
      <vt:lpstr>Early History: Iron Age</vt:lpstr>
      <vt:lpstr>Bradford, Anglo-Saxon Era410 - 1066</vt:lpstr>
      <vt:lpstr>Anglo-Saxon Era: What’s in a name?</vt:lpstr>
      <vt:lpstr>Anglo-Saxon Era: The first church</vt:lpstr>
      <vt:lpstr>Middle Ages 1066 - 1485</vt:lpstr>
      <vt:lpstr>Middle Ages: Norman Conquest</vt:lpstr>
      <vt:lpstr>Middle Ages: Norman Conquest</vt:lpstr>
      <vt:lpstr>Middle Ages: A Market Town</vt:lpstr>
      <vt:lpstr>Middle Ages: A Market Town</vt:lpstr>
      <vt:lpstr>Middle Ages: The Legend of the Bradford Boar</vt:lpstr>
      <vt:lpstr>Middle Ages: The Legend of the Bradford Boar</vt:lpstr>
      <vt:lpstr>Middle Ages: Early Industries</vt:lpstr>
      <vt:lpstr>Middle Ages: Early Industries</vt:lpstr>
      <vt:lpstr>Middle Ages: A Story of Interrupted growth </vt:lpstr>
      <vt:lpstr>Middle Ages: A Story of Interrupted growth </vt:lpstr>
      <vt:lpstr>Tudor Era 1485 - 1603</vt:lpstr>
      <vt:lpstr>Tudor Era: Wool Starts to Dominate </vt:lpstr>
      <vt:lpstr>Tudor Era: Wool Starts to Dominate </vt:lpstr>
      <vt:lpstr>Tudor Era: A Tudor Town</vt:lpstr>
      <vt:lpstr>Stuart Era 1603 - 1714</vt:lpstr>
      <vt:lpstr>Stuart Era: Set backs and the Civil War </vt:lpstr>
      <vt:lpstr>Stuart Era: Textile Growth</vt:lpstr>
      <vt:lpstr>Georgian Era 1714 - 1837</vt:lpstr>
      <vt:lpstr>Georgian Era: Improved Transport Links</vt:lpstr>
      <vt:lpstr>Georgian Era: Improved Transport Links</vt:lpstr>
      <vt:lpstr>Georgian Era: Dawning of the Industrial Revolution</vt:lpstr>
      <vt:lpstr>Georgian Era: Dawning of the Industrial Revolution</vt:lpstr>
      <vt:lpstr>Early Victorian Era 1837 - 1848</vt:lpstr>
      <vt:lpstr>Early Victorian Era: Arrival of the Railways</vt:lpstr>
      <vt:lpstr>Early Victorian Era: ‘Worstedopolis</vt:lpstr>
      <vt:lpstr>Early Victorian Era: Rapid Growth, Unhealthy Living</vt:lpstr>
      <vt:lpstr>Early Victorian Era: Rapid Growth, Unhealthy Living</vt:lpstr>
      <vt:lpstr>Early Victorian Era: Migration</vt:lpstr>
      <vt:lpstr>Mid-Late Victorian Era 1848 - 1901</vt:lpstr>
      <vt:lpstr>Mid-Late Victorian Era: Titus Salt</vt:lpstr>
      <vt:lpstr>Mid-Late Victorian Era: Improving Living Conditions</vt:lpstr>
      <vt:lpstr>Mid-Late Victorian Era: Improving Living Conditions</vt:lpstr>
      <vt:lpstr>Mid-Late Victorian Era: 'Civic Pride'</vt:lpstr>
      <vt:lpstr>Mid-Late Victorian Era: 'Civic Pride'</vt:lpstr>
      <vt:lpstr>Mid-Late Victorian Era: Bradford Pioneers</vt:lpstr>
      <vt:lpstr>Early 20th Century 1901 - 1939</vt:lpstr>
      <vt:lpstr>Early 20th Century: Bradford Pioneers</vt:lpstr>
      <vt:lpstr>Early 20th Century: Optimistic Beginnings</vt:lpstr>
      <vt:lpstr>Early 20th Century: Impact of the First World War</vt:lpstr>
      <vt:lpstr>Early 20th Century: Impact of the First World War</vt:lpstr>
      <vt:lpstr>Mid-Late 20th Century 1939 - 1999</vt:lpstr>
      <vt:lpstr>Mid-Late 20th Century: Migration</vt:lpstr>
      <vt:lpstr>Mid-Late 20th Century: Migration</vt:lpstr>
      <vt:lpstr>Mid-Late 20th Century: Modernisation</vt:lpstr>
      <vt:lpstr>Mid-Late 20th Century: Culture of Innovation </vt:lpstr>
      <vt:lpstr>Mid-Late 20th Century: A Tourist Destination</vt:lpstr>
      <vt:lpstr>21st Century 2000 - future</vt:lpstr>
      <vt:lpstr>21st Century: A Culture Rich City</vt:lpstr>
      <vt:lpstr>21st Century: World and National Recognition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21</cp:revision>
  <dcterms:created xsi:type="dcterms:W3CDTF">2022-11-29T11:24:41Z</dcterms:created>
  <dcterms:modified xsi:type="dcterms:W3CDTF">2023-04-24T15:28:42Z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0x010100D67B8FA9C4496643A3364BAD06B7A8E6</vt:lpwstr>
  </property>
</Properties>
</file>