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0"/>
  </p:notesMasterIdLst>
  <p:sldIdLst>
    <p:sldId id="256" r:id="rId2"/>
    <p:sldId id="259" r:id="rId3"/>
    <p:sldId id="257" r:id="rId4"/>
    <p:sldId id="261" r:id="rId5"/>
    <p:sldId id="262" r:id="rId6"/>
    <p:sldId id="263" r:id="rId7"/>
    <p:sldId id="260" r:id="rId8"/>
    <p:sldId id="268" r:id="rId9"/>
    <p:sldId id="269" r:id="rId10"/>
    <p:sldId id="270" r:id="rId11"/>
    <p:sldId id="265" r:id="rId12"/>
    <p:sldId id="264" r:id="rId13"/>
    <p:sldId id="267" r:id="rId14"/>
    <p:sldId id="271" r:id="rId15"/>
    <p:sldId id="272" r:id="rId16"/>
    <p:sldId id="275" r:id="rId17"/>
    <p:sldId id="273" r:id="rId18"/>
    <p:sldId id="274" r:id="rId19"/>
  </p:sldIdLst>
  <p:sldSz cx="12192000" cy="6858000"/>
  <p:notesSz cx="6858000" cy="9144000"/>
  <p:embeddedFontLst>
    <p:embeddedFont>
      <p:font typeface="Aptos" panose="020B0004020202020204" pitchFamily="34" charset="0"/>
      <p:regular r:id="rId21"/>
      <p:bold r:id="rId22"/>
      <p:italic r:id="rId23"/>
      <p:boldItalic r:id="rId24"/>
    </p:embeddedFont>
    <p:embeddedFont>
      <p:font typeface="Calibri" panose="020F0502020204030204" pitchFamily="34" charset="0"/>
      <p:regular r:id="rId25"/>
      <p:bold r:id="rId26"/>
      <p:italic r:id="rId27"/>
      <p:boldItalic r:id="rId28"/>
    </p:embeddedFont>
    <p:embeddedFont>
      <p:font typeface="Calibri Light" panose="020F0302020204030204" pitchFamily="34" charset="0"/>
      <p:regular r:id="rId29"/>
      <p:italic r:id="rId30"/>
    </p:embeddedFont>
    <p:embeddedFont>
      <p:font typeface="Nunito" panose="00000500000000000000" pitchFamily="2" charset="0"/>
      <p:regular r:id="rId31"/>
      <p:bold r:id="rId32"/>
      <p:italic r:id="rId33"/>
      <p:boldItalic r:id="rId34"/>
    </p:embeddedFont>
    <p:embeddedFont>
      <p:font typeface="Superclarendon Rg" panose="02060605060000020003" pitchFamily="18"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B963"/>
    <a:srgbClr val="F6A548"/>
    <a:srgbClr val="F49734"/>
    <a:srgbClr val="B65379"/>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A9D900-0BB3-4EAF-9B56-0D488432EFF0}" v="31" dt="2024-10-01T10:34:47.7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308"/>
    <p:restoredTop sz="96327"/>
  </p:normalViewPr>
  <p:slideViewPr>
    <p:cSldViewPr snapToGrid="0">
      <p:cViewPr varScale="1">
        <p:scale>
          <a:sx n="103" d="100"/>
          <a:sy n="103" d="100"/>
        </p:scale>
        <p:origin x="114" y="22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presProps" Target="presProps.xml"/><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3AA9D900-0BB3-4EAF-9B56-0D488432EFF0}"/>
    <pc:docChg chg="custSel modSld">
      <pc:chgData name="McHarg, Catherine" userId="88b8f76c-9ae3-4745-88eb-fe0667a22af5" providerId="ADAL" clId="{3AA9D900-0BB3-4EAF-9B56-0D488432EFF0}" dt="2024-10-01T10:34:52.288" v="38" actId="1076"/>
      <pc:docMkLst>
        <pc:docMk/>
      </pc:docMkLst>
      <pc:sldChg chg="modSp mod">
        <pc:chgData name="McHarg, Catherine" userId="88b8f76c-9ae3-4745-88eb-fe0667a22af5" providerId="ADAL" clId="{3AA9D900-0BB3-4EAF-9B56-0D488432EFF0}" dt="2024-10-01T10:29:45.786" v="29" actId="14100"/>
        <pc:sldMkLst>
          <pc:docMk/>
          <pc:sldMk cId="2457842248" sldId="264"/>
        </pc:sldMkLst>
        <pc:spChg chg="mod">
          <ac:chgData name="McHarg, Catherine" userId="88b8f76c-9ae3-4745-88eb-fe0667a22af5" providerId="ADAL" clId="{3AA9D900-0BB3-4EAF-9B56-0D488432EFF0}" dt="2024-10-01T10:29:45.786" v="29" actId="14100"/>
          <ac:spMkLst>
            <pc:docMk/>
            <pc:sldMk cId="2457842248" sldId="264"/>
            <ac:spMk id="8" creationId="{D865BA71-9D09-29EE-229D-D2C900EC273E}"/>
          </ac:spMkLst>
        </pc:spChg>
      </pc:sldChg>
      <pc:sldChg chg="modSp mod">
        <pc:chgData name="McHarg, Catherine" userId="88b8f76c-9ae3-4745-88eb-fe0667a22af5" providerId="ADAL" clId="{3AA9D900-0BB3-4EAF-9B56-0D488432EFF0}" dt="2024-10-01T10:26:53.152" v="1" actId="27636"/>
        <pc:sldMkLst>
          <pc:docMk/>
          <pc:sldMk cId="3698237572" sldId="265"/>
        </pc:sldMkLst>
        <pc:spChg chg="mod">
          <ac:chgData name="McHarg, Catherine" userId="88b8f76c-9ae3-4745-88eb-fe0667a22af5" providerId="ADAL" clId="{3AA9D900-0BB3-4EAF-9B56-0D488432EFF0}" dt="2024-10-01T10:26:53.152" v="1" actId="27636"/>
          <ac:spMkLst>
            <pc:docMk/>
            <pc:sldMk cId="3698237572" sldId="265"/>
            <ac:spMk id="7" creationId="{FDDBC060-5630-C01E-116B-D4217BCDCE5F}"/>
          </ac:spMkLst>
        </pc:spChg>
      </pc:sldChg>
      <pc:sldChg chg="modSp mod modAnim">
        <pc:chgData name="McHarg, Catherine" userId="88b8f76c-9ae3-4745-88eb-fe0667a22af5" providerId="ADAL" clId="{3AA9D900-0BB3-4EAF-9B56-0D488432EFF0}" dt="2024-10-01T10:28:39.651" v="28" actId="14100"/>
        <pc:sldMkLst>
          <pc:docMk/>
          <pc:sldMk cId="1850047302" sldId="270"/>
        </pc:sldMkLst>
        <pc:spChg chg="mod">
          <ac:chgData name="McHarg, Catherine" userId="88b8f76c-9ae3-4745-88eb-fe0667a22af5" providerId="ADAL" clId="{3AA9D900-0BB3-4EAF-9B56-0D488432EFF0}" dt="2024-10-01T10:28:39.651" v="28" actId="14100"/>
          <ac:spMkLst>
            <pc:docMk/>
            <pc:sldMk cId="1850047302" sldId="270"/>
            <ac:spMk id="14" creationId="{2BBEA351-F96A-AF96-A73A-6450CB1D02E9}"/>
          </ac:spMkLst>
        </pc:spChg>
      </pc:sldChg>
      <pc:sldChg chg="modSp modAnim">
        <pc:chgData name="McHarg, Catherine" userId="88b8f76c-9ae3-4745-88eb-fe0667a22af5" providerId="ADAL" clId="{3AA9D900-0BB3-4EAF-9B56-0D488432EFF0}" dt="2024-10-01T10:33:30.071" v="31" actId="20577"/>
        <pc:sldMkLst>
          <pc:docMk/>
          <pc:sldMk cId="2153126154" sldId="272"/>
        </pc:sldMkLst>
        <pc:spChg chg="mod">
          <ac:chgData name="McHarg, Catherine" userId="88b8f76c-9ae3-4745-88eb-fe0667a22af5" providerId="ADAL" clId="{3AA9D900-0BB3-4EAF-9B56-0D488432EFF0}" dt="2024-10-01T10:33:30.071" v="31" actId="20577"/>
          <ac:spMkLst>
            <pc:docMk/>
            <pc:sldMk cId="2153126154" sldId="272"/>
            <ac:spMk id="8" creationId="{D865BA71-9D09-29EE-229D-D2C900EC273E}"/>
          </ac:spMkLst>
        </pc:spChg>
      </pc:sldChg>
      <pc:sldChg chg="modSp mod modAnim">
        <pc:chgData name="McHarg, Catherine" userId="88b8f76c-9ae3-4745-88eb-fe0667a22af5" providerId="ADAL" clId="{3AA9D900-0BB3-4EAF-9B56-0D488432EFF0}" dt="2024-10-01T10:34:52.288" v="38" actId="1076"/>
        <pc:sldMkLst>
          <pc:docMk/>
          <pc:sldMk cId="650021510" sldId="275"/>
        </pc:sldMkLst>
        <pc:spChg chg="mod">
          <ac:chgData name="McHarg, Catherine" userId="88b8f76c-9ae3-4745-88eb-fe0667a22af5" providerId="ADAL" clId="{3AA9D900-0BB3-4EAF-9B56-0D488432EFF0}" dt="2024-10-01T10:34:52.288" v="38" actId="1076"/>
          <ac:spMkLst>
            <pc:docMk/>
            <pc:sldMk cId="650021510" sldId="275"/>
            <ac:spMk id="2" creationId="{AFBAE06B-5CC0-87B2-E03C-CFAA5A15DB0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10/1/2024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814829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1965363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10911742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18347941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32752978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26239391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07C50-764D-D267-7B89-37A6E0FDDE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71BF70-5565-2751-C896-9A8F02D94F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31886B-8800-3D17-A1ED-DE87A19EFF4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8B7DD85-4E44-2348-69E5-DA2D1CAA19D1}"/>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31322157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552363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3278195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1109826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757360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2369546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2760316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1083780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3442220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3450612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3527401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10/1/2024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10/1/2024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10/1/2024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10/1/2024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22.jp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7.jp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3.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4DDC36A-E23E-D5CA-5F9A-5AB38080F501}"/>
              </a:ext>
            </a:extLst>
          </p:cNvPr>
          <p:cNvSpPr>
            <a:spLocks noGrp="1"/>
          </p:cNvSpPr>
          <p:nvPr>
            <p:ph type="ctrTitle"/>
          </p:nvPr>
        </p:nvSpPr>
        <p:spPr>
          <a:xfrm>
            <a:off x="1524000" y="-1258030"/>
            <a:ext cx="9144000" cy="947237"/>
          </a:xfrm>
        </p:spPr>
        <p:txBody>
          <a:bodyPr/>
          <a:lstStyle/>
          <a:p>
            <a:r>
              <a:rPr lang="en-US" dirty="0"/>
              <a:t>The Laird Legacy </a:t>
            </a:r>
            <a:r>
              <a:rPr lang="en-US" dirty="0" err="1"/>
              <a:t>powerpoint</a:t>
            </a:r>
            <a:endParaRPr lang="en-US" dirty="0"/>
          </a:p>
        </p:txBody>
      </p:sp>
      <p:sp>
        <p:nvSpPr>
          <p:cNvPr id="3" name="Rectangle 2" descr="A drawing of a he front of the John Laird centre, a brick building with Gollum's and a clock at the front.">
            <a:extLst>
              <a:ext uri="{FF2B5EF4-FFF2-40B4-BE49-F238E27FC236}">
                <a16:creationId xmlns:a16="http://schemas.microsoft.com/office/drawing/2014/main" id="{B43B14FB-4C07-C4C7-EF69-28D5063BCF41}"/>
              </a:ext>
            </a:extLst>
          </p:cNvPr>
          <p:cNvSpPr/>
          <p:nvPr/>
        </p:nvSpPr>
        <p:spPr>
          <a:xfrm>
            <a:off x="0" y="0"/>
            <a:ext cx="12192000" cy="68565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What impact did the Laird family have on Birkenhead?</a:t>
            </a:r>
          </a:p>
        </p:txBody>
      </p:sp>
      <p:pic>
        <p:nvPicPr>
          <p:cNvPr id="9" name="Picture 8" descr="The Laird Legacy">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1212574"/>
            <a:ext cx="12191999" cy="4542184"/>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26148" y="5307496"/>
            <a:ext cx="1765851" cy="1549062"/>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63E4787-B8E0-49A1-7181-C2CAF292A15C}"/>
              </a:ext>
            </a:extLst>
          </p:cNvPr>
          <p:cNvSpPr>
            <a:spLocks noGrp="1"/>
          </p:cNvSpPr>
          <p:nvPr>
            <p:ph type="ctrTitle"/>
          </p:nvPr>
        </p:nvSpPr>
        <p:spPr>
          <a:xfrm>
            <a:off x="1524000" y="-1064913"/>
            <a:ext cx="9144000" cy="800220"/>
          </a:xfrm>
        </p:spPr>
        <p:txBody>
          <a:bodyPr>
            <a:normAutofit fontScale="90000"/>
          </a:bodyPr>
          <a:lstStyle/>
          <a:p>
            <a:r>
              <a:rPr lang="en-US" dirty="0"/>
              <a:t>Other Additions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solidFill>
                  <a:schemeClr val="bg1"/>
                </a:solidFill>
                <a:latin typeface="Superclarendon Rg" panose="02060605060000020003" pitchFamily="18" charset="77"/>
              </a:rPr>
              <a:t>Other Additions</a:t>
            </a:r>
          </a:p>
        </p:txBody>
      </p:sp>
      <p:sp>
        <p:nvSpPr>
          <p:cNvPr id="2" name="Rectangle 1" descr="A photo of the front of the John Laird Centre, a brick building with a clock on the front.">
            <a:extLst>
              <a:ext uri="{FF2B5EF4-FFF2-40B4-BE49-F238E27FC236}">
                <a16:creationId xmlns:a16="http://schemas.microsoft.com/office/drawing/2014/main" id="{70A0C45B-124F-8E0D-A1F5-B18E18B96947}"/>
              </a:ext>
            </a:extLst>
          </p:cNvPr>
          <p:cNvSpPr/>
          <p:nvPr/>
        </p:nvSpPr>
        <p:spPr>
          <a:xfrm>
            <a:off x="154073" y="164757"/>
            <a:ext cx="8508014" cy="652024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2BBEA351-F96A-AF96-A73A-6450CB1D02E9}"/>
              </a:ext>
            </a:extLst>
          </p:cNvPr>
          <p:cNvSpPr txBox="1"/>
          <p:nvPr/>
        </p:nvSpPr>
        <p:spPr>
          <a:xfrm>
            <a:off x="8662087" y="605621"/>
            <a:ext cx="3113146" cy="2957861"/>
          </a:xfrm>
          <a:prstGeom prst="rect">
            <a:avLst/>
          </a:prstGeom>
          <a:noFill/>
        </p:spPr>
        <p:txBody>
          <a:bodyPr wrap="square">
            <a:spAutoFit/>
          </a:bodyPr>
          <a:lstStyle/>
          <a:p>
            <a:pPr>
              <a:lnSpc>
                <a:spcPct val="150000"/>
              </a:lnSpc>
            </a:pPr>
            <a:r>
              <a:rPr lang="en-GB" dirty="0">
                <a:latin typeface="Linkpen 17a Print" panose="03050602060000000000" pitchFamily="66" charset="77"/>
              </a:rPr>
              <a:t>John Laird also helped the town by using his wealth and position to provide a hospital; the Borough Hospital, churches including St Anne’s Church,  and the Laird School of Art. </a:t>
            </a:r>
          </a:p>
        </p:txBody>
      </p:sp>
      <p:pic>
        <p:nvPicPr>
          <p:cNvPr id="11" name="Picture 10">
            <a:extLst>
              <a:ext uri="{FF2B5EF4-FFF2-40B4-BE49-F238E27FC236}">
                <a16:creationId xmlns:a16="http://schemas.microsoft.com/office/drawing/2014/main" id="{CBE3CEFB-DCDE-0DA0-F132-4502E4202D5B}"/>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48514" y="5416281"/>
            <a:ext cx="1643486" cy="1441719"/>
          </a:xfrm>
          <a:prstGeom prst="rect">
            <a:avLst/>
          </a:prstGeom>
        </p:spPr>
      </p:pic>
    </p:spTree>
    <p:extLst>
      <p:ext uri="{BB962C8B-B14F-4D97-AF65-F5344CB8AC3E}">
        <p14:creationId xmlns:p14="http://schemas.microsoft.com/office/powerpoint/2010/main" val="18500473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63E4787-B8E0-49A1-7181-C2CAF292A15C}"/>
              </a:ext>
            </a:extLst>
          </p:cNvPr>
          <p:cNvSpPr>
            <a:spLocks noGrp="1"/>
          </p:cNvSpPr>
          <p:nvPr>
            <p:ph type="ctrTitle"/>
          </p:nvPr>
        </p:nvSpPr>
        <p:spPr>
          <a:xfrm>
            <a:off x="1524000" y="-1064913"/>
            <a:ext cx="9144000" cy="800220"/>
          </a:xfrm>
        </p:spPr>
        <p:txBody>
          <a:bodyPr>
            <a:normAutofit fontScale="90000"/>
          </a:bodyPr>
          <a:lstStyle/>
          <a:p>
            <a:r>
              <a:rPr lang="en-US" dirty="0"/>
              <a:t>Birkenhead Docks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453294"/>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Birkenhead Docks</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8" y="1393137"/>
            <a:ext cx="4992131" cy="2021707"/>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As well as developing the town, John Laird had a plan to build a dock system in Birkenhead to transport goods to and from Birkenhead more easily. </a:t>
            </a:r>
          </a:p>
        </p:txBody>
      </p:sp>
      <p:sp>
        <p:nvSpPr>
          <p:cNvPr id="14" name="TextBox 13">
            <a:extLst>
              <a:ext uri="{FF2B5EF4-FFF2-40B4-BE49-F238E27FC236}">
                <a16:creationId xmlns:a16="http://schemas.microsoft.com/office/drawing/2014/main" id="{2BBEA351-F96A-AF96-A73A-6450CB1D02E9}"/>
              </a:ext>
            </a:extLst>
          </p:cNvPr>
          <p:cNvSpPr txBox="1"/>
          <p:nvPr/>
        </p:nvSpPr>
        <p:spPr>
          <a:xfrm>
            <a:off x="4831242" y="4758251"/>
            <a:ext cx="7015162" cy="1629292"/>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The docks attracted other businesses to the area who set up more factories in and around Birkenhead.</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More workers also moved to the area in search of jobs.</a:t>
            </a:r>
          </a:p>
        </p:txBody>
      </p:sp>
      <p:sp>
        <p:nvSpPr>
          <p:cNvPr id="5" name="TextBox 4">
            <a:extLst>
              <a:ext uri="{FF2B5EF4-FFF2-40B4-BE49-F238E27FC236}">
                <a16:creationId xmlns:a16="http://schemas.microsoft.com/office/drawing/2014/main" id="{86CC4860-A89D-AC30-5533-10EF7127F180}"/>
              </a:ext>
            </a:extLst>
          </p:cNvPr>
          <p:cNvSpPr txBox="1"/>
          <p:nvPr/>
        </p:nvSpPr>
        <p:spPr>
          <a:xfrm>
            <a:off x="499715" y="3599652"/>
            <a:ext cx="4034152" cy="2414122"/>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By the 1840’s John Laird had started building:</a:t>
            </a:r>
          </a:p>
          <a:p>
            <a:pPr marL="285750" indent="-285750">
              <a:lnSpc>
                <a:spcPct val="150000"/>
              </a:lnSpc>
              <a:buFont typeface="Arial" panose="020B0604020202020204" pitchFamily="34" charset="0"/>
              <a:buChar char="•"/>
            </a:pPr>
            <a:r>
              <a:rPr lang="en-GB" sz="1700" dirty="0">
                <a:latin typeface="Linkpen 17a Print" panose="03050602060000000000" pitchFamily="66" charset="77"/>
              </a:rPr>
              <a:t>Morpeth Dock (1847)</a:t>
            </a:r>
          </a:p>
          <a:p>
            <a:pPr marL="285750" indent="-285750">
              <a:lnSpc>
                <a:spcPct val="150000"/>
              </a:lnSpc>
              <a:buFont typeface="Arial" panose="020B0604020202020204" pitchFamily="34" charset="0"/>
              <a:buChar char="•"/>
            </a:pPr>
            <a:r>
              <a:rPr lang="en-GB" sz="1700" dirty="0">
                <a:latin typeface="Linkpen 17a Print" panose="03050602060000000000" pitchFamily="66" charset="77"/>
              </a:rPr>
              <a:t>Egerton Dock (1847)</a:t>
            </a:r>
          </a:p>
          <a:p>
            <a:pPr marL="285750" indent="-285750">
              <a:lnSpc>
                <a:spcPct val="150000"/>
              </a:lnSpc>
              <a:buFont typeface="Arial" panose="020B0604020202020204" pitchFamily="34" charset="0"/>
              <a:buChar char="•"/>
            </a:pPr>
            <a:r>
              <a:rPr lang="en-GB" sz="1700" dirty="0">
                <a:latin typeface="Linkpen 17a Print" panose="03050602060000000000" pitchFamily="66" charset="77"/>
              </a:rPr>
              <a:t>Great Float – East and West Float docks (1851 - 60)</a:t>
            </a:r>
          </a:p>
        </p:txBody>
      </p:sp>
      <p:pic>
        <p:nvPicPr>
          <p:cNvPr id="11" name="Picture 10">
            <a:extLst>
              <a:ext uri="{FF2B5EF4-FFF2-40B4-BE49-F238E27FC236}">
                <a16:creationId xmlns:a16="http://schemas.microsoft.com/office/drawing/2014/main" id="{CBE3CEFB-DCDE-0DA0-F132-4502E4202D5B}"/>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48514" y="-48582"/>
            <a:ext cx="1643486" cy="1441719"/>
          </a:xfrm>
          <a:prstGeom prst="rect">
            <a:avLst/>
          </a:prstGeom>
        </p:spPr>
      </p:pic>
      <p:grpSp>
        <p:nvGrpSpPr>
          <p:cNvPr id="2" name="Group 1" descr="A detailed map of the docks and warehouses of Birkenhead.">
            <a:extLst>
              <a:ext uri="{FF2B5EF4-FFF2-40B4-BE49-F238E27FC236}">
                <a16:creationId xmlns:a16="http://schemas.microsoft.com/office/drawing/2014/main" id="{50F8ED12-4DC1-EBA8-0AC3-AA5D135AE837}"/>
              </a:ext>
            </a:extLst>
          </p:cNvPr>
          <p:cNvGrpSpPr/>
          <p:nvPr/>
        </p:nvGrpSpPr>
        <p:grpSpPr>
          <a:xfrm>
            <a:off x="5815061" y="1290606"/>
            <a:ext cx="5073161" cy="3413576"/>
            <a:chOff x="782650" y="1396772"/>
            <a:chExt cx="5073161" cy="3413576"/>
          </a:xfrm>
        </p:grpSpPr>
        <p:pic>
          <p:nvPicPr>
            <p:cNvPr id="3" name="Picture 2">
              <a:extLst>
                <a:ext uri="{FF2B5EF4-FFF2-40B4-BE49-F238E27FC236}">
                  <a16:creationId xmlns:a16="http://schemas.microsoft.com/office/drawing/2014/main" id="{DF0D15BF-7F41-40BD-30FD-EBDC6F6ABC60}"/>
                </a:ext>
              </a:extLst>
            </p:cNvPr>
            <p:cNvPicPr>
              <a:picLocks noChangeAspect="1"/>
            </p:cNvPicPr>
            <p:nvPr/>
          </p:nvPicPr>
          <p:blipFill>
            <a:blip r:embed="rId5"/>
            <a:srcRect/>
            <a:stretch/>
          </p:blipFill>
          <p:spPr>
            <a:xfrm>
              <a:off x="782650" y="1396772"/>
              <a:ext cx="5047525" cy="3413576"/>
            </a:xfrm>
            <a:prstGeom prst="rect">
              <a:avLst/>
            </a:prstGeom>
            <a:ln w="28575">
              <a:solidFill>
                <a:schemeClr val="tx1"/>
              </a:solidFill>
            </a:ln>
          </p:spPr>
        </p:pic>
        <p:sp>
          <p:nvSpPr>
            <p:cNvPr id="4" name="TextBox 3">
              <a:extLst>
                <a:ext uri="{FF2B5EF4-FFF2-40B4-BE49-F238E27FC236}">
                  <a16:creationId xmlns:a16="http://schemas.microsoft.com/office/drawing/2014/main" id="{324F2EA3-6B2B-DBE6-3E70-523B46BC0F05}"/>
                </a:ext>
              </a:extLst>
            </p:cNvPr>
            <p:cNvSpPr txBox="1"/>
            <p:nvPr/>
          </p:nvSpPr>
          <p:spPr>
            <a:xfrm rot="5400000">
              <a:off x="5179161" y="1873367"/>
              <a:ext cx="1153245" cy="200055"/>
            </a:xfrm>
            <a:prstGeom prst="rect">
              <a:avLst/>
            </a:prstGeom>
            <a:noFill/>
          </p:spPr>
          <p:txBody>
            <a:bodyPr wrap="square" rtlCol="0">
              <a:spAutoFit/>
            </a:bodyPr>
            <a:lstStyle/>
            <a:p>
              <a:r>
                <a:rPr lang="en-GB" sz="700" dirty="0">
                  <a:solidFill>
                    <a:srgbClr val="92877E"/>
                  </a:solidFill>
                </a:rPr>
                <a:t>© </a:t>
              </a:r>
              <a:r>
                <a:rPr lang="en-GB" sz="700" dirty="0" err="1">
                  <a:solidFill>
                    <a:srgbClr val="92877E"/>
                  </a:solidFill>
                </a:rPr>
                <a:t>Alamy</a:t>
              </a:r>
              <a:r>
                <a:rPr lang="en-GB" sz="700" dirty="0">
                  <a:solidFill>
                    <a:srgbClr val="92877E"/>
                  </a:solidFill>
                </a:rPr>
                <a:t> Ref 2K902HD: </a:t>
              </a:r>
            </a:p>
          </p:txBody>
        </p:sp>
      </p:grpSp>
      <p:pic>
        <p:nvPicPr>
          <p:cNvPr id="13" name="magnifying glass" descr="Magnifying glass.">
            <a:extLst>
              <a:ext uri="{FF2B5EF4-FFF2-40B4-BE49-F238E27FC236}">
                <a16:creationId xmlns:a16="http://schemas.microsoft.com/office/drawing/2014/main" id="{2CED174A-EDBF-9FEF-1FCA-7BBE71CA84AA}"/>
              </a:ext>
              <a:ext uri="{C183D7F6-B498-43B3-948B-1728B52AA6E4}">
                <adec:decorative xmlns:adec="http://schemas.microsoft.com/office/drawing/2017/decorative" val="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451811" y="3300859"/>
            <a:ext cx="1047236" cy="1221776"/>
          </a:xfrm>
          <a:prstGeom prst="rect">
            <a:avLst/>
          </a:prstGeom>
        </p:spPr>
      </p:pic>
      <p:grpSp>
        <p:nvGrpSpPr>
          <p:cNvPr id="9" name="Back button" descr="Back button">
            <a:extLst>
              <a:ext uri="{FF2B5EF4-FFF2-40B4-BE49-F238E27FC236}">
                <a16:creationId xmlns:a16="http://schemas.microsoft.com/office/drawing/2014/main" id="{711466EC-7776-E4CD-F9FB-A58E8CEA8042}"/>
              </a:ext>
            </a:extLst>
          </p:cNvPr>
          <p:cNvGrpSpPr/>
          <p:nvPr/>
        </p:nvGrpSpPr>
        <p:grpSpPr>
          <a:xfrm>
            <a:off x="-140494" y="-121444"/>
            <a:ext cx="12472988" cy="7100888"/>
            <a:chOff x="-128587" y="-122165"/>
            <a:chExt cx="12472988" cy="7100888"/>
          </a:xfrm>
        </p:grpSpPr>
        <p:sp>
          <p:nvSpPr>
            <p:cNvPr id="10" name="Rectangle black">
              <a:extLst>
                <a:ext uri="{FF2B5EF4-FFF2-40B4-BE49-F238E27FC236}">
                  <a16:creationId xmlns:a16="http://schemas.microsoft.com/office/drawing/2014/main" id="{56451AB8-2AA0-11F2-887C-06F97659638E}"/>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back">
              <a:extLst>
                <a:ext uri="{FF2B5EF4-FFF2-40B4-BE49-F238E27FC236}">
                  <a16:creationId xmlns:a16="http://schemas.microsoft.com/office/drawing/2014/main" id="{893E7326-F745-1F2C-E6E6-443A66270895}"/>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15" name="Group 14" descr="A detailed map of the docks and warehouses of Birkenhead.">
            <a:extLst>
              <a:ext uri="{FF2B5EF4-FFF2-40B4-BE49-F238E27FC236}">
                <a16:creationId xmlns:a16="http://schemas.microsoft.com/office/drawing/2014/main" id="{990A2B69-149C-B7E1-B4C2-33E7A5C296A7}"/>
              </a:ext>
            </a:extLst>
          </p:cNvPr>
          <p:cNvGrpSpPr/>
          <p:nvPr/>
        </p:nvGrpSpPr>
        <p:grpSpPr>
          <a:xfrm>
            <a:off x="1970058" y="638678"/>
            <a:ext cx="8278390" cy="5580644"/>
            <a:chOff x="-2515481" y="1411100"/>
            <a:chExt cx="8278390" cy="5580644"/>
          </a:xfrm>
        </p:grpSpPr>
        <p:pic>
          <p:nvPicPr>
            <p:cNvPr id="16" name="Picture 15">
              <a:extLst>
                <a:ext uri="{FF2B5EF4-FFF2-40B4-BE49-F238E27FC236}">
                  <a16:creationId xmlns:a16="http://schemas.microsoft.com/office/drawing/2014/main" id="{25E4F477-102E-B226-F122-456230C2E095}"/>
                </a:ext>
              </a:extLst>
            </p:cNvPr>
            <p:cNvPicPr>
              <a:picLocks noChangeAspect="1"/>
            </p:cNvPicPr>
            <p:nvPr/>
          </p:nvPicPr>
          <p:blipFill>
            <a:blip r:embed="rId5"/>
            <a:srcRect/>
            <a:stretch/>
          </p:blipFill>
          <p:spPr>
            <a:xfrm>
              <a:off x="-2515481" y="1411100"/>
              <a:ext cx="8251886" cy="5580644"/>
            </a:xfrm>
            <a:prstGeom prst="rect">
              <a:avLst/>
            </a:prstGeom>
            <a:ln w="28575">
              <a:solidFill>
                <a:schemeClr val="tx1"/>
              </a:solidFill>
            </a:ln>
          </p:spPr>
        </p:pic>
        <p:sp>
          <p:nvSpPr>
            <p:cNvPr id="17" name="TextBox 16">
              <a:extLst>
                <a:ext uri="{FF2B5EF4-FFF2-40B4-BE49-F238E27FC236}">
                  <a16:creationId xmlns:a16="http://schemas.microsoft.com/office/drawing/2014/main" id="{9F713251-18A1-3A63-A5BB-BD738D143CEB}"/>
                </a:ext>
              </a:extLst>
            </p:cNvPr>
            <p:cNvSpPr txBox="1"/>
            <p:nvPr/>
          </p:nvSpPr>
          <p:spPr>
            <a:xfrm rot="5400000">
              <a:off x="5086259" y="1888899"/>
              <a:ext cx="1153245" cy="200055"/>
            </a:xfrm>
            <a:prstGeom prst="rect">
              <a:avLst/>
            </a:prstGeom>
            <a:noFill/>
          </p:spPr>
          <p:txBody>
            <a:bodyPr wrap="square" rtlCol="0">
              <a:spAutoFit/>
            </a:bodyPr>
            <a:lstStyle/>
            <a:p>
              <a:r>
                <a:rPr lang="en-GB" sz="700" dirty="0">
                  <a:solidFill>
                    <a:srgbClr val="92877E"/>
                  </a:solidFill>
                </a:rPr>
                <a:t>© </a:t>
              </a:r>
              <a:r>
                <a:rPr lang="en-GB" sz="700" dirty="0" err="1">
                  <a:solidFill>
                    <a:srgbClr val="92877E"/>
                  </a:solidFill>
                </a:rPr>
                <a:t>Alamy</a:t>
              </a:r>
              <a:r>
                <a:rPr lang="en-GB" sz="700" dirty="0">
                  <a:solidFill>
                    <a:srgbClr val="92877E"/>
                  </a:solidFill>
                </a:rPr>
                <a:t> Ref 2K902HD: </a:t>
              </a:r>
            </a:p>
          </p:txBody>
        </p:sp>
      </p:grpSp>
    </p:spTree>
    <p:extLst>
      <p:ext uri="{BB962C8B-B14F-4D97-AF65-F5344CB8AC3E}">
        <p14:creationId xmlns:p14="http://schemas.microsoft.com/office/powerpoint/2010/main" val="36982375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fade">
                                      <p:cBhvr>
                                        <p:cTn id="19" dur="500"/>
                                        <p:tgtEl>
                                          <p:spTgt spid="5">
                                            <p:txEl>
                                              <p:pRg st="1" end="1"/>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fade">
                                      <p:cBhvr>
                                        <p:cTn id="23" dur="500"/>
                                        <p:tgtEl>
                                          <p:spTgt spid="5">
                                            <p:txEl>
                                              <p:pRg st="2" end="2"/>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14">
                                            <p:txEl>
                                              <p:pRg st="0" end="0"/>
                                            </p:txEl>
                                          </p:spTgt>
                                        </p:tgtEl>
                                        <p:attrNameLst>
                                          <p:attrName>style.visibility</p:attrName>
                                        </p:attrNameLst>
                                      </p:cBhvr>
                                      <p:to>
                                        <p:strVal val="visible"/>
                                      </p:to>
                                    </p:set>
                                    <p:animEffect transition="in" filter="fade">
                                      <p:cBhvr>
                                        <p:cTn id="38" dur="500"/>
                                        <p:tgtEl>
                                          <p:spTgt spid="14">
                                            <p:txEl>
                                              <p:pRg st="0" end="0"/>
                                            </p:txEl>
                                          </p:spTgt>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14">
                                            <p:txEl>
                                              <p:pRg st="2" end="2"/>
                                            </p:txEl>
                                          </p:spTgt>
                                        </p:tgtEl>
                                        <p:attrNameLst>
                                          <p:attrName>style.visibility</p:attrName>
                                        </p:attrNameLst>
                                      </p:cBhvr>
                                      <p:to>
                                        <p:strVal val="visible"/>
                                      </p:to>
                                    </p:set>
                                    <p:animEffect transition="in" filter="fade">
                                      <p:cBhvr>
                                        <p:cTn id="42" dur="500"/>
                                        <p:tgtEl>
                                          <p:spTgt spid="14">
                                            <p:txEl>
                                              <p:pRg st="2" end="2"/>
                                            </p:txEl>
                                          </p:spTgt>
                                        </p:tgtEl>
                                      </p:cBhvr>
                                    </p:animEffect>
                                  </p:childTnLst>
                                </p:cTn>
                              </p:par>
                            </p:childTnLst>
                          </p:cTn>
                        </p:par>
                        <p:par>
                          <p:cTn id="43" fill="hold">
                            <p:stCondLst>
                              <p:cond delay="1500"/>
                            </p:stCondLst>
                            <p:childTnLst>
                              <p:par>
                                <p:cTn id="44" presetID="10" presetClass="entr" presetSubtype="0"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7" restart="whenNotActive" fill="hold" evtFilter="cancelBubble" nodeType="interactiveSeq">
                <p:stCondLst>
                  <p:cond evt="onClick" delay="0">
                    <p:tgtEl>
                      <p:spTgt spid="13"/>
                    </p:tgtEl>
                  </p:cond>
                </p:stCondLst>
                <p:endSync evt="end" delay="0">
                  <p:rtn val="all"/>
                </p:endSync>
                <p:childTnLst>
                  <p:par>
                    <p:cTn id="48" fill="hold">
                      <p:stCondLst>
                        <p:cond delay="0"/>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par>
                                <p:cTn id="53" presetID="53" presetClass="entr" presetSubtype="16"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childTnLst>
                    </p:cTn>
                  </p:par>
                </p:childTnLst>
              </p:cTn>
              <p:nextCondLst>
                <p:cond evt="onClick" delay="0">
                  <p:tgtEl>
                    <p:spTgt spid="13"/>
                  </p:tgtEl>
                </p:cond>
              </p:nextCondLst>
            </p:seq>
            <p:seq concurrent="1" nextAc="seek">
              <p:cTn id="58" restart="whenNotActive" fill="hold" evtFilter="cancelBubble" nodeType="interactiveSeq">
                <p:stCondLst>
                  <p:cond evt="onClick" delay="0">
                    <p:tgtEl>
                      <p:spTgt spid="9"/>
                    </p:tgtEl>
                  </p:cond>
                </p:stCondLst>
                <p:endSync evt="end" delay="0">
                  <p:rtn val="all"/>
                </p:endSync>
                <p:childTnLst>
                  <p:par>
                    <p:cTn id="59" fill="hold">
                      <p:stCondLst>
                        <p:cond delay="0"/>
                      </p:stCondLst>
                      <p:childTnLst>
                        <p:par>
                          <p:cTn id="60" fill="hold">
                            <p:stCondLst>
                              <p:cond delay="0"/>
                            </p:stCondLst>
                            <p:childTnLst>
                              <p:par>
                                <p:cTn id="61" presetID="10" presetClass="exit" presetSubtype="0" fill="hold" nodeType="clickEffect">
                                  <p:stCondLst>
                                    <p:cond delay="0"/>
                                  </p:stCondLst>
                                  <p:childTnLst>
                                    <p:animEffect transition="out" filter="fade">
                                      <p:cBhvr>
                                        <p:cTn id="62" dur="500"/>
                                        <p:tgtEl>
                                          <p:spTgt spid="9"/>
                                        </p:tgtEl>
                                      </p:cBhvr>
                                    </p:animEffect>
                                    <p:set>
                                      <p:cBhvr>
                                        <p:cTn id="63" dur="1" fill="hold">
                                          <p:stCondLst>
                                            <p:cond delay="499"/>
                                          </p:stCondLst>
                                        </p:cTn>
                                        <p:tgtEl>
                                          <p:spTgt spid="9"/>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15"/>
                                        </p:tgtEl>
                                      </p:cBhvr>
                                    </p:animEffect>
                                    <p:set>
                                      <p:cBhvr>
                                        <p:cTn id="66"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7" grpId="0"/>
      <p:bldP spid="8" grpId="0" build="allAtOnce"/>
      <p:bldP spid="14" grpId="0" uiExpand="1" build="allAtOnce"/>
      <p:bldP spid="5"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63E4787-B8E0-49A1-7181-C2CAF292A15C}"/>
              </a:ext>
            </a:extLst>
          </p:cNvPr>
          <p:cNvSpPr>
            <a:spLocks noGrp="1"/>
          </p:cNvSpPr>
          <p:nvPr>
            <p:ph type="ctrTitle"/>
          </p:nvPr>
        </p:nvSpPr>
        <p:spPr>
          <a:xfrm>
            <a:off x="1524000" y="-1064913"/>
            <a:ext cx="9144000" cy="800220"/>
          </a:xfrm>
        </p:spPr>
        <p:txBody>
          <a:bodyPr>
            <a:normAutofit fontScale="90000"/>
          </a:bodyPr>
          <a:lstStyle/>
          <a:p>
            <a:r>
              <a:rPr lang="en-US" dirty="0"/>
              <a:t>A Housing Crisis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 Housing Crisis</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8" y="1476917"/>
            <a:ext cx="8021083"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Despite Laird's plan for a grand and well laid out town there weren't enough homes or facilities for those working in the town. Many ended up living in poor quality, quickly built homes.</a:t>
            </a:r>
          </a:p>
        </p:txBody>
      </p:sp>
      <p:sp>
        <p:nvSpPr>
          <p:cNvPr id="20" name="TextBox 19">
            <a:extLst>
              <a:ext uri="{FF2B5EF4-FFF2-40B4-BE49-F238E27FC236}">
                <a16:creationId xmlns:a16="http://schemas.microsoft.com/office/drawing/2014/main" id="{C959F42B-1821-CB53-D708-86828FCA8144}"/>
              </a:ext>
            </a:extLst>
          </p:cNvPr>
          <p:cNvSpPr txBox="1"/>
          <p:nvPr/>
        </p:nvSpPr>
        <p:spPr>
          <a:xfrm>
            <a:off x="494268" y="3075687"/>
            <a:ext cx="7892495" cy="2966197"/>
          </a:xfrm>
          <a:prstGeom prst="rect">
            <a:avLst/>
          </a:prstGeom>
          <a:noFill/>
        </p:spPr>
        <p:txBody>
          <a:bodyPr wrap="square">
            <a:spAutoFit/>
          </a:bodyPr>
          <a:lstStyle/>
          <a:p>
            <a:pPr>
              <a:lnSpc>
                <a:spcPct val="150000"/>
              </a:lnSpc>
            </a:pPr>
            <a:r>
              <a:rPr lang="en-GB" dirty="0">
                <a:latin typeface="Linkpen 17a Print" panose="03050602060000000000" pitchFamily="66" charset="77"/>
              </a:rPr>
              <a:t>Their living experience was made worse by pollution caused by all the factories and steam trains around the docks.</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John Laird tried to help. He built the ‘Dock Cottages’. These were 350 homes built-in four-story blocks and were the first multi-storey tenements in the country!</a:t>
            </a:r>
          </a:p>
        </p:txBody>
      </p:sp>
      <p:pic>
        <p:nvPicPr>
          <p:cNvPr id="11" name="Picture 10">
            <a:extLst>
              <a:ext uri="{FF2B5EF4-FFF2-40B4-BE49-F238E27FC236}">
                <a16:creationId xmlns:a16="http://schemas.microsoft.com/office/drawing/2014/main" id="{CBE3CEFB-DCDE-0DA0-F132-4502E4202D5B}"/>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26148" y="-72145"/>
            <a:ext cx="1765851" cy="1549062"/>
          </a:xfrm>
          <a:prstGeom prst="rect">
            <a:avLst/>
          </a:prstGeom>
        </p:spPr>
      </p:pic>
      <p:grpSp>
        <p:nvGrpSpPr>
          <p:cNvPr id="19" name="Group 18" descr="An illustration of a caucasian man with a beard, a suit, and cane in his hand.">
            <a:extLst>
              <a:ext uri="{FF2B5EF4-FFF2-40B4-BE49-F238E27FC236}">
                <a16:creationId xmlns:a16="http://schemas.microsoft.com/office/drawing/2014/main" id="{BBD52686-CC02-4B8D-F074-17FF1A6E48D3}"/>
              </a:ext>
            </a:extLst>
          </p:cNvPr>
          <p:cNvGrpSpPr/>
          <p:nvPr/>
        </p:nvGrpSpPr>
        <p:grpSpPr>
          <a:xfrm>
            <a:off x="8515351" y="1966309"/>
            <a:ext cx="3359847" cy="4616363"/>
            <a:chOff x="8529636" y="350210"/>
            <a:chExt cx="3359847" cy="4616363"/>
          </a:xfrm>
        </p:grpSpPr>
        <p:pic>
          <p:nvPicPr>
            <p:cNvPr id="16" name="Picture 15">
              <a:extLst>
                <a:ext uri="{FF2B5EF4-FFF2-40B4-BE49-F238E27FC236}">
                  <a16:creationId xmlns:a16="http://schemas.microsoft.com/office/drawing/2014/main" id="{041341DD-765A-1461-A68C-584523EA662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529636" y="350210"/>
              <a:ext cx="3359847" cy="4493253"/>
            </a:xfrm>
            <a:prstGeom prst="rect">
              <a:avLst/>
            </a:prstGeom>
          </p:spPr>
        </p:pic>
        <p:sp>
          <p:nvSpPr>
            <p:cNvPr id="17" name="TextBox 16">
              <a:extLst>
                <a:ext uri="{FF2B5EF4-FFF2-40B4-BE49-F238E27FC236}">
                  <a16:creationId xmlns:a16="http://schemas.microsoft.com/office/drawing/2014/main" id="{0344B501-45FB-0901-F929-DF377ABB4FA9}"/>
                </a:ext>
              </a:extLst>
            </p:cNvPr>
            <p:cNvSpPr txBox="1"/>
            <p:nvPr/>
          </p:nvSpPr>
          <p:spPr>
            <a:xfrm>
              <a:off x="8985301" y="4720352"/>
              <a:ext cx="2712517" cy="246221"/>
            </a:xfrm>
            <a:prstGeom prst="rect">
              <a:avLst/>
            </a:prstGeom>
            <a:noFill/>
          </p:spPr>
          <p:txBody>
            <a:bodyPr wrap="square" rtlCol="0">
              <a:spAutoFit/>
            </a:bodyPr>
            <a:lstStyle/>
            <a:p>
              <a:pPr algn="r"/>
              <a:r>
                <a:rPr lang="en-GB" sz="1000" dirty="0">
                  <a:solidFill>
                    <a:schemeClr val="bg1">
                      <a:lumMod val="75000"/>
                    </a:schemeClr>
                  </a:solidFill>
                </a:rPr>
                <a:t>© Wikimedia Commons</a:t>
              </a:r>
            </a:p>
          </p:txBody>
        </p:sp>
      </p:grpSp>
    </p:spTree>
    <p:extLst>
      <p:ext uri="{BB962C8B-B14F-4D97-AF65-F5344CB8AC3E}">
        <p14:creationId xmlns:p14="http://schemas.microsoft.com/office/powerpoint/2010/main" val="24578422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xEl>
                                              <p:pRg st="0" end="0"/>
                                            </p:txEl>
                                          </p:spTgt>
                                        </p:tgtEl>
                                        <p:attrNameLst>
                                          <p:attrName>style.visibility</p:attrName>
                                        </p:attrNameLst>
                                      </p:cBhvr>
                                      <p:to>
                                        <p:strVal val="visible"/>
                                      </p:to>
                                    </p:set>
                                    <p:animEffect transition="in" filter="fade">
                                      <p:cBhvr>
                                        <p:cTn id="15" dur="500"/>
                                        <p:tgtEl>
                                          <p:spTgt spid="20">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xEl>
                                              <p:pRg st="2" end="2"/>
                                            </p:txEl>
                                          </p:spTgt>
                                        </p:tgtEl>
                                        <p:attrNameLst>
                                          <p:attrName>style.visibility</p:attrName>
                                        </p:attrNameLst>
                                      </p:cBhvr>
                                      <p:to>
                                        <p:strVal val="visible"/>
                                      </p:to>
                                    </p:set>
                                    <p:animEffect transition="in" filter="fade">
                                      <p:cBhvr>
                                        <p:cTn id="19" dur="500"/>
                                        <p:tgtEl>
                                          <p:spTgt spid="20">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P spid="20"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BE3CEFB-DCDE-0DA0-F132-4502E4202D5B}"/>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26148" y="5308938"/>
            <a:ext cx="1765851" cy="1549062"/>
          </a:xfrm>
          <a:prstGeom prst="rect">
            <a:avLst/>
          </a:prstGeom>
        </p:spPr>
      </p:pic>
      <p:sp>
        <p:nvSpPr>
          <p:cNvPr id="6" name="Title 5">
            <a:extLst>
              <a:ext uri="{FF2B5EF4-FFF2-40B4-BE49-F238E27FC236}">
                <a16:creationId xmlns:a16="http://schemas.microsoft.com/office/drawing/2014/main" id="{D63E4787-B8E0-49A1-7181-C2CAF292A15C}"/>
              </a:ext>
            </a:extLst>
          </p:cNvPr>
          <p:cNvSpPr>
            <a:spLocks noGrp="1"/>
          </p:cNvSpPr>
          <p:nvPr>
            <p:ph type="ctrTitle"/>
          </p:nvPr>
        </p:nvSpPr>
        <p:spPr>
          <a:xfrm>
            <a:off x="1524000" y="-1064913"/>
            <a:ext cx="9144000" cy="800220"/>
          </a:xfrm>
        </p:spPr>
        <p:txBody>
          <a:bodyPr>
            <a:normAutofit fontScale="90000"/>
          </a:bodyPr>
          <a:lstStyle/>
          <a:p>
            <a:r>
              <a:rPr lang="en-US" dirty="0"/>
              <a:t>New Homes</a:t>
            </a:r>
          </a:p>
        </p:txBody>
      </p:sp>
      <p:sp>
        <p:nvSpPr>
          <p:cNvPr id="8" name="TextBox 7">
            <a:extLst>
              <a:ext uri="{FF2B5EF4-FFF2-40B4-BE49-F238E27FC236}">
                <a16:creationId xmlns:a16="http://schemas.microsoft.com/office/drawing/2014/main" id="{D865BA71-9D09-29EE-229D-D2C900EC273E}"/>
              </a:ext>
            </a:extLst>
          </p:cNvPr>
          <p:cNvSpPr txBox="1"/>
          <p:nvPr/>
        </p:nvSpPr>
        <p:spPr>
          <a:xfrm>
            <a:off x="420965" y="348204"/>
            <a:ext cx="11350070"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The new homes were considered advanced for their time, each being equipped with a cold-water supply, gas burner, bedsteads and even a toilet!</a:t>
            </a:r>
          </a:p>
        </p:txBody>
      </p:sp>
      <p:sp>
        <p:nvSpPr>
          <p:cNvPr id="2" name="Rectangle 1" descr="An illustration of two homes side by side with gates and alleys between them.">
            <a:extLst>
              <a:ext uri="{FF2B5EF4-FFF2-40B4-BE49-F238E27FC236}">
                <a16:creationId xmlns:a16="http://schemas.microsoft.com/office/drawing/2014/main" id="{22105C2F-32EC-E2C2-B946-D0C3DC3FD8A2}"/>
              </a:ext>
            </a:extLst>
          </p:cNvPr>
          <p:cNvSpPr/>
          <p:nvPr/>
        </p:nvSpPr>
        <p:spPr>
          <a:xfrm>
            <a:off x="1384663" y="1463039"/>
            <a:ext cx="9653450" cy="48724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38328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63E4787-B8E0-49A1-7181-C2CAF292A15C}"/>
              </a:ext>
            </a:extLst>
          </p:cNvPr>
          <p:cNvSpPr>
            <a:spLocks noGrp="1"/>
          </p:cNvSpPr>
          <p:nvPr>
            <p:ph type="ctrTitle"/>
          </p:nvPr>
        </p:nvSpPr>
        <p:spPr>
          <a:xfrm>
            <a:off x="1524000" y="-1064913"/>
            <a:ext cx="9144000" cy="800220"/>
          </a:xfrm>
        </p:spPr>
        <p:txBody>
          <a:bodyPr>
            <a:normAutofit fontScale="90000"/>
          </a:bodyPr>
          <a:lstStyle/>
          <a:p>
            <a:r>
              <a:rPr lang="en-US" dirty="0"/>
              <a:t>Public Park</a:t>
            </a:r>
          </a:p>
        </p:txBody>
      </p:sp>
      <p:sp>
        <p:nvSpPr>
          <p:cNvPr id="8" name="TextBox 7">
            <a:extLst>
              <a:ext uri="{FF2B5EF4-FFF2-40B4-BE49-F238E27FC236}">
                <a16:creationId xmlns:a16="http://schemas.microsoft.com/office/drawing/2014/main" id="{D865BA71-9D09-29EE-229D-D2C900EC273E}"/>
              </a:ext>
            </a:extLst>
          </p:cNvPr>
          <p:cNvSpPr txBox="1"/>
          <p:nvPr/>
        </p:nvSpPr>
        <p:spPr>
          <a:xfrm>
            <a:off x="435255" y="505367"/>
            <a:ext cx="2479396" cy="555921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1840, another group of people also decided that something needed to be done to make the town healthier and fairer for everyone, especially the poor.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In 1841, Isaac Holmes, a Liverpool Councillor and Birkenhead Improvement Commissioner, suggested that Birkenhead should have a public park.</a:t>
            </a:r>
          </a:p>
        </p:txBody>
      </p:sp>
      <p:grpSp>
        <p:nvGrpSpPr>
          <p:cNvPr id="7" name="Group 6" descr="A birds eye view illustration of a piece of land with roads running around the edges.">
            <a:extLst>
              <a:ext uri="{FF2B5EF4-FFF2-40B4-BE49-F238E27FC236}">
                <a16:creationId xmlns:a16="http://schemas.microsoft.com/office/drawing/2014/main" id="{9BC67DE1-2915-513A-44D5-47CD98E87883}"/>
              </a:ext>
            </a:extLst>
          </p:cNvPr>
          <p:cNvGrpSpPr/>
          <p:nvPr/>
        </p:nvGrpSpPr>
        <p:grpSpPr>
          <a:xfrm>
            <a:off x="2943226" y="505367"/>
            <a:ext cx="8770657" cy="5789415"/>
            <a:chOff x="2986090" y="505367"/>
            <a:chExt cx="8770657" cy="5789415"/>
          </a:xfrm>
        </p:grpSpPr>
        <p:pic>
          <p:nvPicPr>
            <p:cNvPr id="3" name="Picture 2" descr="A map of a park&#10;&#10;Description automatically generated">
              <a:extLst>
                <a:ext uri="{FF2B5EF4-FFF2-40B4-BE49-F238E27FC236}">
                  <a16:creationId xmlns:a16="http://schemas.microsoft.com/office/drawing/2014/main" id="{92790D26-B48E-7A16-3176-66A1DBE228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53703" y="505367"/>
              <a:ext cx="8703044" cy="5789415"/>
            </a:xfrm>
            <a:prstGeom prst="rect">
              <a:avLst/>
            </a:prstGeom>
            <a:ln w="28575">
              <a:solidFill>
                <a:schemeClr val="tx1"/>
              </a:solidFill>
            </a:ln>
          </p:spPr>
        </p:pic>
        <p:sp>
          <p:nvSpPr>
            <p:cNvPr id="5" name="TextBox 4">
              <a:extLst>
                <a:ext uri="{FF2B5EF4-FFF2-40B4-BE49-F238E27FC236}">
                  <a16:creationId xmlns:a16="http://schemas.microsoft.com/office/drawing/2014/main" id="{823BCE49-EC47-5348-542A-0BC0A4D57FBF}"/>
                </a:ext>
              </a:extLst>
            </p:cNvPr>
            <p:cNvSpPr txBox="1"/>
            <p:nvPr/>
          </p:nvSpPr>
          <p:spPr>
            <a:xfrm>
              <a:off x="2986090" y="5990308"/>
              <a:ext cx="1765851" cy="261610"/>
            </a:xfrm>
            <a:prstGeom prst="rect">
              <a:avLst/>
            </a:prstGeom>
            <a:noFill/>
          </p:spPr>
          <p:txBody>
            <a:bodyPr wrap="square">
              <a:spAutoFit/>
            </a:bodyPr>
            <a:lstStyle/>
            <a:p>
              <a:r>
                <a:rPr lang="en-US" sz="1050" dirty="0"/>
                <a:t>©</a:t>
              </a:r>
              <a:r>
                <a:rPr lang="en-US" sz="1050" dirty="0" err="1"/>
                <a:t>Alamy</a:t>
              </a:r>
              <a:r>
                <a:rPr lang="en-US" sz="1050" dirty="0"/>
                <a:t> Ref:C2C4PB </a:t>
              </a:r>
            </a:p>
          </p:txBody>
        </p:sp>
      </p:grpSp>
      <p:pic>
        <p:nvPicPr>
          <p:cNvPr id="11" name="Picture 10">
            <a:extLst>
              <a:ext uri="{FF2B5EF4-FFF2-40B4-BE49-F238E27FC236}">
                <a16:creationId xmlns:a16="http://schemas.microsoft.com/office/drawing/2014/main" id="{CBE3CEFB-DCDE-0DA0-F132-4502E4202D5B}"/>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26148" y="5308938"/>
            <a:ext cx="1765851" cy="1549062"/>
          </a:xfrm>
          <a:prstGeom prst="rect">
            <a:avLst/>
          </a:prstGeom>
        </p:spPr>
      </p:pic>
    </p:spTree>
    <p:extLst>
      <p:ext uri="{BB962C8B-B14F-4D97-AF65-F5344CB8AC3E}">
        <p14:creationId xmlns:p14="http://schemas.microsoft.com/office/powerpoint/2010/main" val="24189356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63E4787-B8E0-49A1-7181-C2CAF292A15C}"/>
              </a:ext>
            </a:extLst>
          </p:cNvPr>
          <p:cNvSpPr>
            <a:spLocks noGrp="1"/>
          </p:cNvSpPr>
          <p:nvPr>
            <p:ph type="ctrTitle"/>
          </p:nvPr>
        </p:nvSpPr>
        <p:spPr>
          <a:xfrm>
            <a:off x="1524000" y="-1064913"/>
            <a:ext cx="9144000" cy="800220"/>
          </a:xfrm>
        </p:spPr>
        <p:txBody>
          <a:bodyPr>
            <a:normAutofit fontScale="90000"/>
          </a:bodyPr>
          <a:lstStyle/>
          <a:p>
            <a:r>
              <a:rPr lang="en-US" dirty="0"/>
              <a:t>Joseph Paxton part 1</a:t>
            </a:r>
          </a:p>
        </p:txBody>
      </p:sp>
      <p:sp>
        <p:nvSpPr>
          <p:cNvPr id="8" name="TextBox 7">
            <a:extLst>
              <a:ext uri="{FF2B5EF4-FFF2-40B4-BE49-F238E27FC236}">
                <a16:creationId xmlns:a16="http://schemas.microsoft.com/office/drawing/2014/main" id="{D865BA71-9D09-29EE-229D-D2C900EC273E}"/>
              </a:ext>
            </a:extLst>
          </p:cNvPr>
          <p:cNvSpPr txBox="1"/>
          <p:nvPr/>
        </p:nvSpPr>
        <p:spPr>
          <a:xfrm>
            <a:off x="1002116" y="890686"/>
            <a:ext cx="6174696" cy="4102533"/>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The chairman of the Birkenhead Improvement Commissioners invited Joseph Paxton, a famous gardener, to design the park. Paxton agreed to do it for £800. His plan included a large park with a road around it. </a:t>
            </a:r>
          </a:p>
          <a:p>
            <a:pPr>
              <a:lnSpc>
                <a:spcPct val="150000"/>
              </a:lnSpc>
            </a:pPr>
            <a:endParaRPr lang="en-GB" sz="2200" dirty="0">
              <a:latin typeface="Linkpen 17a Print" panose="03050602060000000000" pitchFamily="66" charset="77"/>
            </a:endParaRPr>
          </a:p>
          <a:p>
            <a:pPr>
              <a:lnSpc>
                <a:spcPct val="150000"/>
              </a:lnSpc>
            </a:pPr>
            <a:r>
              <a:rPr lang="en-GB" sz="2200" dirty="0">
                <a:latin typeface="Linkpen 17a Print" panose="03050602060000000000" pitchFamily="66" charset="77"/>
              </a:rPr>
              <a:t>The areas around the edge of the park were set aside for building houses to help pay for the park.</a:t>
            </a:r>
          </a:p>
        </p:txBody>
      </p:sp>
      <p:grpSp>
        <p:nvGrpSpPr>
          <p:cNvPr id="2" name="Group 1" descr="A photo of a caucasian man holding a cane and a top hat in his hand.">
            <a:extLst>
              <a:ext uri="{FF2B5EF4-FFF2-40B4-BE49-F238E27FC236}">
                <a16:creationId xmlns:a16="http://schemas.microsoft.com/office/drawing/2014/main" id="{0406918E-809E-19C8-CD7D-13F8FFA3AA44}"/>
              </a:ext>
            </a:extLst>
          </p:cNvPr>
          <p:cNvGrpSpPr/>
          <p:nvPr/>
        </p:nvGrpSpPr>
        <p:grpSpPr>
          <a:xfrm>
            <a:off x="7728371" y="412088"/>
            <a:ext cx="3144187" cy="6033806"/>
            <a:chOff x="6355283" y="506795"/>
            <a:chExt cx="2560080" cy="4912884"/>
          </a:xfrm>
        </p:grpSpPr>
        <p:pic>
          <p:nvPicPr>
            <p:cNvPr id="3" name="Picture 2" descr="A person in a coat and hat holding a cane&#10;&#10;Description automatically generated">
              <a:extLst>
                <a:ext uri="{FF2B5EF4-FFF2-40B4-BE49-F238E27FC236}">
                  <a16:creationId xmlns:a16="http://schemas.microsoft.com/office/drawing/2014/main" id="{5DDD1091-5871-F5E9-7637-537E814637D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55283" y="506795"/>
              <a:ext cx="2560080" cy="4912884"/>
            </a:xfrm>
            <a:prstGeom prst="rect">
              <a:avLst/>
            </a:prstGeom>
          </p:spPr>
        </p:pic>
        <p:sp>
          <p:nvSpPr>
            <p:cNvPr id="5" name="TextBox 4">
              <a:extLst>
                <a:ext uri="{FF2B5EF4-FFF2-40B4-BE49-F238E27FC236}">
                  <a16:creationId xmlns:a16="http://schemas.microsoft.com/office/drawing/2014/main" id="{0986A15E-A44A-1649-7B5D-C31375BF7902}"/>
                </a:ext>
              </a:extLst>
            </p:cNvPr>
            <p:cNvSpPr txBox="1"/>
            <p:nvPr/>
          </p:nvSpPr>
          <p:spPr>
            <a:xfrm rot="4288020">
              <a:off x="7728350" y="3775249"/>
              <a:ext cx="1337226" cy="169277"/>
            </a:xfrm>
            <a:prstGeom prst="rect">
              <a:avLst/>
            </a:prstGeom>
            <a:noFill/>
          </p:spPr>
          <p:txBody>
            <a:bodyPr wrap="none" rtlCol="0">
              <a:spAutoFit/>
            </a:bodyPr>
            <a:lstStyle/>
            <a:p>
              <a:r>
                <a:rPr lang="en-GB" sz="500" dirty="0">
                  <a:solidFill>
                    <a:schemeClr val="bg1">
                      <a:lumMod val="65000"/>
                    </a:schemeClr>
                  </a:solidFill>
                </a:rPr>
                <a:t>© Public Domain from Wikimedia Commons</a:t>
              </a:r>
            </a:p>
          </p:txBody>
        </p:sp>
      </p:grpSp>
      <p:grpSp>
        <p:nvGrpSpPr>
          <p:cNvPr id="7" name="Group 6" descr="Joseph Paxton&#10;">
            <a:extLst>
              <a:ext uri="{FF2B5EF4-FFF2-40B4-BE49-F238E27FC236}">
                <a16:creationId xmlns:a16="http://schemas.microsoft.com/office/drawing/2014/main" id="{91A943EB-4F63-F453-2D75-F1DBB1742277}"/>
              </a:ext>
            </a:extLst>
          </p:cNvPr>
          <p:cNvGrpSpPr/>
          <p:nvPr/>
        </p:nvGrpSpPr>
        <p:grpSpPr>
          <a:xfrm>
            <a:off x="7114309" y="5155238"/>
            <a:ext cx="1379126" cy="800219"/>
            <a:chOff x="5162154" y="2380373"/>
            <a:chExt cx="1379126" cy="800219"/>
          </a:xfrm>
        </p:grpSpPr>
        <p:pic>
          <p:nvPicPr>
            <p:cNvPr id="12" name="Picture 11">
              <a:extLst>
                <a:ext uri="{FF2B5EF4-FFF2-40B4-BE49-F238E27FC236}">
                  <a16:creationId xmlns:a16="http://schemas.microsoft.com/office/drawing/2014/main" id="{07DE4D9D-E34A-B48B-E1E8-EC73546BB8C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91013" y="2510827"/>
              <a:ext cx="350267" cy="248874"/>
            </a:xfrm>
            <a:prstGeom prst="rect">
              <a:avLst/>
            </a:prstGeom>
          </p:spPr>
        </p:pic>
        <p:sp>
          <p:nvSpPr>
            <p:cNvPr id="13" name="TextBox 12">
              <a:extLst>
                <a:ext uri="{FF2B5EF4-FFF2-40B4-BE49-F238E27FC236}">
                  <a16:creationId xmlns:a16="http://schemas.microsoft.com/office/drawing/2014/main" id="{0048F036-CC7A-8362-9425-DD2F31B8822F}"/>
                </a:ext>
              </a:extLst>
            </p:cNvPr>
            <p:cNvSpPr txBox="1"/>
            <p:nvPr/>
          </p:nvSpPr>
          <p:spPr>
            <a:xfrm>
              <a:off x="5162154" y="2380373"/>
              <a:ext cx="1093691" cy="800219"/>
            </a:xfrm>
            <a:prstGeom prst="rect">
              <a:avLst/>
            </a:prstGeom>
            <a:noFill/>
          </p:spPr>
          <p:txBody>
            <a:bodyPr wrap="square">
              <a:spAutoFit/>
            </a:bodyPr>
            <a:lstStyle/>
            <a:p>
              <a:pPr algn="r">
                <a:lnSpc>
                  <a:spcPct val="150000"/>
                </a:lnSpc>
              </a:pPr>
              <a:r>
                <a:rPr lang="en-GB" sz="1600" dirty="0">
                  <a:latin typeface="Linkpen 17a Print" panose="03050602060000000000" pitchFamily="66" charset="77"/>
                </a:rPr>
                <a:t>Joseph Paxton</a:t>
              </a:r>
            </a:p>
          </p:txBody>
        </p:sp>
      </p:grpSp>
      <p:pic>
        <p:nvPicPr>
          <p:cNvPr id="11" name="Picture 10">
            <a:extLst>
              <a:ext uri="{FF2B5EF4-FFF2-40B4-BE49-F238E27FC236}">
                <a16:creationId xmlns:a16="http://schemas.microsoft.com/office/drawing/2014/main" id="{CBE3CEFB-DCDE-0DA0-F132-4502E4202D5B}"/>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26148" y="5308938"/>
            <a:ext cx="1765851" cy="1549062"/>
          </a:xfrm>
          <a:prstGeom prst="rect">
            <a:avLst/>
          </a:prstGeom>
        </p:spPr>
      </p:pic>
    </p:spTree>
    <p:extLst>
      <p:ext uri="{BB962C8B-B14F-4D97-AF65-F5344CB8AC3E}">
        <p14:creationId xmlns:p14="http://schemas.microsoft.com/office/powerpoint/2010/main" val="21531261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F8DFD81-3FC4-6689-F627-59823413BF66}"/>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1D825DBD-33AA-4501-5024-7DF012D3308B}"/>
              </a:ext>
            </a:extLst>
          </p:cNvPr>
          <p:cNvSpPr>
            <a:spLocks noGrp="1"/>
          </p:cNvSpPr>
          <p:nvPr>
            <p:ph type="ctrTitle"/>
          </p:nvPr>
        </p:nvSpPr>
        <p:spPr>
          <a:xfrm>
            <a:off x="1524000" y="-1064913"/>
            <a:ext cx="9144000" cy="800220"/>
          </a:xfrm>
        </p:spPr>
        <p:txBody>
          <a:bodyPr>
            <a:normAutofit fontScale="90000"/>
          </a:bodyPr>
          <a:lstStyle/>
          <a:p>
            <a:r>
              <a:rPr lang="en-US" dirty="0"/>
              <a:t>Joseph Paxton part 2</a:t>
            </a:r>
          </a:p>
        </p:txBody>
      </p:sp>
      <p:grpSp>
        <p:nvGrpSpPr>
          <p:cNvPr id="3" name="Group 2" descr="An illustration of a building with a flag onto, with many people gathered outside.">
            <a:extLst>
              <a:ext uri="{FF2B5EF4-FFF2-40B4-BE49-F238E27FC236}">
                <a16:creationId xmlns:a16="http://schemas.microsoft.com/office/drawing/2014/main" id="{A606C3CD-067C-8C68-13E2-034F9B09EEE6}"/>
              </a:ext>
            </a:extLst>
          </p:cNvPr>
          <p:cNvGrpSpPr/>
          <p:nvPr/>
        </p:nvGrpSpPr>
        <p:grpSpPr>
          <a:xfrm>
            <a:off x="506568" y="1213991"/>
            <a:ext cx="6683733" cy="4430017"/>
            <a:chOff x="506569" y="2476149"/>
            <a:chExt cx="5550282" cy="3678759"/>
          </a:xfrm>
        </p:grpSpPr>
        <p:pic>
          <p:nvPicPr>
            <p:cNvPr id="4" name="Picture 3">
              <a:extLst>
                <a:ext uri="{FF2B5EF4-FFF2-40B4-BE49-F238E27FC236}">
                  <a16:creationId xmlns:a16="http://schemas.microsoft.com/office/drawing/2014/main" id="{6F964A32-7BE8-86B3-360C-35E11BDE67C2}"/>
                </a:ext>
              </a:extLst>
            </p:cNvPr>
            <p:cNvPicPr>
              <a:picLocks noChangeAspect="1"/>
            </p:cNvPicPr>
            <p:nvPr/>
          </p:nvPicPr>
          <p:blipFill>
            <a:blip r:embed="rId4"/>
            <a:srcRect/>
            <a:stretch/>
          </p:blipFill>
          <p:spPr>
            <a:xfrm>
              <a:off x="506569" y="2476149"/>
              <a:ext cx="5550282" cy="3678759"/>
            </a:xfrm>
            <a:prstGeom prst="rect">
              <a:avLst/>
            </a:prstGeom>
          </p:spPr>
        </p:pic>
        <p:sp>
          <p:nvSpPr>
            <p:cNvPr id="5" name="TextBox 4">
              <a:extLst>
                <a:ext uri="{FF2B5EF4-FFF2-40B4-BE49-F238E27FC236}">
                  <a16:creationId xmlns:a16="http://schemas.microsoft.com/office/drawing/2014/main" id="{6217E569-8819-81FD-2FC1-65D75F22C064}"/>
                </a:ext>
              </a:extLst>
            </p:cNvPr>
            <p:cNvSpPr txBox="1"/>
            <p:nvPr/>
          </p:nvSpPr>
          <p:spPr>
            <a:xfrm>
              <a:off x="629203" y="5924076"/>
              <a:ext cx="894797" cy="230832"/>
            </a:xfrm>
            <a:prstGeom prst="rect">
              <a:avLst/>
            </a:prstGeom>
            <a:noFill/>
          </p:spPr>
          <p:txBody>
            <a:bodyPr wrap="none" lIns="91440" tIns="45720" rIns="91440" bIns="45720" rtlCol="0" anchor="t">
              <a:spAutoFit/>
            </a:bodyPr>
            <a:lstStyle/>
            <a:p>
              <a:r>
                <a:rPr lang="en-GB" sz="700" dirty="0">
                  <a:solidFill>
                    <a:schemeClr val="bg1">
                      <a:lumMod val="65000"/>
                    </a:schemeClr>
                  </a:solidFill>
                </a:rPr>
                <a:t>© </a:t>
              </a:r>
              <a:r>
                <a:rPr lang="en-GB" sz="700" dirty="0" err="1">
                  <a:solidFill>
                    <a:schemeClr val="bg1">
                      <a:lumMod val="65000"/>
                    </a:schemeClr>
                  </a:solidFill>
                </a:rPr>
                <a:t>Alamy</a:t>
              </a:r>
              <a:r>
                <a:rPr lang="en-GB" sz="700" dirty="0">
                  <a:solidFill>
                    <a:schemeClr val="bg1">
                      <a:lumMod val="65000"/>
                    </a:schemeClr>
                  </a:solidFill>
                </a:rPr>
                <a:t> </a:t>
              </a:r>
              <a:r>
                <a:rPr lang="en-GB" sz="900" dirty="0">
                  <a:solidFill>
                    <a:schemeClr val="bg1">
                      <a:lumMod val="65000"/>
                    </a:schemeClr>
                  </a:solidFill>
                  <a:ea typeface="+mn-lt"/>
                  <a:cs typeface="+mn-lt"/>
                </a:rPr>
                <a:t>FG3H6F</a:t>
              </a:r>
              <a:endParaRPr lang="en-GB" sz="700" dirty="0">
                <a:solidFill>
                  <a:schemeClr val="bg1">
                    <a:lumMod val="65000"/>
                  </a:schemeClr>
                </a:solidFill>
                <a:ea typeface="+mn-lt"/>
                <a:cs typeface="+mn-lt"/>
              </a:endParaRPr>
            </a:p>
          </p:txBody>
        </p:sp>
      </p:grpSp>
      <p:sp>
        <p:nvSpPr>
          <p:cNvPr id="2" name="TextBox 1">
            <a:extLst>
              <a:ext uri="{FF2B5EF4-FFF2-40B4-BE49-F238E27FC236}">
                <a16:creationId xmlns:a16="http://schemas.microsoft.com/office/drawing/2014/main" id="{AFBAE06B-5CC0-87B2-E03C-CFAA5A15DB02}"/>
              </a:ext>
            </a:extLst>
          </p:cNvPr>
          <p:cNvSpPr txBox="1"/>
          <p:nvPr/>
        </p:nvSpPr>
        <p:spPr>
          <a:xfrm>
            <a:off x="7337979" y="746183"/>
            <a:ext cx="4439755" cy="4619854"/>
          </a:xfrm>
          <a:prstGeom prst="rect">
            <a:avLst/>
          </a:prstGeom>
          <a:noFill/>
        </p:spPr>
        <p:txBody>
          <a:bodyPr wrap="square">
            <a:spAutoFit/>
          </a:bodyPr>
          <a:lstStyle/>
          <a:p>
            <a:pPr>
              <a:lnSpc>
                <a:spcPct val="150000"/>
              </a:lnSpc>
            </a:pPr>
            <a:r>
              <a:rPr lang="en-GB" dirty="0">
                <a:latin typeface="Linkpen 17a Print" panose="03050602060000000000" pitchFamily="66" charset="77"/>
              </a:rPr>
              <a:t>Birkenhead Park was officially opened on Monday, 5th April 1847, by Lord Morpeth.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Around 10,000 people gathered at the Grand Entrance to celebrate the opening. It was the first publicly funded park in the world and provided a green space for the people of Birkenhead to enjoy.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famous Central Park in New York was inspired by Birkenhead Park.</a:t>
            </a:r>
          </a:p>
        </p:txBody>
      </p:sp>
      <p:pic>
        <p:nvPicPr>
          <p:cNvPr id="11" name="Picture 10">
            <a:extLst>
              <a:ext uri="{FF2B5EF4-FFF2-40B4-BE49-F238E27FC236}">
                <a16:creationId xmlns:a16="http://schemas.microsoft.com/office/drawing/2014/main" id="{64A1AAA3-6B85-A996-3995-058C0F878045}"/>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26148" y="5308938"/>
            <a:ext cx="1765851" cy="1549062"/>
          </a:xfrm>
          <a:prstGeom prst="rect">
            <a:avLst/>
          </a:prstGeom>
        </p:spPr>
      </p:pic>
    </p:spTree>
    <p:extLst>
      <p:ext uri="{BB962C8B-B14F-4D97-AF65-F5344CB8AC3E}">
        <p14:creationId xmlns:p14="http://schemas.microsoft.com/office/powerpoint/2010/main" val="6500215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63E4787-B8E0-49A1-7181-C2CAF292A15C}"/>
              </a:ext>
            </a:extLst>
          </p:cNvPr>
          <p:cNvSpPr>
            <a:spLocks noGrp="1"/>
          </p:cNvSpPr>
          <p:nvPr>
            <p:ph type="ctrTitle"/>
          </p:nvPr>
        </p:nvSpPr>
        <p:spPr>
          <a:xfrm>
            <a:off x="1524000" y="-1064913"/>
            <a:ext cx="9144000" cy="800220"/>
          </a:xfrm>
        </p:spPr>
        <p:txBody>
          <a:bodyPr>
            <a:normAutofit fontScale="90000"/>
          </a:bodyPr>
          <a:lstStyle/>
          <a:p>
            <a:r>
              <a:rPr lang="en-US" dirty="0"/>
              <a:t>The Laird Legacy</a:t>
            </a:r>
          </a:p>
        </p:txBody>
      </p:sp>
      <p:sp>
        <p:nvSpPr>
          <p:cNvPr id="2" name="Title 1">
            <a:extLst>
              <a:ext uri="{FF2B5EF4-FFF2-40B4-BE49-F238E27FC236}">
                <a16:creationId xmlns:a16="http://schemas.microsoft.com/office/drawing/2014/main" id="{6D504AAD-BF81-E6C4-638C-2C1CA80432AB}"/>
              </a:ext>
            </a:extLst>
          </p:cNvPr>
          <p:cNvSpPr txBox="1">
            <a:spLocks/>
          </p:cNvSpPr>
          <p:nvPr/>
        </p:nvSpPr>
        <p:spPr>
          <a:xfrm>
            <a:off x="420965" y="417697"/>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The Laird Legacy</a:t>
            </a:r>
          </a:p>
        </p:txBody>
      </p:sp>
      <p:sp>
        <p:nvSpPr>
          <p:cNvPr id="8" name="TextBox 7">
            <a:extLst>
              <a:ext uri="{FF2B5EF4-FFF2-40B4-BE49-F238E27FC236}">
                <a16:creationId xmlns:a16="http://schemas.microsoft.com/office/drawing/2014/main" id="{D865BA71-9D09-29EE-229D-D2C900EC273E}"/>
              </a:ext>
            </a:extLst>
          </p:cNvPr>
          <p:cNvSpPr txBox="1"/>
          <p:nvPr/>
        </p:nvSpPr>
        <p:spPr>
          <a:xfrm>
            <a:off x="420965" y="1172509"/>
            <a:ext cx="4062135" cy="4910960"/>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John Laird had three sons, who also became part of the business.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In 1861, John retired and all three sons took ownership. Eventually the shipyard business became one of the world's major ship building firms – </a:t>
            </a:r>
            <a:r>
              <a:rPr lang="en-GB" sz="1500" dirty="0" err="1">
                <a:latin typeface="Linkpen 17a Print" panose="03050602060000000000" pitchFamily="66" charset="77"/>
              </a:rPr>
              <a:t>Cammell</a:t>
            </a:r>
            <a:r>
              <a:rPr lang="en-GB" sz="1500" dirty="0">
                <a:latin typeface="Linkpen 17a Print" panose="03050602060000000000" pitchFamily="66" charset="77"/>
              </a:rPr>
              <a:t> Laird.</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The acts of the Laird family left a huge impact on the development of Birkenhead and allowed it to flourish during the Industrial Revolution.</a:t>
            </a:r>
          </a:p>
        </p:txBody>
      </p:sp>
      <p:sp>
        <p:nvSpPr>
          <p:cNvPr id="4" name="Rectangle 3" descr="An illustration of ships in a dock with smoke pouring from warehouses.">
            <a:extLst>
              <a:ext uri="{FF2B5EF4-FFF2-40B4-BE49-F238E27FC236}">
                <a16:creationId xmlns:a16="http://schemas.microsoft.com/office/drawing/2014/main" id="{D6DFC97F-585E-F385-2E88-73CEA7A65AD7}"/>
              </a:ext>
            </a:extLst>
          </p:cNvPr>
          <p:cNvSpPr/>
          <p:nvPr/>
        </p:nvSpPr>
        <p:spPr>
          <a:xfrm>
            <a:off x="3621024" y="146304"/>
            <a:ext cx="8436864" cy="658367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n illustration of a man with a beard and dark hair, he is wearing a suit, has one hand in his pocket, in the other hand he had a wooden cane.">
            <a:extLst>
              <a:ext uri="{FF2B5EF4-FFF2-40B4-BE49-F238E27FC236}">
                <a16:creationId xmlns:a16="http://schemas.microsoft.com/office/drawing/2014/main" id="{4F2A4FC3-C604-EDBA-603B-17DC6DC09B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5376" y="787400"/>
            <a:ext cx="2987393" cy="6784347"/>
          </a:xfrm>
          <a:prstGeom prst="rect">
            <a:avLst/>
          </a:prstGeom>
        </p:spPr>
      </p:pic>
      <p:pic>
        <p:nvPicPr>
          <p:cNvPr id="11" name="Picture 10">
            <a:extLst>
              <a:ext uri="{FF2B5EF4-FFF2-40B4-BE49-F238E27FC236}">
                <a16:creationId xmlns:a16="http://schemas.microsoft.com/office/drawing/2014/main" id="{CBE3CEFB-DCDE-0DA0-F132-4502E4202D5B}"/>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26148" y="5308938"/>
            <a:ext cx="1765851" cy="1549062"/>
          </a:xfrm>
          <a:prstGeom prst="rect">
            <a:avLst/>
          </a:prstGeom>
        </p:spPr>
      </p:pic>
    </p:spTree>
    <p:extLst>
      <p:ext uri="{BB962C8B-B14F-4D97-AF65-F5344CB8AC3E}">
        <p14:creationId xmlns:p14="http://schemas.microsoft.com/office/powerpoint/2010/main" val="564196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2" presetClass="entr" presetSubtype="2" decel="50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1+#ppt_w/2"/>
                                          </p:val>
                                        </p:tav>
                                        <p:tav tm="100000">
                                          <p:val>
                                            <p:strVal val="#ppt_x"/>
                                          </p:val>
                                        </p:tav>
                                      </p:tavLst>
                                    </p:anim>
                                    <p:anim calcmode="lin" valueType="num">
                                      <p:cBhvr additive="base">
                                        <p:cTn id="16" dur="10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fade">
                                      <p:cBhvr>
                                        <p:cTn id="20" dur="500"/>
                                        <p:tgtEl>
                                          <p:spTgt spid="8">
                                            <p:txEl>
                                              <p:pRg st="2" end="2"/>
                                            </p:txEl>
                                          </p:spTgt>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8">
                                            <p:txEl>
                                              <p:pRg st="4" end="4"/>
                                            </p:txEl>
                                          </p:spTgt>
                                        </p:tgtEl>
                                        <p:attrNameLst>
                                          <p:attrName>style.visibility</p:attrName>
                                        </p:attrNameLst>
                                      </p:cBhvr>
                                      <p:to>
                                        <p:strVal val="visible"/>
                                      </p:to>
                                    </p:set>
                                    <p:animEffect transition="in" filter="fade">
                                      <p:cBhvr>
                                        <p:cTn id="24"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uiExpan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63E4787-B8E0-49A1-7181-C2CAF292A15C}"/>
              </a:ext>
            </a:extLst>
          </p:cNvPr>
          <p:cNvSpPr>
            <a:spLocks noGrp="1"/>
          </p:cNvSpPr>
          <p:nvPr>
            <p:ph type="ctrTitle"/>
          </p:nvPr>
        </p:nvSpPr>
        <p:spPr>
          <a:xfrm>
            <a:off x="1524000" y="-1064913"/>
            <a:ext cx="9144000" cy="800220"/>
          </a:xfrm>
        </p:spPr>
        <p:txBody>
          <a:bodyPr>
            <a:normAutofit fontScale="90000"/>
          </a:bodyPr>
          <a:lstStyle/>
          <a:p>
            <a:r>
              <a:rPr lang="en-US" dirty="0"/>
              <a:t>Statue</a:t>
            </a:r>
          </a:p>
        </p:txBody>
      </p:sp>
      <p:grpSp>
        <p:nvGrpSpPr>
          <p:cNvPr id="18" name="Group 17" descr="A photo of the statue of John Laird.">
            <a:extLst>
              <a:ext uri="{FF2B5EF4-FFF2-40B4-BE49-F238E27FC236}">
                <a16:creationId xmlns:a16="http://schemas.microsoft.com/office/drawing/2014/main" id="{D29CC2DD-D6EC-08C2-D5A5-E6F562EDE551}"/>
              </a:ext>
            </a:extLst>
          </p:cNvPr>
          <p:cNvGrpSpPr/>
          <p:nvPr/>
        </p:nvGrpSpPr>
        <p:grpSpPr>
          <a:xfrm>
            <a:off x="1520533" y="382696"/>
            <a:ext cx="3706981" cy="5611704"/>
            <a:chOff x="1520533" y="382696"/>
            <a:chExt cx="3706981" cy="5611704"/>
          </a:xfrm>
        </p:grpSpPr>
        <p:pic>
          <p:nvPicPr>
            <p:cNvPr id="15" name="Picture 14">
              <a:extLst>
                <a:ext uri="{FF2B5EF4-FFF2-40B4-BE49-F238E27FC236}">
                  <a16:creationId xmlns:a16="http://schemas.microsoft.com/office/drawing/2014/main" id="{F03C6D4D-894A-93E1-C02C-D12044A2F80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562187" y="446196"/>
              <a:ext cx="3665327" cy="5548204"/>
            </a:xfrm>
            <a:prstGeom prst="rect">
              <a:avLst/>
            </a:prstGeom>
            <a:ln w="38100">
              <a:solidFill>
                <a:srgbClr val="79B963"/>
              </a:solidFill>
            </a:ln>
          </p:spPr>
        </p:pic>
        <p:sp>
          <p:nvSpPr>
            <p:cNvPr id="17" name="TextBox 16">
              <a:extLst>
                <a:ext uri="{FF2B5EF4-FFF2-40B4-BE49-F238E27FC236}">
                  <a16:creationId xmlns:a16="http://schemas.microsoft.com/office/drawing/2014/main" id="{06CF1A4E-D3B9-EC79-ADF3-C1E788F80106}"/>
                </a:ext>
              </a:extLst>
            </p:cNvPr>
            <p:cNvSpPr txBox="1"/>
            <p:nvPr/>
          </p:nvSpPr>
          <p:spPr>
            <a:xfrm>
              <a:off x="1520533" y="382696"/>
              <a:ext cx="2712517" cy="246221"/>
            </a:xfrm>
            <a:prstGeom prst="rect">
              <a:avLst/>
            </a:prstGeom>
            <a:noFill/>
          </p:spPr>
          <p:txBody>
            <a:bodyPr wrap="square" rtlCol="0">
              <a:spAutoFit/>
            </a:bodyPr>
            <a:lstStyle/>
            <a:p>
              <a:r>
                <a:rPr lang="en-GB" sz="1000" dirty="0">
                  <a:solidFill>
                    <a:srgbClr val="79B963"/>
                  </a:solidFill>
                  <a:latin typeface="Nunito" panose="02000503000000000000" pitchFamily="2" charset="77"/>
                </a:rPr>
                <a:t>© Wikimedia Commons</a:t>
              </a:r>
            </a:p>
          </p:txBody>
        </p:sp>
      </p:grpSp>
      <p:sp>
        <p:nvSpPr>
          <p:cNvPr id="19" name="Rectangle 18">
            <a:extLst>
              <a:ext uri="{FF2B5EF4-FFF2-40B4-BE49-F238E27FC236}">
                <a16:creationId xmlns:a16="http://schemas.microsoft.com/office/drawing/2014/main" id="{8A707915-2009-BAFF-FBA0-87E28B8B0094}"/>
              </a:ext>
            </a:extLst>
          </p:cNvPr>
          <p:cNvSpPr/>
          <p:nvPr/>
        </p:nvSpPr>
        <p:spPr>
          <a:xfrm>
            <a:off x="476606" y="807964"/>
            <a:ext cx="2164993" cy="196063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216000" tIns="72000" rIns="144000" bIns="108000" rtlCol="0" anchor="ctr"/>
          <a:lstStyle/>
          <a:p>
            <a:pPr>
              <a:lnSpc>
                <a:spcPct val="150000"/>
              </a:lnSpc>
            </a:pPr>
            <a:r>
              <a:rPr lang="en-US" sz="1400" dirty="0">
                <a:solidFill>
                  <a:schemeClr val="tx1"/>
                </a:solidFill>
                <a:latin typeface="Linkpen 17a Print" panose="03050602060000000000" pitchFamily="66" charset="77"/>
              </a:rPr>
              <a:t>A statue of John Laird, William’s son, sits in the west side of the square.</a:t>
            </a:r>
          </a:p>
        </p:txBody>
      </p:sp>
      <p:cxnSp>
        <p:nvCxnSpPr>
          <p:cNvPr id="13" name="Straight Arrow Connector 12" descr="Arrow pointing to the circle on the map.">
            <a:extLst>
              <a:ext uri="{FF2B5EF4-FFF2-40B4-BE49-F238E27FC236}">
                <a16:creationId xmlns:a16="http://schemas.microsoft.com/office/drawing/2014/main" id="{D77B6728-93AF-FA17-C55C-07C20FAD6FD9}"/>
              </a:ext>
            </a:extLst>
          </p:cNvPr>
          <p:cNvCxnSpPr>
            <a:cxnSpLocks/>
          </p:cNvCxnSpPr>
          <p:nvPr/>
        </p:nvCxnSpPr>
        <p:spPr>
          <a:xfrm>
            <a:off x="5251450" y="3971925"/>
            <a:ext cx="2579477" cy="333375"/>
          </a:xfrm>
          <a:prstGeom prst="straightConnector1">
            <a:avLst/>
          </a:prstGeom>
          <a:ln w="57150">
            <a:solidFill>
              <a:srgbClr val="79B963"/>
            </a:solidFill>
            <a:tailEnd type="triangle"/>
          </a:ln>
        </p:spPr>
        <p:style>
          <a:lnRef idx="1">
            <a:schemeClr val="accent1"/>
          </a:lnRef>
          <a:fillRef idx="0">
            <a:schemeClr val="accent1"/>
          </a:fillRef>
          <a:effectRef idx="0">
            <a:schemeClr val="accent1"/>
          </a:effectRef>
          <a:fontRef idx="minor">
            <a:schemeClr val="tx1"/>
          </a:fontRef>
        </p:style>
      </p:cxnSp>
      <p:sp>
        <p:nvSpPr>
          <p:cNvPr id="2" name="Oval 1" descr="A circle showing Hamilton sSquare on the map.">
            <a:extLst>
              <a:ext uri="{FF2B5EF4-FFF2-40B4-BE49-F238E27FC236}">
                <a16:creationId xmlns:a16="http://schemas.microsoft.com/office/drawing/2014/main" id="{DAD30553-3994-2675-A461-F388EF6DCED3}"/>
              </a:ext>
            </a:extLst>
          </p:cNvPr>
          <p:cNvSpPr/>
          <p:nvPr/>
        </p:nvSpPr>
        <p:spPr>
          <a:xfrm>
            <a:off x="7496909" y="3813519"/>
            <a:ext cx="897791" cy="897791"/>
          </a:xfrm>
          <a:prstGeom prst="ellipse">
            <a:avLst/>
          </a:prstGeom>
          <a:solidFill>
            <a:srgbClr val="79B963">
              <a:alpha val="0"/>
            </a:srgbClr>
          </a:solidFill>
          <a:ln w="57150">
            <a:solidFill>
              <a:srgbClr val="79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descr="An old illustrated map of Birkenhead coast.">
            <a:extLst>
              <a:ext uri="{FF2B5EF4-FFF2-40B4-BE49-F238E27FC236}">
                <a16:creationId xmlns:a16="http://schemas.microsoft.com/office/drawing/2014/main" id="{F5A6456C-9E5A-2B50-ABB0-78123CA32CD7}"/>
              </a:ext>
            </a:extLst>
          </p:cNvPr>
          <p:cNvSpPr/>
          <p:nvPr/>
        </p:nvSpPr>
        <p:spPr>
          <a:xfrm>
            <a:off x="5318630" y="97536"/>
            <a:ext cx="6714873" cy="658367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CBE3CEFB-DCDE-0DA0-F132-4502E4202D5B}"/>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26148" y="5308938"/>
            <a:ext cx="1765851" cy="1549062"/>
          </a:xfrm>
          <a:prstGeom prst="rect">
            <a:avLst/>
          </a:prstGeom>
        </p:spPr>
      </p:pic>
    </p:spTree>
    <p:extLst>
      <p:ext uri="{BB962C8B-B14F-4D97-AF65-F5344CB8AC3E}">
        <p14:creationId xmlns:p14="http://schemas.microsoft.com/office/powerpoint/2010/main" val="10150373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1500"/>
                            </p:stCondLst>
                            <p:childTnLst>
                              <p:par>
                                <p:cTn id="16" presetID="22" presetClass="entr" presetSubtype="8" repeatCount="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7A853-0EE1-C013-9C75-38AAEC2128A2}"/>
              </a:ext>
            </a:extLst>
          </p:cNvPr>
          <p:cNvSpPr>
            <a:spLocks noGrp="1"/>
          </p:cNvSpPr>
          <p:nvPr>
            <p:ph type="ctrTitle"/>
          </p:nvPr>
        </p:nvSpPr>
        <p:spPr>
          <a:xfrm>
            <a:off x="1524000" y="-1119652"/>
            <a:ext cx="9144000" cy="931959"/>
          </a:xfrm>
        </p:spPr>
        <p:txBody>
          <a:bodyPr>
            <a:noAutofit/>
          </a:bodyPr>
          <a:lstStyle/>
          <a:p>
            <a:r>
              <a:rPr lang="en-US" sz="4400" dirty="0"/>
              <a:t>What impact did the Laird family have on Birkenhead?</a:t>
            </a:r>
          </a:p>
        </p:txBody>
      </p:sp>
      <p:grpSp>
        <p:nvGrpSpPr>
          <p:cNvPr id="14" name="Group 13" descr="Who were the Laird family?&#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1065296"/>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Who were the Laird family?</a:t>
              </a:r>
            </a:p>
          </p:txBody>
        </p:sp>
      </p:grpSp>
      <p:grpSp>
        <p:nvGrpSpPr>
          <p:cNvPr id="17" name="Group 16" descr="What did they build?&#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1269955"/>
              <a:ext cx="4547679" cy="492443"/>
            </a:xfrm>
            <a:prstGeom prst="rect">
              <a:avLst/>
            </a:prstGeom>
            <a:noFill/>
            <a:ln w="19050">
              <a:noFill/>
            </a:ln>
          </p:spPr>
          <p:txBody>
            <a:bodyPr wrap="square">
              <a:spAutoFit/>
            </a:bodyPr>
            <a:lstStyle/>
            <a:p>
              <a:pPr algn="ctr"/>
              <a:r>
                <a:rPr lang="en-GB" sz="2600" dirty="0">
                  <a:latin typeface="Superclarendon Rg" panose="02000505080000020003" pitchFamily="2" charset="77"/>
                </a:rPr>
                <a:t>What did they build?</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1793505" y="2753413"/>
            <a:ext cx="8522070" cy="1077218"/>
          </a:xfrm>
          <a:prstGeom prst="rect">
            <a:avLst/>
          </a:prstGeom>
          <a:noFill/>
        </p:spPr>
        <p:txBody>
          <a:bodyPr wrap="square">
            <a:spAutoFit/>
          </a:bodyPr>
          <a:lstStyle/>
          <a:p>
            <a:pPr algn="ctr"/>
            <a:r>
              <a:rPr lang="en-GB" sz="3200" dirty="0">
                <a:solidFill>
                  <a:srgbClr val="79B963"/>
                </a:solidFill>
                <a:latin typeface="Superclarendon Rg" panose="02000505080000020003" pitchFamily="2" charset="77"/>
              </a:rPr>
              <a:t>What impact did the Laird family have on Birkenhead?</a:t>
            </a:r>
          </a:p>
        </p:txBody>
      </p:sp>
      <p:grpSp>
        <p:nvGrpSpPr>
          <p:cNvPr id="20" name="Group 19" descr="How did their work help the town develop?&#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679946"/>
              <a:ext cx="523729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their work help the town develop?</a:t>
              </a:r>
            </a:p>
          </p:txBody>
        </p:sp>
      </p:grpSp>
      <p:grpSp>
        <p:nvGrpSpPr>
          <p:cNvPr id="23" name="Group 22" descr="Why are they important?&#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679946"/>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Why are they important?</a:t>
              </a:r>
            </a:p>
          </p:txBody>
        </p:sp>
      </p:grpSp>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DF9CAFA4-30A0-CDF2-B1D6-EE9E9E394546}"/>
              </a:ext>
            </a:extLst>
          </p:cNvPr>
          <p:cNvSpPr>
            <a:spLocks noGrp="1"/>
          </p:cNvSpPr>
          <p:nvPr>
            <p:ph type="ctrTitle"/>
          </p:nvPr>
        </p:nvSpPr>
        <p:spPr>
          <a:xfrm>
            <a:off x="1524000" y="-1259171"/>
            <a:ext cx="9144000" cy="983331"/>
          </a:xfrm>
        </p:spPr>
        <p:txBody>
          <a:bodyPr/>
          <a:lstStyle/>
          <a:p>
            <a:r>
              <a:rPr lang="en-US" dirty="0"/>
              <a:t>Population Growth</a:t>
            </a:r>
          </a:p>
        </p:txBody>
      </p:sp>
      <p:sp>
        <p:nvSpPr>
          <p:cNvPr id="14" name="Rectangle 13" descr="An old map of the peninsula of Birkenhead.">
            <a:extLst>
              <a:ext uri="{FF2B5EF4-FFF2-40B4-BE49-F238E27FC236}">
                <a16:creationId xmlns:a16="http://schemas.microsoft.com/office/drawing/2014/main" id="{FD4CE4A5-2191-BBFF-FA21-A2FEC67550CD}"/>
              </a:ext>
            </a:extLst>
          </p:cNvPr>
          <p:cNvSpPr/>
          <p:nvPr/>
        </p:nvSpPr>
        <p:spPr>
          <a:xfrm>
            <a:off x="0" y="0"/>
            <a:ext cx="5689599" cy="68565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5689599" y="345833"/>
            <a:ext cx="61986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Population Growth</a:t>
            </a:r>
          </a:p>
        </p:txBody>
      </p:sp>
      <p:sp>
        <p:nvSpPr>
          <p:cNvPr id="8" name="TextBox 7">
            <a:extLst>
              <a:ext uri="{FF2B5EF4-FFF2-40B4-BE49-F238E27FC236}">
                <a16:creationId xmlns:a16="http://schemas.microsoft.com/office/drawing/2014/main" id="{D865BA71-9D09-29EE-229D-D2C900EC273E}"/>
              </a:ext>
            </a:extLst>
          </p:cNvPr>
          <p:cNvSpPr txBox="1"/>
          <p:nvPr/>
        </p:nvSpPr>
        <p:spPr>
          <a:xfrm>
            <a:off x="5872442" y="1224938"/>
            <a:ext cx="5621058" cy="5128327"/>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In 1801, the population of Birkenhead was around 110. </a:t>
            </a:r>
          </a:p>
          <a:p>
            <a:pPr>
              <a:lnSpc>
                <a:spcPct val="150000"/>
              </a:lnSpc>
            </a:pPr>
            <a:endParaRPr lang="en-GB" sz="2200" dirty="0">
              <a:latin typeface="Linkpen 17a Print" panose="03050602060000000000" pitchFamily="66" charset="77"/>
            </a:endParaRPr>
          </a:p>
          <a:p>
            <a:pPr>
              <a:lnSpc>
                <a:spcPct val="150000"/>
              </a:lnSpc>
            </a:pPr>
            <a:r>
              <a:rPr lang="en-GB" sz="2200" dirty="0">
                <a:latin typeface="Linkpen 17a Print" panose="03050602060000000000" pitchFamily="66" charset="77"/>
              </a:rPr>
              <a:t>One hundred years later, it had grown to 110,915. </a:t>
            </a:r>
          </a:p>
          <a:p>
            <a:pPr>
              <a:lnSpc>
                <a:spcPct val="150000"/>
              </a:lnSpc>
            </a:pPr>
            <a:endParaRPr lang="en-GB" sz="2200" dirty="0">
              <a:latin typeface="Linkpen 17a Print" panose="03050602060000000000" pitchFamily="66" charset="77"/>
            </a:endParaRPr>
          </a:p>
          <a:p>
            <a:pPr>
              <a:lnSpc>
                <a:spcPct val="150000"/>
              </a:lnSpc>
            </a:pPr>
            <a:r>
              <a:rPr lang="en-GB" sz="2200" dirty="0">
                <a:latin typeface="Linkpen 17a Print" panose="03050602060000000000" pitchFamily="66" charset="77"/>
              </a:rPr>
              <a:t>How did this happen? The actions of a man named William Laird changed Birkenhead forever.</a:t>
            </a:r>
          </a:p>
        </p:txBody>
      </p:sp>
      <p:pic>
        <p:nvPicPr>
          <p:cNvPr id="11" name="Picture 10">
            <a:extLst>
              <a:ext uri="{FF2B5EF4-FFF2-40B4-BE49-F238E27FC236}">
                <a16:creationId xmlns:a16="http://schemas.microsoft.com/office/drawing/2014/main" id="{CBE3CEFB-DCDE-0DA0-F132-4502E4202D5B}"/>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57703" y="5422900"/>
            <a:ext cx="1634296" cy="1433658"/>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DF9CAFA4-30A0-CDF2-B1D6-EE9E9E394546}"/>
              </a:ext>
            </a:extLst>
          </p:cNvPr>
          <p:cNvSpPr>
            <a:spLocks noGrp="1"/>
          </p:cNvSpPr>
          <p:nvPr>
            <p:ph type="ctrTitle"/>
          </p:nvPr>
        </p:nvSpPr>
        <p:spPr>
          <a:xfrm>
            <a:off x="1524000" y="-1259171"/>
            <a:ext cx="9144000" cy="983331"/>
          </a:xfrm>
        </p:spPr>
        <p:txBody>
          <a:bodyPr/>
          <a:lstStyle/>
          <a:p>
            <a:r>
              <a:rPr lang="en-US" dirty="0"/>
              <a:t>William Laird</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31799" y="456710"/>
            <a:ext cx="61986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600" dirty="0">
                <a:ln w="12700">
                  <a:noFill/>
                </a:ln>
                <a:latin typeface="Superclarendon Rg" panose="02060605060000020003" pitchFamily="18" charset="77"/>
              </a:rPr>
              <a:t>William Laird</a:t>
            </a:r>
          </a:p>
        </p:txBody>
      </p:sp>
      <p:sp>
        <p:nvSpPr>
          <p:cNvPr id="8" name="TextBox 7">
            <a:extLst>
              <a:ext uri="{FF2B5EF4-FFF2-40B4-BE49-F238E27FC236}">
                <a16:creationId xmlns:a16="http://schemas.microsoft.com/office/drawing/2014/main" id="{D865BA71-9D09-29EE-229D-D2C900EC273E}"/>
              </a:ext>
            </a:extLst>
          </p:cNvPr>
          <p:cNvSpPr txBox="1"/>
          <p:nvPr/>
        </p:nvSpPr>
        <p:spPr>
          <a:xfrm>
            <a:off x="518389" y="1373109"/>
            <a:ext cx="6198631" cy="4670509"/>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William Laird (1780 to 1841) was a Scottish shipbuilder from an area near Glasgow.</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In 1810, his family moved to Liverpool to develop a rope manufacturing business.</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In 1822, his interests in engineering led him to set up a steamship company which linked Liverpool to Glasgow.</a:t>
            </a:r>
          </a:p>
        </p:txBody>
      </p:sp>
      <p:sp>
        <p:nvSpPr>
          <p:cNvPr id="2" name="Rectangle 1" descr="A portrait of a caucasian man with greying hair wearing a suit and sitting in a chair.">
            <a:extLst>
              <a:ext uri="{FF2B5EF4-FFF2-40B4-BE49-F238E27FC236}">
                <a16:creationId xmlns:a16="http://schemas.microsoft.com/office/drawing/2014/main" id="{4AD3109E-8B34-5A4E-2E43-741337AC8AA8}"/>
              </a:ext>
            </a:extLst>
          </p:cNvPr>
          <p:cNvSpPr/>
          <p:nvPr/>
        </p:nvSpPr>
        <p:spPr>
          <a:xfrm>
            <a:off x="6717020" y="152400"/>
            <a:ext cx="5689599" cy="68565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CBE3CEFB-DCDE-0DA0-F132-4502E4202D5B}"/>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57703" y="5422900"/>
            <a:ext cx="1634296" cy="1433658"/>
          </a:xfrm>
          <a:prstGeom prst="rect">
            <a:avLst/>
          </a:prstGeom>
        </p:spPr>
      </p:pic>
    </p:spTree>
    <p:extLst>
      <p:ext uri="{BB962C8B-B14F-4D97-AF65-F5344CB8AC3E}">
        <p14:creationId xmlns:p14="http://schemas.microsoft.com/office/powerpoint/2010/main" val="7595447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DF9CAFA4-30A0-CDF2-B1D6-EE9E9E394546}"/>
              </a:ext>
            </a:extLst>
          </p:cNvPr>
          <p:cNvSpPr>
            <a:spLocks noGrp="1"/>
          </p:cNvSpPr>
          <p:nvPr>
            <p:ph type="ctrTitle"/>
          </p:nvPr>
        </p:nvSpPr>
        <p:spPr>
          <a:xfrm>
            <a:off x="1524000" y="-1259171"/>
            <a:ext cx="9144000" cy="983331"/>
          </a:xfrm>
        </p:spPr>
        <p:txBody>
          <a:bodyPr/>
          <a:lstStyle/>
          <a:p>
            <a:r>
              <a:rPr lang="en-US" dirty="0"/>
              <a:t>Opportunity</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31799" y="457408"/>
            <a:ext cx="61986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Opportunity</a:t>
            </a:r>
          </a:p>
        </p:txBody>
      </p:sp>
      <p:sp>
        <p:nvSpPr>
          <p:cNvPr id="8" name="TextBox 7">
            <a:extLst>
              <a:ext uri="{FF2B5EF4-FFF2-40B4-BE49-F238E27FC236}">
                <a16:creationId xmlns:a16="http://schemas.microsoft.com/office/drawing/2014/main" id="{D865BA71-9D09-29EE-229D-D2C900EC273E}"/>
              </a:ext>
            </a:extLst>
          </p:cNvPr>
          <p:cNvSpPr txBox="1"/>
          <p:nvPr/>
        </p:nvSpPr>
        <p:spPr>
          <a:xfrm>
            <a:off x="431799" y="1276856"/>
            <a:ext cx="9337843" cy="338554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Upon looking out across the River Mersey, Laird spotted an opportunity. In 1824 he put his expertise in engineering to use to set up an iron foundry, which soon became a shipyard on the Birkenhead side of the Wallasey Pool. His son, John Laird, joined his father in developing the new business and together they built their first ship – a large iron barge.</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impact of choosing Birkenhead for the business was huge, and the village began to fill up with new inhabitants who were looking to work at the shipyard. By 1831, the population had grown from just over 100, to 2,790.</a:t>
            </a:r>
          </a:p>
        </p:txBody>
      </p:sp>
      <p:pic>
        <p:nvPicPr>
          <p:cNvPr id="10" name="Picture 9" descr="A close up of a trade directory that says &quot;LAN. GORES'. 174. Laird William, iron foundry &amp; boiler manufactory, Birkenhead -- office, 20, Walter street.&quot;">
            <a:extLst>
              <a:ext uri="{FF2B5EF4-FFF2-40B4-BE49-F238E27FC236}">
                <a16:creationId xmlns:a16="http://schemas.microsoft.com/office/drawing/2014/main" id="{61F35A5F-44CF-7C92-8139-5B6C02981F1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9838" y="4841985"/>
            <a:ext cx="5870274" cy="1373109"/>
          </a:xfrm>
          <a:prstGeom prst="rect">
            <a:avLst/>
          </a:prstGeom>
        </p:spPr>
      </p:pic>
      <p:grpSp>
        <p:nvGrpSpPr>
          <p:cNvPr id="4" name="Group 3" descr="The 1829 trade directory tellsus about William and the location of his first office in Birkenhead.&#10;">
            <a:extLst>
              <a:ext uri="{FF2B5EF4-FFF2-40B4-BE49-F238E27FC236}">
                <a16:creationId xmlns:a16="http://schemas.microsoft.com/office/drawing/2014/main" id="{7C262B6C-14A5-50E9-2EF7-C8B88629B4CB}"/>
              </a:ext>
            </a:extLst>
          </p:cNvPr>
          <p:cNvGrpSpPr/>
          <p:nvPr/>
        </p:nvGrpSpPr>
        <p:grpSpPr>
          <a:xfrm>
            <a:off x="6230112" y="4902112"/>
            <a:ext cx="3613483" cy="1358064"/>
            <a:chOff x="5071153" y="2441467"/>
            <a:chExt cx="3613483" cy="1358064"/>
          </a:xfrm>
        </p:grpSpPr>
        <p:pic>
          <p:nvPicPr>
            <p:cNvPr id="5" name="Picture 4">
              <a:extLst>
                <a:ext uri="{FF2B5EF4-FFF2-40B4-BE49-F238E27FC236}">
                  <a16:creationId xmlns:a16="http://schemas.microsoft.com/office/drawing/2014/main" id="{E38C4714-7657-6E8A-901C-E265CC325DE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5071153" y="2510827"/>
              <a:ext cx="350267" cy="248874"/>
            </a:xfrm>
            <a:prstGeom prst="rect">
              <a:avLst/>
            </a:prstGeom>
          </p:spPr>
        </p:pic>
        <p:sp>
          <p:nvSpPr>
            <p:cNvPr id="6" name="TextBox 5">
              <a:extLst>
                <a:ext uri="{FF2B5EF4-FFF2-40B4-BE49-F238E27FC236}">
                  <a16:creationId xmlns:a16="http://schemas.microsoft.com/office/drawing/2014/main" id="{104FB0F5-DA23-45E7-7A1A-CDBCF003CD8B}"/>
                </a:ext>
              </a:extLst>
            </p:cNvPr>
            <p:cNvSpPr txBox="1"/>
            <p:nvPr/>
          </p:nvSpPr>
          <p:spPr>
            <a:xfrm>
              <a:off x="5360327" y="2441467"/>
              <a:ext cx="3324309"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1829 trade directory tells</a:t>
              </a:r>
              <a:br>
                <a:rPr lang="en-GB" sz="1400" dirty="0">
                  <a:latin typeface="Linkpen 17a Print" panose="03050602060000000000" pitchFamily="66" charset="77"/>
                </a:rPr>
              </a:br>
              <a:r>
                <a:rPr lang="en-GB" sz="1400" dirty="0">
                  <a:latin typeface="Linkpen 17a Print" panose="03050602060000000000" pitchFamily="66" charset="77"/>
                </a:rPr>
                <a:t>us about William and the location of his first office in Birkenhead.</a:t>
              </a:r>
            </a:p>
          </p:txBody>
        </p:sp>
      </p:grpSp>
      <p:pic>
        <p:nvPicPr>
          <p:cNvPr id="3" name="Picture 2" descr="An illustration of a man with greying hair, wearing a suit.">
            <a:extLst>
              <a:ext uri="{FF2B5EF4-FFF2-40B4-BE49-F238E27FC236}">
                <a16:creationId xmlns:a16="http://schemas.microsoft.com/office/drawing/2014/main" id="{9176A13C-E8A8-1146-F4AD-EB65502F11F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512166" y="218032"/>
            <a:ext cx="3415749" cy="7124639"/>
          </a:xfrm>
          <a:prstGeom prst="rect">
            <a:avLst/>
          </a:prstGeom>
        </p:spPr>
      </p:pic>
      <p:pic>
        <p:nvPicPr>
          <p:cNvPr id="11" name="Picture 10">
            <a:extLst>
              <a:ext uri="{FF2B5EF4-FFF2-40B4-BE49-F238E27FC236}">
                <a16:creationId xmlns:a16="http://schemas.microsoft.com/office/drawing/2014/main" id="{CBE3CEFB-DCDE-0DA0-F132-4502E4202D5B}"/>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557703" y="5422900"/>
            <a:ext cx="1634296" cy="1433658"/>
          </a:xfrm>
          <a:prstGeom prst="rect">
            <a:avLst/>
          </a:prstGeom>
        </p:spPr>
      </p:pic>
    </p:spTree>
    <p:extLst>
      <p:ext uri="{BB962C8B-B14F-4D97-AF65-F5344CB8AC3E}">
        <p14:creationId xmlns:p14="http://schemas.microsoft.com/office/powerpoint/2010/main" val="28794594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DF9CAFA4-30A0-CDF2-B1D6-EE9E9E394546}"/>
              </a:ext>
            </a:extLst>
          </p:cNvPr>
          <p:cNvSpPr>
            <a:spLocks noGrp="1"/>
          </p:cNvSpPr>
          <p:nvPr>
            <p:ph type="ctrTitle"/>
          </p:nvPr>
        </p:nvSpPr>
        <p:spPr>
          <a:xfrm>
            <a:off x="1524000" y="-1259171"/>
            <a:ext cx="9144000" cy="983331"/>
          </a:xfrm>
        </p:spPr>
        <p:txBody>
          <a:bodyPr/>
          <a:lstStyle/>
          <a:p>
            <a:r>
              <a:rPr lang="en-US" dirty="0"/>
              <a:t>A Grand Plan for Birkenhead</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300039" y="382688"/>
            <a:ext cx="116157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5200" dirty="0">
                <a:ln w="12700">
                  <a:noFill/>
                </a:ln>
                <a:latin typeface="Superclarendon Rg" panose="02060605060000020003" pitchFamily="18" charset="77"/>
              </a:rPr>
              <a:t>A Grand Plan for Birkenhead</a:t>
            </a:r>
          </a:p>
        </p:txBody>
      </p:sp>
      <p:grpSp>
        <p:nvGrpSpPr>
          <p:cNvPr id="12" name="Group 11" descr="A drawing of Hamilton Square, Birkenhead. It's a wide open space with a few people walking around next to the buildings.">
            <a:extLst>
              <a:ext uri="{FF2B5EF4-FFF2-40B4-BE49-F238E27FC236}">
                <a16:creationId xmlns:a16="http://schemas.microsoft.com/office/drawing/2014/main" id="{A4B2629B-4629-FBE3-FFD1-E098BDC9F879}"/>
              </a:ext>
            </a:extLst>
          </p:cNvPr>
          <p:cNvGrpSpPr/>
          <p:nvPr/>
        </p:nvGrpSpPr>
        <p:grpSpPr>
          <a:xfrm>
            <a:off x="572543" y="1818688"/>
            <a:ext cx="5117056" cy="3628476"/>
            <a:chOff x="575429" y="1469220"/>
            <a:chExt cx="5117056" cy="3628476"/>
          </a:xfrm>
        </p:grpSpPr>
        <p:pic>
          <p:nvPicPr>
            <p:cNvPr id="2" name="Picture 1">
              <a:extLst>
                <a:ext uri="{FF2B5EF4-FFF2-40B4-BE49-F238E27FC236}">
                  <a16:creationId xmlns:a16="http://schemas.microsoft.com/office/drawing/2014/main" id="{EC5325FC-D29B-CF1C-AD2B-74ECB3470E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4896" y="1469220"/>
              <a:ext cx="5097589" cy="3628476"/>
            </a:xfrm>
            <a:prstGeom prst="rect">
              <a:avLst/>
            </a:prstGeom>
            <a:ln w="28575">
              <a:solidFill>
                <a:schemeClr val="tx1"/>
              </a:solidFill>
            </a:ln>
          </p:spPr>
        </p:pic>
        <p:sp>
          <p:nvSpPr>
            <p:cNvPr id="9" name="TextBox 8">
              <a:extLst>
                <a:ext uri="{FF2B5EF4-FFF2-40B4-BE49-F238E27FC236}">
                  <a16:creationId xmlns:a16="http://schemas.microsoft.com/office/drawing/2014/main" id="{64A43956-3F8C-05D3-DCEB-37FEE46253EA}"/>
                </a:ext>
              </a:extLst>
            </p:cNvPr>
            <p:cNvSpPr txBox="1"/>
            <p:nvPr/>
          </p:nvSpPr>
          <p:spPr>
            <a:xfrm>
              <a:off x="575429" y="4829175"/>
              <a:ext cx="1424822" cy="253916"/>
            </a:xfrm>
            <a:prstGeom prst="rect">
              <a:avLst/>
            </a:prstGeom>
            <a:noFill/>
          </p:spPr>
          <p:txBody>
            <a:bodyPr wrap="square" rtlCol="0">
              <a:spAutoFit/>
            </a:bodyPr>
            <a:lstStyle/>
            <a:p>
              <a:r>
                <a:rPr lang="en-GB" sz="1050" dirty="0">
                  <a:solidFill>
                    <a:schemeClr val="bg1">
                      <a:lumMod val="75000"/>
                    </a:schemeClr>
                  </a:solidFill>
                  <a:latin typeface="Nunito" panose="02000503000000000000" pitchFamily="2" charset="77"/>
                </a:rPr>
                <a:t>© Rock &amp; Co</a:t>
              </a:r>
            </a:p>
          </p:txBody>
        </p:sp>
      </p:grpSp>
      <p:pic>
        <p:nvPicPr>
          <p:cNvPr id="22" name="magnifying glass" descr="Magnifying glass.">
            <a:extLst>
              <a:ext uri="{FF2B5EF4-FFF2-40B4-BE49-F238E27FC236}">
                <a16:creationId xmlns:a16="http://schemas.microsoft.com/office/drawing/2014/main" id="{23B87737-33B9-FD8F-B65B-9ACD028D7DFC}"/>
              </a:ext>
              <a:ext uri="{C183D7F6-B498-43B3-948B-1728B52AA6E4}">
                <adec:decorative xmlns:adec="http://schemas.microsoft.com/office/drawing/2017/decorative" val="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0290">
            <a:off x="4651577" y="4567754"/>
            <a:ext cx="1047236" cy="1221776"/>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6036468" y="1297770"/>
            <a:ext cx="5689599" cy="4670509"/>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As well as his iron foundry, William Laird had a vision for Birkenhead.</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He wanted to create a grand town with impressive buildings and elegant homes for businessmen and their families.</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He drew up the proposal for the layout of the town.</a:t>
            </a:r>
          </a:p>
        </p:txBody>
      </p:sp>
      <p:pic>
        <p:nvPicPr>
          <p:cNvPr id="11" name="Picture 10">
            <a:extLst>
              <a:ext uri="{FF2B5EF4-FFF2-40B4-BE49-F238E27FC236}">
                <a16:creationId xmlns:a16="http://schemas.microsoft.com/office/drawing/2014/main" id="{CBE3CEFB-DCDE-0DA0-F132-4502E4202D5B}"/>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57703" y="5422900"/>
            <a:ext cx="1634296" cy="1433658"/>
          </a:xfrm>
          <a:prstGeom prst="rect">
            <a:avLst/>
          </a:prstGeom>
        </p:spPr>
      </p:pic>
      <p:grpSp>
        <p:nvGrpSpPr>
          <p:cNvPr id="23" name="Back button" descr="Back button">
            <a:extLst>
              <a:ext uri="{FF2B5EF4-FFF2-40B4-BE49-F238E27FC236}">
                <a16:creationId xmlns:a16="http://schemas.microsoft.com/office/drawing/2014/main" id="{20C3DD64-A689-955A-E4A1-6945F2988243}"/>
              </a:ext>
            </a:extLst>
          </p:cNvPr>
          <p:cNvGrpSpPr/>
          <p:nvPr/>
        </p:nvGrpSpPr>
        <p:grpSpPr>
          <a:xfrm>
            <a:off x="-140494" y="-169845"/>
            <a:ext cx="12472988" cy="7100888"/>
            <a:chOff x="-128587" y="-122165"/>
            <a:chExt cx="12472988" cy="7100888"/>
          </a:xfrm>
        </p:grpSpPr>
        <p:sp>
          <p:nvSpPr>
            <p:cNvPr id="24" name="Rectangle black">
              <a:extLst>
                <a:ext uri="{FF2B5EF4-FFF2-40B4-BE49-F238E27FC236}">
                  <a16:creationId xmlns:a16="http://schemas.microsoft.com/office/drawing/2014/main" id="{696FDEAD-D328-42CD-AAAA-98262D48FAAE}"/>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back">
              <a:extLst>
                <a:ext uri="{FF2B5EF4-FFF2-40B4-BE49-F238E27FC236}">
                  <a16:creationId xmlns:a16="http://schemas.microsoft.com/office/drawing/2014/main" id="{CE65F9F5-3C58-AFAD-9EC7-DF9553942BA2}"/>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26" name="Group 25" descr="A drawing of Hamilton Square, Birkenhead. It's a wide open space with a few people walking around next to the buildings.">
            <a:extLst>
              <a:ext uri="{FF2B5EF4-FFF2-40B4-BE49-F238E27FC236}">
                <a16:creationId xmlns:a16="http://schemas.microsoft.com/office/drawing/2014/main" id="{3501AD8A-758B-B9A6-86D6-B7E724A3AC55}"/>
              </a:ext>
            </a:extLst>
          </p:cNvPr>
          <p:cNvGrpSpPr/>
          <p:nvPr/>
        </p:nvGrpSpPr>
        <p:grpSpPr>
          <a:xfrm>
            <a:off x="2239146" y="631213"/>
            <a:ext cx="7713709" cy="5595574"/>
            <a:chOff x="579525" y="1469220"/>
            <a:chExt cx="5112960" cy="3708974"/>
          </a:xfrm>
        </p:grpSpPr>
        <p:sp>
          <p:nvSpPr>
            <p:cNvPr id="28" name="TextBox 27">
              <a:extLst>
                <a:ext uri="{FF2B5EF4-FFF2-40B4-BE49-F238E27FC236}">
                  <a16:creationId xmlns:a16="http://schemas.microsoft.com/office/drawing/2014/main" id="{F597047B-560B-1B24-2947-D0D449BD5E5A}"/>
                </a:ext>
              </a:extLst>
            </p:cNvPr>
            <p:cNvSpPr txBox="1"/>
            <p:nvPr/>
          </p:nvSpPr>
          <p:spPr>
            <a:xfrm>
              <a:off x="579525" y="4924278"/>
              <a:ext cx="1424822" cy="253916"/>
            </a:xfrm>
            <a:prstGeom prst="rect">
              <a:avLst/>
            </a:prstGeom>
            <a:noFill/>
          </p:spPr>
          <p:txBody>
            <a:bodyPr wrap="square" rtlCol="0">
              <a:spAutoFit/>
            </a:bodyPr>
            <a:lstStyle/>
            <a:p>
              <a:r>
                <a:rPr lang="en-GB" sz="1050" dirty="0">
                  <a:solidFill>
                    <a:schemeClr val="bg1">
                      <a:lumMod val="75000"/>
                    </a:schemeClr>
                  </a:solidFill>
                  <a:latin typeface="Nunito" panose="02000503000000000000" pitchFamily="2" charset="77"/>
                </a:rPr>
                <a:t>© Rock &amp; Co</a:t>
              </a:r>
            </a:p>
          </p:txBody>
        </p:sp>
        <p:pic>
          <p:nvPicPr>
            <p:cNvPr id="27" name="Picture 26">
              <a:extLst>
                <a:ext uri="{FF2B5EF4-FFF2-40B4-BE49-F238E27FC236}">
                  <a16:creationId xmlns:a16="http://schemas.microsoft.com/office/drawing/2014/main" id="{E79B7FDD-45B7-2689-A730-4A31078BCB9D}"/>
                </a:ext>
              </a:extLst>
            </p:cNvPr>
            <p:cNvPicPr>
              <a:picLocks noChangeAspect="1"/>
            </p:cNvPicPr>
            <p:nvPr/>
          </p:nvPicPr>
          <p:blipFill>
            <a:blip r:embed="rId7"/>
            <a:stretch>
              <a:fillRect/>
            </a:stretch>
          </p:blipFill>
          <p:spPr>
            <a:xfrm>
              <a:off x="594896" y="1469220"/>
              <a:ext cx="5097589" cy="3628476"/>
            </a:xfrm>
            <a:prstGeom prst="rect">
              <a:avLst/>
            </a:prstGeom>
            <a:ln w="28575">
              <a:solidFill>
                <a:schemeClr val="tx1"/>
              </a:solidFill>
            </a:ln>
          </p:spPr>
        </p:pic>
      </p:grpSp>
    </p:spTree>
    <p:extLst>
      <p:ext uri="{BB962C8B-B14F-4D97-AF65-F5344CB8AC3E}">
        <p14:creationId xmlns:p14="http://schemas.microsoft.com/office/powerpoint/2010/main" val="29177627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22"/>
                    </p:tgtEl>
                  </p:cond>
                </p:stCondLst>
                <p:endSync evt="end" delay="0">
                  <p:rtn val="all"/>
                </p:endSync>
                <p:childTnLst>
                  <p:par>
                    <p:cTn id="29" fill="hold">
                      <p:stCondLst>
                        <p:cond delay="0"/>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53" presetClass="entr" presetSubtype="16"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Effect transition="in" filter="fade">
                                      <p:cBhvr>
                                        <p:cTn id="38" dur="500"/>
                                        <p:tgtEl>
                                          <p:spTgt spid="26"/>
                                        </p:tgtEl>
                                      </p:cBhvr>
                                    </p:animEffect>
                                  </p:childTnLst>
                                </p:cTn>
                              </p:par>
                            </p:childTnLst>
                          </p:cTn>
                        </p:par>
                      </p:childTnLst>
                    </p:cTn>
                  </p:par>
                </p:childTnLst>
              </p:cTn>
              <p:nextCondLst>
                <p:cond evt="onClick" delay="0">
                  <p:tgtEl>
                    <p:spTgt spid="22"/>
                  </p:tgtEl>
                </p:cond>
              </p:nextCondLst>
            </p:seq>
            <p:seq concurrent="1" nextAc="seek">
              <p:cTn id="39" restart="whenNotActive" fill="hold" evtFilter="cancelBubble" nodeType="interactiveSeq">
                <p:stCondLst>
                  <p:cond evt="onClick" delay="0">
                    <p:tgtEl>
                      <p:spTgt spid="23"/>
                    </p:tgtEl>
                  </p:cond>
                </p:stCondLst>
                <p:endSync evt="end" delay="0">
                  <p:rtn val="all"/>
                </p:endSync>
                <p:childTnLst>
                  <p:par>
                    <p:cTn id="40" fill="hold">
                      <p:stCondLst>
                        <p:cond delay="0"/>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23"/>
                                        </p:tgtEl>
                                      </p:cBhvr>
                                    </p:animEffect>
                                    <p:set>
                                      <p:cBhvr>
                                        <p:cTn id="44" dur="1" fill="hold">
                                          <p:stCondLst>
                                            <p:cond delay="499"/>
                                          </p:stCondLst>
                                        </p:cTn>
                                        <p:tgtEl>
                                          <p:spTgt spid="23"/>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26"/>
                                        </p:tgtEl>
                                      </p:cBhvr>
                                    </p:animEffect>
                                    <p:set>
                                      <p:cBhvr>
                                        <p:cTn id="47"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7" grpId="0"/>
      <p:bldP spid="8"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63E4787-B8E0-49A1-7181-C2CAF292A15C}"/>
              </a:ext>
            </a:extLst>
          </p:cNvPr>
          <p:cNvSpPr>
            <a:spLocks noGrp="1"/>
          </p:cNvSpPr>
          <p:nvPr>
            <p:ph type="ctrTitle"/>
          </p:nvPr>
        </p:nvSpPr>
        <p:spPr>
          <a:xfrm>
            <a:off x="1524000" y="-1064913"/>
            <a:ext cx="9144000" cy="800220"/>
          </a:xfrm>
        </p:spPr>
        <p:txBody>
          <a:bodyPr>
            <a:normAutofit fontScale="90000"/>
          </a:bodyPr>
          <a:lstStyle/>
          <a:p>
            <a:r>
              <a:rPr lang="en-US" dirty="0"/>
              <a:t>Fresh Ideas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Fresh Ideas </a:t>
            </a:r>
          </a:p>
        </p:txBody>
      </p:sp>
      <p:sp>
        <p:nvSpPr>
          <p:cNvPr id="2" name="Rectangle 1" descr="A photo of a plaque that says:&#10;&#10;Hamilton Square. A fine example of late Georgian-early Victorian achitecture. The Square builds between 1825 and 1844. Was commissioned by William Laird and designed by Gillespie Graham, and Edinburgh architect. No two sides of the Square are identical. A space was left for the Town Hall, which was opened in 1887.&quot;">
            <a:extLst>
              <a:ext uri="{FF2B5EF4-FFF2-40B4-BE49-F238E27FC236}">
                <a16:creationId xmlns:a16="http://schemas.microsoft.com/office/drawing/2014/main" id="{1B947A5B-7362-FA00-B06D-869CC162A8B7}"/>
              </a:ext>
            </a:extLst>
          </p:cNvPr>
          <p:cNvSpPr/>
          <p:nvPr/>
        </p:nvSpPr>
        <p:spPr>
          <a:xfrm>
            <a:off x="406401" y="1285103"/>
            <a:ext cx="7302628" cy="446470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865BA71-9D09-29EE-229D-D2C900EC273E}"/>
              </a:ext>
            </a:extLst>
          </p:cNvPr>
          <p:cNvSpPr txBox="1"/>
          <p:nvPr/>
        </p:nvSpPr>
        <p:spPr>
          <a:xfrm>
            <a:off x="6972301" y="480848"/>
            <a:ext cx="4725430"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Laird worked alongside a leading architect named James Gillespie Graham to bring his plans to life.</a:t>
            </a:r>
          </a:p>
        </p:txBody>
      </p:sp>
      <p:sp>
        <p:nvSpPr>
          <p:cNvPr id="14" name="TextBox 13">
            <a:extLst>
              <a:ext uri="{FF2B5EF4-FFF2-40B4-BE49-F238E27FC236}">
                <a16:creationId xmlns:a16="http://schemas.microsoft.com/office/drawing/2014/main" id="{2BBEA351-F96A-AF96-A73A-6450CB1D02E9}"/>
              </a:ext>
            </a:extLst>
          </p:cNvPr>
          <p:cNvSpPr txBox="1"/>
          <p:nvPr/>
        </p:nvSpPr>
        <p:spPr>
          <a:xfrm>
            <a:off x="7709029" y="1952619"/>
            <a:ext cx="3988702" cy="3797193"/>
          </a:xfrm>
          <a:prstGeom prst="rect">
            <a:avLst/>
          </a:prstGeom>
          <a:noFill/>
        </p:spPr>
        <p:txBody>
          <a:bodyPr wrap="square">
            <a:spAutoFit/>
          </a:bodyPr>
          <a:lstStyle/>
          <a:p>
            <a:pPr>
              <a:lnSpc>
                <a:spcPct val="150000"/>
              </a:lnSpc>
            </a:pPr>
            <a:r>
              <a:rPr lang="en-GB" dirty="0">
                <a:latin typeface="Linkpen 17a Print" panose="03050602060000000000" pitchFamily="66" charset="77"/>
              </a:rPr>
              <a:t>Based upon previous town designs, it would have long avenues, lined with elegant town houses. The heart of the town would be an area known as Hamilton Square – Hamilton was Laird’s mother’s surname before she was married.</a:t>
            </a:r>
          </a:p>
        </p:txBody>
      </p:sp>
      <p:pic>
        <p:nvPicPr>
          <p:cNvPr id="11" name="Picture 10">
            <a:extLst>
              <a:ext uri="{FF2B5EF4-FFF2-40B4-BE49-F238E27FC236}">
                <a16:creationId xmlns:a16="http://schemas.microsoft.com/office/drawing/2014/main" id="{CBE3CEFB-DCDE-0DA0-F132-4502E4202D5B}"/>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48514" y="5416281"/>
            <a:ext cx="1643486" cy="1441719"/>
          </a:xfrm>
          <a:prstGeom prst="rect">
            <a:avLst/>
          </a:prstGeom>
        </p:spPr>
      </p:pic>
    </p:spTree>
    <p:extLst>
      <p:ext uri="{BB962C8B-B14F-4D97-AF65-F5344CB8AC3E}">
        <p14:creationId xmlns:p14="http://schemas.microsoft.com/office/powerpoint/2010/main" val="42921522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fade">
                                      <p:cBhvr>
                                        <p:cTn id="15"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63E4787-B8E0-49A1-7181-C2CAF292A15C}"/>
              </a:ext>
            </a:extLst>
          </p:cNvPr>
          <p:cNvSpPr>
            <a:spLocks noGrp="1"/>
          </p:cNvSpPr>
          <p:nvPr>
            <p:ph type="ctrTitle"/>
          </p:nvPr>
        </p:nvSpPr>
        <p:spPr>
          <a:xfrm>
            <a:off x="1524000" y="-1064913"/>
            <a:ext cx="9144000" cy="800220"/>
          </a:xfrm>
        </p:spPr>
        <p:txBody>
          <a:bodyPr>
            <a:normAutofit fontScale="90000"/>
          </a:bodyPr>
          <a:lstStyle/>
          <a:p>
            <a:r>
              <a:rPr lang="en-US" dirty="0"/>
              <a:t>Hamilton Square</a:t>
            </a:r>
          </a:p>
        </p:txBody>
      </p:sp>
      <p:sp>
        <p:nvSpPr>
          <p:cNvPr id="2" name="Rectangle 1" descr="An aerial photo of Hamilton Square.">
            <a:extLst>
              <a:ext uri="{FF2B5EF4-FFF2-40B4-BE49-F238E27FC236}">
                <a16:creationId xmlns:a16="http://schemas.microsoft.com/office/drawing/2014/main" id="{0F849149-2989-7AD8-1ADA-3402AD7A1A61}"/>
              </a:ext>
            </a:extLst>
          </p:cNvPr>
          <p:cNvSpPr/>
          <p:nvPr/>
        </p:nvSpPr>
        <p:spPr>
          <a:xfrm>
            <a:off x="154072" y="164757"/>
            <a:ext cx="11881409" cy="652024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F1C3F10-9EBB-9A54-E87F-BCE84871F38E}"/>
              </a:ext>
            </a:extLst>
          </p:cNvPr>
          <p:cNvSpPr/>
          <p:nvPr/>
        </p:nvSpPr>
        <p:spPr>
          <a:xfrm>
            <a:off x="542924" y="454068"/>
            <a:ext cx="2686051" cy="2331995"/>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216000" tIns="72000" rIns="144000" bIns="36000" rtlCol="0" anchor="ctr"/>
          <a:lstStyle/>
          <a:p>
            <a:pPr>
              <a:lnSpc>
                <a:spcPct val="150000"/>
              </a:lnSpc>
            </a:pPr>
            <a:r>
              <a:rPr lang="en-US" sz="1400" dirty="0">
                <a:solidFill>
                  <a:schemeClr val="tx1"/>
                </a:solidFill>
                <a:latin typeface="Linkpen 17a Print" panose="03050602060000000000" pitchFamily="66" charset="77"/>
              </a:rPr>
              <a:t>Work began on creating the square in 1825 and by 1835, Birkenhead’s first indoor market hall was added.</a:t>
            </a:r>
          </a:p>
        </p:txBody>
      </p:sp>
      <p:sp>
        <p:nvSpPr>
          <p:cNvPr id="5" name="Rectangle 4">
            <a:extLst>
              <a:ext uri="{FF2B5EF4-FFF2-40B4-BE49-F238E27FC236}">
                <a16:creationId xmlns:a16="http://schemas.microsoft.com/office/drawing/2014/main" id="{6BB39549-441C-B80D-E5FB-19F5B0D96843}"/>
              </a:ext>
            </a:extLst>
          </p:cNvPr>
          <p:cNvSpPr/>
          <p:nvPr/>
        </p:nvSpPr>
        <p:spPr>
          <a:xfrm>
            <a:off x="481011" y="4071938"/>
            <a:ext cx="6034089" cy="1928812"/>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216000" tIns="0" rIns="144000" bIns="72000" rtlCol="0" anchor="ctr"/>
          <a:lstStyle/>
          <a:p>
            <a:pPr>
              <a:lnSpc>
                <a:spcPct val="150000"/>
              </a:lnSpc>
            </a:pPr>
            <a:r>
              <a:rPr lang="en-US" sz="1400" dirty="0">
                <a:solidFill>
                  <a:schemeClr val="tx1"/>
                </a:solidFill>
                <a:latin typeface="Linkpen 17a Print" panose="03050602060000000000" pitchFamily="66" charset="77"/>
              </a:rPr>
              <a:t>After William Laird retired in 1839, his son John took charge and continued to build.  </a:t>
            </a:r>
          </a:p>
          <a:p>
            <a:pPr>
              <a:lnSpc>
                <a:spcPct val="150000"/>
              </a:lnSpc>
            </a:pPr>
            <a:endParaRPr lang="en-US" sz="1400" dirty="0">
              <a:solidFill>
                <a:schemeClr val="tx1"/>
              </a:solidFill>
              <a:latin typeface="Linkpen 17a Print" panose="03050602060000000000" pitchFamily="66" charset="77"/>
            </a:endParaRPr>
          </a:p>
          <a:p>
            <a:pPr>
              <a:lnSpc>
                <a:spcPct val="150000"/>
              </a:lnSpc>
            </a:pPr>
            <a:r>
              <a:rPr lang="en-US" sz="1400" dirty="0">
                <a:solidFill>
                  <a:schemeClr val="tx1"/>
                </a:solidFill>
                <a:latin typeface="Linkpen 17a Print" panose="03050602060000000000" pitchFamily="66" charset="77"/>
              </a:rPr>
              <a:t>By 1845 the market had moved to a larger site and work had begun on a town hall on Hamilton Square.</a:t>
            </a:r>
          </a:p>
        </p:txBody>
      </p:sp>
      <p:sp>
        <p:nvSpPr>
          <p:cNvPr id="4" name="Oval 3" descr="A circle showing the location of the Town Hall in the Square to the right of the photograph.">
            <a:extLst>
              <a:ext uri="{FF2B5EF4-FFF2-40B4-BE49-F238E27FC236}">
                <a16:creationId xmlns:a16="http://schemas.microsoft.com/office/drawing/2014/main" id="{E2222562-89CC-AD02-B813-339DE0478848}"/>
              </a:ext>
            </a:extLst>
          </p:cNvPr>
          <p:cNvSpPr/>
          <p:nvPr/>
        </p:nvSpPr>
        <p:spPr>
          <a:xfrm>
            <a:off x="7366611" y="1304502"/>
            <a:ext cx="3956983" cy="3956983"/>
          </a:xfrm>
          <a:prstGeom prst="ellipse">
            <a:avLst/>
          </a:prstGeom>
          <a:noFill/>
          <a:ln w="76200">
            <a:solidFill>
              <a:srgbClr val="79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1" name="Picture 10">
            <a:extLst>
              <a:ext uri="{FF2B5EF4-FFF2-40B4-BE49-F238E27FC236}">
                <a16:creationId xmlns:a16="http://schemas.microsoft.com/office/drawing/2014/main" id="{CBE3CEFB-DCDE-0DA0-F132-4502E4202D5B}"/>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48514" y="5416281"/>
            <a:ext cx="1643486" cy="1441719"/>
          </a:xfrm>
          <a:prstGeom prst="rect">
            <a:avLst/>
          </a:prstGeom>
        </p:spPr>
      </p:pic>
    </p:spTree>
    <p:extLst>
      <p:ext uri="{BB962C8B-B14F-4D97-AF65-F5344CB8AC3E}">
        <p14:creationId xmlns:p14="http://schemas.microsoft.com/office/powerpoint/2010/main" val="18724257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1)">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63E4787-B8E0-49A1-7181-C2CAF292A15C}"/>
              </a:ext>
            </a:extLst>
          </p:cNvPr>
          <p:cNvSpPr>
            <a:spLocks noGrp="1"/>
          </p:cNvSpPr>
          <p:nvPr>
            <p:ph type="ctrTitle"/>
          </p:nvPr>
        </p:nvSpPr>
        <p:spPr>
          <a:xfrm>
            <a:off x="1524000" y="-1064913"/>
            <a:ext cx="9144000" cy="800220"/>
          </a:xfrm>
        </p:spPr>
        <p:txBody>
          <a:bodyPr>
            <a:normAutofit fontScale="90000"/>
          </a:bodyPr>
          <a:lstStyle/>
          <a:p>
            <a:r>
              <a:rPr lang="en-US" dirty="0"/>
              <a:t>A Grand Town Hall</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379969" y="418771"/>
            <a:ext cx="7574691" cy="73940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 Grand Town Hall</a:t>
            </a:r>
          </a:p>
        </p:txBody>
      </p:sp>
      <p:sp>
        <p:nvSpPr>
          <p:cNvPr id="8" name="TextBox 7">
            <a:extLst>
              <a:ext uri="{FF2B5EF4-FFF2-40B4-BE49-F238E27FC236}">
                <a16:creationId xmlns:a16="http://schemas.microsoft.com/office/drawing/2014/main" id="{D865BA71-9D09-29EE-229D-D2C900EC273E}"/>
              </a:ext>
            </a:extLst>
          </p:cNvPr>
          <p:cNvSpPr txBox="1"/>
          <p:nvPr/>
        </p:nvSpPr>
        <p:spPr>
          <a:xfrm>
            <a:off x="458952" y="1419245"/>
            <a:ext cx="5637048"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Birkenhead Town Hall was built using stone from the </a:t>
            </a:r>
            <a:r>
              <a:rPr lang="en-GB" sz="1600" dirty="0" err="1">
                <a:latin typeface="Linkpen 17a Print" panose="03050602060000000000" pitchFamily="66" charset="77"/>
              </a:rPr>
              <a:t>Storeton</a:t>
            </a:r>
            <a:r>
              <a:rPr lang="en-GB" sz="1600" dirty="0">
                <a:latin typeface="Linkpen 17a Print" panose="03050602060000000000" pitchFamily="66" charset="77"/>
              </a:rPr>
              <a:t> Quarry and was designed to be visible from Liverpool’s waterfront.</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Opened in 1887, the town hall contained the council chamber, offices and a concert hall.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clock tower is over 200 feet high. After a fire damaged the tower in 1901, a stain glass window was added which included an image of King Edward I – the king who visited the hamlet of Birkenhead Priory in 1277.</a:t>
            </a:r>
          </a:p>
        </p:txBody>
      </p:sp>
      <p:grpSp>
        <p:nvGrpSpPr>
          <p:cNvPr id="4" name="Group 3" descr="A photo of the front of a building with collumns.">
            <a:extLst>
              <a:ext uri="{FF2B5EF4-FFF2-40B4-BE49-F238E27FC236}">
                <a16:creationId xmlns:a16="http://schemas.microsoft.com/office/drawing/2014/main" id="{9221EBD7-F4AD-DD97-3797-DEEB8F045354}"/>
              </a:ext>
            </a:extLst>
          </p:cNvPr>
          <p:cNvGrpSpPr/>
          <p:nvPr/>
        </p:nvGrpSpPr>
        <p:grpSpPr>
          <a:xfrm>
            <a:off x="6291862" y="2211784"/>
            <a:ext cx="5405869" cy="4156009"/>
            <a:chOff x="6320438" y="2283220"/>
            <a:chExt cx="5405869" cy="4156009"/>
          </a:xfrm>
        </p:grpSpPr>
        <p:pic>
          <p:nvPicPr>
            <p:cNvPr id="2" name="Content Placeholder 4" descr="A building with columns and a guard in front of it&#10;&#10;Description automatically generated">
              <a:extLst>
                <a:ext uri="{FF2B5EF4-FFF2-40B4-BE49-F238E27FC236}">
                  <a16:creationId xmlns:a16="http://schemas.microsoft.com/office/drawing/2014/main" id="{AE5E8A43-4F21-0FE9-6B2D-4B6DFA7FA6DD}"/>
                </a:ext>
              </a:extLst>
            </p:cNvPr>
            <p:cNvPicPr>
              <a:picLocks noChangeAspect="1"/>
            </p:cNvPicPr>
            <p:nvPr/>
          </p:nvPicPr>
          <p:blipFill>
            <a:blip r:embed="rId4"/>
            <a:stretch>
              <a:fillRect/>
            </a:stretch>
          </p:blipFill>
          <p:spPr>
            <a:xfrm>
              <a:off x="6320438" y="2283220"/>
              <a:ext cx="5377293" cy="4156009"/>
            </a:xfrm>
            <a:prstGeom prst="rect">
              <a:avLst/>
            </a:prstGeom>
            <a:ln w="28575">
              <a:solidFill>
                <a:schemeClr val="tx1"/>
              </a:solidFill>
            </a:ln>
          </p:spPr>
        </p:pic>
        <p:sp>
          <p:nvSpPr>
            <p:cNvPr id="3" name="TextBox 2">
              <a:extLst>
                <a:ext uri="{FF2B5EF4-FFF2-40B4-BE49-F238E27FC236}">
                  <a16:creationId xmlns:a16="http://schemas.microsoft.com/office/drawing/2014/main" id="{9413ED06-32C7-9561-6094-DFE2EDFCDE0E}"/>
                </a:ext>
              </a:extLst>
            </p:cNvPr>
            <p:cNvSpPr txBox="1"/>
            <p:nvPr/>
          </p:nvSpPr>
          <p:spPr>
            <a:xfrm>
              <a:off x="9013790" y="6177619"/>
              <a:ext cx="2712517" cy="261610"/>
            </a:xfrm>
            <a:prstGeom prst="rect">
              <a:avLst/>
            </a:prstGeom>
            <a:noFill/>
          </p:spPr>
          <p:txBody>
            <a:bodyPr wrap="square" rtlCol="0">
              <a:spAutoFit/>
            </a:bodyPr>
            <a:lstStyle/>
            <a:p>
              <a:pPr algn="r"/>
              <a:r>
                <a:rPr lang="en-GB" sz="1050" dirty="0">
                  <a:latin typeface="Nunito" panose="02000503000000000000" pitchFamily="2" charset="77"/>
                </a:rPr>
                <a:t>© Historic England</a:t>
              </a:r>
            </a:p>
          </p:txBody>
        </p:sp>
      </p:grpSp>
      <p:grpSp>
        <p:nvGrpSpPr>
          <p:cNvPr id="22" name="magnifying glass" descr="Magnifying glass.">
            <a:extLst>
              <a:ext uri="{FF2B5EF4-FFF2-40B4-BE49-F238E27FC236}">
                <a16:creationId xmlns:a16="http://schemas.microsoft.com/office/drawing/2014/main" id="{E8D05FA4-81F1-B920-D216-50890164E77F}"/>
              </a:ext>
              <a:ext uri="{C183D7F6-B498-43B3-948B-1728B52AA6E4}">
                <adec:decorative xmlns:adec="http://schemas.microsoft.com/office/drawing/2017/decorative" val="0"/>
              </a:ext>
            </a:extLst>
          </p:cNvPr>
          <p:cNvGrpSpPr/>
          <p:nvPr/>
        </p:nvGrpSpPr>
        <p:grpSpPr>
          <a:xfrm>
            <a:off x="6434736" y="1158176"/>
            <a:ext cx="1519924" cy="1655599"/>
            <a:chOff x="6585323" y="1401132"/>
            <a:chExt cx="1519924" cy="1655599"/>
          </a:xfrm>
        </p:grpSpPr>
        <p:pic>
          <p:nvPicPr>
            <p:cNvPr id="20" name="Picture 19" descr="A cartoon of a magnifying glass&#10;&#10;Description automatically generated">
              <a:extLst>
                <a:ext uri="{FF2B5EF4-FFF2-40B4-BE49-F238E27FC236}">
                  <a16:creationId xmlns:a16="http://schemas.microsoft.com/office/drawing/2014/main" id="{FC8BC783-9DE9-0ABD-D744-36E73568E18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552960">
              <a:off x="6585323" y="1702136"/>
              <a:ext cx="1161081" cy="1354595"/>
            </a:xfrm>
            <a:prstGeom prst="rect">
              <a:avLst/>
            </a:prstGeom>
          </p:spPr>
        </p:pic>
        <p:sp>
          <p:nvSpPr>
            <p:cNvPr id="21" name="Title 1">
              <a:extLst>
                <a:ext uri="{FF2B5EF4-FFF2-40B4-BE49-F238E27FC236}">
                  <a16:creationId xmlns:a16="http://schemas.microsoft.com/office/drawing/2014/main" id="{439C8D29-3B1C-9262-B2F4-4FCBDC2D75A0}"/>
                </a:ext>
              </a:extLst>
            </p:cNvPr>
            <p:cNvSpPr txBox="1">
              <a:spLocks/>
            </p:cNvSpPr>
            <p:nvPr/>
          </p:nvSpPr>
          <p:spPr>
            <a:xfrm>
              <a:off x="6877023" y="1401132"/>
              <a:ext cx="1228224" cy="73940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1800" dirty="0">
                  <a:ln w="12700">
                    <a:noFill/>
                  </a:ln>
                  <a:latin typeface="Superclarendon Rg" panose="02060605060000020003" pitchFamily="18" charset="77"/>
                </a:rPr>
                <a:t>Look inside</a:t>
              </a:r>
            </a:p>
          </p:txBody>
        </p:sp>
      </p:grpSp>
      <p:grpSp>
        <p:nvGrpSpPr>
          <p:cNvPr id="18" name="Group 17" descr="The interior of the building, it has large stained glass windows above the front double doors.">
            <a:extLst>
              <a:ext uri="{FF2B5EF4-FFF2-40B4-BE49-F238E27FC236}">
                <a16:creationId xmlns:a16="http://schemas.microsoft.com/office/drawing/2014/main" id="{7C141D1C-0ECE-08D7-CB8A-6ECB6371F685}"/>
              </a:ext>
            </a:extLst>
          </p:cNvPr>
          <p:cNvGrpSpPr/>
          <p:nvPr/>
        </p:nvGrpSpPr>
        <p:grpSpPr>
          <a:xfrm>
            <a:off x="7731907" y="347524"/>
            <a:ext cx="4022972" cy="4330864"/>
            <a:chOff x="7785936" y="384009"/>
            <a:chExt cx="4022972" cy="4330864"/>
          </a:xfrm>
        </p:grpSpPr>
        <p:sp>
          <p:nvSpPr>
            <p:cNvPr id="17" name="Rectangle 16">
              <a:extLst>
                <a:ext uri="{FF2B5EF4-FFF2-40B4-BE49-F238E27FC236}">
                  <a16:creationId xmlns:a16="http://schemas.microsoft.com/office/drawing/2014/main" id="{FF6326D9-15CF-72B7-2D79-0FB514097250}"/>
                </a:ext>
              </a:extLst>
            </p:cNvPr>
            <p:cNvSpPr/>
            <p:nvPr/>
          </p:nvSpPr>
          <p:spPr>
            <a:xfrm>
              <a:off x="7986713" y="1800223"/>
              <a:ext cx="3412847" cy="2914650"/>
            </a:xfrm>
            <a:custGeom>
              <a:avLst/>
              <a:gdLst>
                <a:gd name="connsiteX0" fmla="*/ 0 w 2198409"/>
                <a:gd name="connsiteY0" fmla="*/ 0 h 2314575"/>
                <a:gd name="connsiteX1" fmla="*/ 2198409 w 2198409"/>
                <a:gd name="connsiteY1" fmla="*/ 0 h 2314575"/>
                <a:gd name="connsiteX2" fmla="*/ 2198409 w 2198409"/>
                <a:gd name="connsiteY2" fmla="*/ 2314575 h 2314575"/>
                <a:gd name="connsiteX3" fmla="*/ 0 w 2198409"/>
                <a:gd name="connsiteY3" fmla="*/ 2314575 h 2314575"/>
                <a:gd name="connsiteX4" fmla="*/ 0 w 2198409"/>
                <a:gd name="connsiteY4" fmla="*/ 0 h 2314575"/>
                <a:gd name="connsiteX0" fmla="*/ 542925 w 2741334"/>
                <a:gd name="connsiteY0" fmla="*/ 0 h 2314575"/>
                <a:gd name="connsiteX1" fmla="*/ 2741334 w 2741334"/>
                <a:gd name="connsiteY1" fmla="*/ 0 h 2314575"/>
                <a:gd name="connsiteX2" fmla="*/ 2741334 w 2741334"/>
                <a:gd name="connsiteY2" fmla="*/ 2314575 h 2314575"/>
                <a:gd name="connsiteX3" fmla="*/ 0 w 2741334"/>
                <a:gd name="connsiteY3" fmla="*/ 1357313 h 2314575"/>
                <a:gd name="connsiteX4" fmla="*/ 542925 w 2741334"/>
                <a:gd name="connsiteY4" fmla="*/ 0 h 2314575"/>
                <a:gd name="connsiteX0" fmla="*/ 542925 w 3041371"/>
                <a:gd name="connsiteY0" fmla="*/ 814388 h 3128963"/>
                <a:gd name="connsiteX1" fmla="*/ 3041371 w 3041371"/>
                <a:gd name="connsiteY1" fmla="*/ 0 h 3128963"/>
                <a:gd name="connsiteX2" fmla="*/ 2741334 w 3041371"/>
                <a:gd name="connsiteY2" fmla="*/ 3128963 h 3128963"/>
                <a:gd name="connsiteX3" fmla="*/ 0 w 3041371"/>
                <a:gd name="connsiteY3" fmla="*/ 2171701 h 3128963"/>
                <a:gd name="connsiteX4" fmla="*/ 542925 w 3041371"/>
                <a:gd name="connsiteY4" fmla="*/ 814388 h 3128963"/>
                <a:gd name="connsiteX0" fmla="*/ 542925 w 3041371"/>
                <a:gd name="connsiteY0" fmla="*/ 814388 h 3357563"/>
                <a:gd name="connsiteX1" fmla="*/ 3041371 w 3041371"/>
                <a:gd name="connsiteY1" fmla="*/ 0 h 3357563"/>
                <a:gd name="connsiteX2" fmla="*/ 2712759 w 3041371"/>
                <a:gd name="connsiteY2" fmla="*/ 3357563 h 3357563"/>
                <a:gd name="connsiteX3" fmla="*/ 0 w 3041371"/>
                <a:gd name="connsiteY3" fmla="*/ 2171701 h 3357563"/>
                <a:gd name="connsiteX4" fmla="*/ 542925 w 3041371"/>
                <a:gd name="connsiteY4" fmla="*/ 814388 h 3357563"/>
                <a:gd name="connsiteX0" fmla="*/ 542925 w 3069946"/>
                <a:gd name="connsiteY0" fmla="*/ 0 h 2543175"/>
                <a:gd name="connsiteX1" fmla="*/ 3069946 w 3069946"/>
                <a:gd name="connsiteY1" fmla="*/ 1000124 h 2543175"/>
                <a:gd name="connsiteX2" fmla="*/ 2712759 w 3069946"/>
                <a:gd name="connsiteY2" fmla="*/ 2543175 h 2543175"/>
                <a:gd name="connsiteX3" fmla="*/ 0 w 3069946"/>
                <a:gd name="connsiteY3" fmla="*/ 1357313 h 2543175"/>
                <a:gd name="connsiteX4" fmla="*/ 542925 w 3069946"/>
                <a:gd name="connsiteY4" fmla="*/ 0 h 2543175"/>
                <a:gd name="connsiteX0" fmla="*/ 542925 w 4970184"/>
                <a:gd name="connsiteY0" fmla="*/ 0 h 2543175"/>
                <a:gd name="connsiteX1" fmla="*/ 4970184 w 4970184"/>
                <a:gd name="connsiteY1" fmla="*/ 842961 h 2543175"/>
                <a:gd name="connsiteX2" fmla="*/ 2712759 w 4970184"/>
                <a:gd name="connsiteY2" fmla="*/ 2543175 h 2543175"/>
                <a:gd name="connsiteX3" fmla="*/ 0 w 4970184"/>
                <a:gd name="connsiteY3" fmla="*/ 1357313 h 2543175"/>
                <a:gd name="connsiteX4" fmla="*/ 542925 w 4970184"/>
                <a:gd name="connsiteY4" fmla="*/ 0 h 2543175"/>
                <a:gd name="connsiteX0" fmla="*/ 0 w 4427259"/>
                <a:gd name="connsiteY0" fmla="*/ 0 h 2543175"/>
                <a:gd name="connsiteX1" fmla="*/ 4427259 w 4427259"/>
                <a:gd name="connsiteY1" fmla="*/ 842961 h 2543175"/>
                <a:gd name="connsiteX2" fmla="*/ 2169834 w 4427259"/>
                <a:gd name="connsiteY2" fmla="*/ 2543175 h 2543175"/>
                <a:gd name="connsiteX3" fmla="*/ 900113 w 4427259"/>
                <a:gd name="connsiteY3" fmla="*/ 557213 h 2543175"/>
                <a:gd name="connsiteX4" fmla="*/ 0 w 4427259"/>
                <a:gd name="connsiteY4" fmla="*/ 0 h 2543175"/>
                <a:gd name="connsiteX0" fmla="*/ 2043112 w 3527146"/>
                <a:gd name="connsiteY0" fmla="*/ 0 h 3128963"/>
                <a:gd name="connsiteX1" fmla="*/ 3527146 w 3527146"/>
                <a:gd name="connsiteY1" fmla="*/ 1428749 h 3128963"/>
                <a:gd name="connsiteX2" fmla="*/ 1269721 w 3527146"/>
                <a:gd name="connsiteY2" fmla="*/ 3128963 h 3128963"/>
                <a:gd name="connsiteX3" fmla="*/ 0 w 3527146"/>
                <a:gd name="connsiteY3" fmla="*/ 1143001 h 3128963"/>
                <a:gd name="connsiteX4" fmla="*/ 2043112 w 3527146"/>
                <a:gd name="connsiteY4" fmla="*/ 0 h 3128963"/>
                <a:gd name="connsiteX0" fmla="*/ 2000250 w 3484284"/>
                <a:gd name="connsiteY0" fmla="*/ 0 h 3128963"/>
                <a:gd name="connsiteX1" fmla="*/ 3484284 w 3484284"/>
                <a:gd name="connsiteY1" fmla="*/ 1428749 h 3128963"/>
                <a:gd name="connsiteX2" fmla="*/ 1226859 w 3484284"/>
                <a:gd name="connsiteY2" fmla="*/ 3128963 h 3128963"/>
                <a:gd name="connsiteX3" fmla="*/ 0 w 3484284"/>
                <a:gd name="connsiteY3" fmla="*/ 1028701 h 3128963"/>
                <a:gd name="connsiteX4" fmla="*/ 2000250 w 3484284"/>
                <a:gd name="connsiteY4" fmla="*/ 0 h 3128963"/>
                <a:gd name="connsiteX0" fmla="*/ 2000250 w 3412847"/>
                <a:gd name="connsiteY0" fmla="*/ 0 h 3128963"/>
                <a:gd name="connsiteX1" fmla="*/ 3412847 w 3412847"/>
                <a:gd name="connsiteY1" fmla="*/ 1385887 h 3128963"/>
                <a:gd name="connsiteX2" fmla="*/ 1226859 w 3412847"/>
                <a:gd name="connsiteY2" fmla="*/ 3128963 h 3128963"/>
                <a:gd name="connsiteX3" fmla="*/ 0 w 3412847"/>
                <a:gd name="connsiteY3" fmla="*/ 1028701 h 3128963"/>
                <a:gd name="connsiteX4" fmla="*/ 2000250 w 3412847"/>
                <a:gd name="connsiteY4" fmla="*/ 0 h 3128963"/>
                <a:gd name="connsiteX0" fmla="*/ 2000250 w 3412847"/>
                <a:gd name="connsiteY0" fmla="*/ 0 h 3057525"/>
                <a:gd name="connsiteX1" fmla="*/ 3412847 w 3412847"/>
                <a:gd name="connsiteY1" fmla="*/ 1385887 h 3057525"/>
                <a:gd name="connsiteX2" fmla="*/ 998259 w 3412847"/>
                <a:gd name="connsiteY2" fmla="*/ 3057525 h 3057525"/>
                <a:gd name="connsiteX3" fmla="*/ 0 w 3412847"/>
                <a:gd name="connsiteY3" fmla="*/ 1028701 h 3057525"/>
                <a:gd name="connsiteX4" fmla="*/ 2000250 w 3412847"/>
                <a:gd name="connsiteY4" fmla="*/ 0 h 3057525"/>
                <a:gd name="connsiteX0" fmla="*/ 2000250 w 3412847"/>
                <a:gd name="connsiteY0" fmla="*/ 0 h 2914650"/>
                <a:gd name="connsiteX1" fmla="*/ 3412847 w 3412847"/>
                <a:gd name="connsiteY1" fmla="*/ 1385887 h 2914650"/>
                <a:gd name="connsiteX2" fmla="*/ 983972 w 3412847"/>
                <a:gd name="connsiteY2" fmla="*/ 2914650 h 2914650"/>
                <a:gd name="connsiteX3" fmla="*/ 0 w 3412847"/>
                <a:gd name="connsiteY3" fmla="*/ 1028701 h 2914650"/>
                <a:gd name="connsiteX4" fmla="*/ 2000250 w 3412847"/>
                <a:gd name="connsiteY4" fmla="*/ 0 h 2914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2847" h="2914650">
                  <a:moveTo>
                    <a:pt x="2000250" y="0"/>
                  </a:moveTo>
                  <a:lnTo>
                    <a:pt x="3412847" y="1385887"/>
                  </a:lnTo>
                  <a:lnTo>
                    <a:pt x="983972" y="2914650"/>
                  </a:lnTo>
                  <a:lnTo>
                    <a:pt x="0" y="1028701"/>
                  </a:lnTo>
                  <a:lnTo>
                    <a:pt x="2000250" y="0"/>
                  </a:lnTo>
                  <a:close/>
                </a:path>
              </a:pathLst>
            </a:custGeom>
            <a:solidFill>
              <a:schemeClr val="bg1">
                <a:alpha val="28611"/>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stained glass window in a building&#10;&#10;Description automatically generated">
              <a:extLst>
                <a:ext uri="{FF2B5EF4-FFF2-40B4-BE49-F238E27FC236}">
                  <a16:creationId xmlns:a16="http://schemas.microsoft.com/office/drawing/2014/main" id="{224371B6-AA86-DE37-1657-1DE3E9A11A6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85936" y="384009"/>
              <a:ext cx="4022972" cy="3230417"/>
            </a:xfrm>
            <a:prstGeom prst="rect">
              <a:avLst/>
            </a:prstGeom>
          </p:spPr>
        </p:pic>
      </p:grpSp>
      <p:pic>
        <p:nvPicPr>
          <p:cNvPr id="11" name="Picture 10">
            <a:extLst>
              <a:ext uri="{FF2B5EF4-FFF2-40B4-BE49-F238E27FC236}">
                <a16:creationId xmlns:a16="http://schemas.microsoft.com/office/drawing/2014/main" id="{CBE3CEFB-DCDE-0DA0-F132-4502E4202D5B}"/>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548514" y="0"/>
            <a:ext cx="1643486" cy="1441719"/>
          </a:xfrm>
          <a:prstGeom prst="rect">
            <a:avLst/>
          </a:prstGeom>
        </p:spPr>
      </p:pic>
    </p:spTree>
    <p:extLst>
      <p:ext uri="{BB962C8B-B14F-4D97-AF65-F5344CB8AC3E}">
        <p14:creationId xmlns:p14="http://schemas.microsoft.com/office/powerpoint/2010/main" val="32333412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22"/>
                    </p:tgtEl>
                  </p:cond>
                </p:stCondLst>
                <p:endSync evt="end" delay="0">
                  <p:rtn val="all"/>
                </p:endSync>
                <p:childTnLst>
                  <p:par>
                    <p:cTn id="29" fill="hold">
                      <p:stCondLst>
                        <p:cond delay="0"/>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childTnLst>
                    </p:cTn>
                  </p:par>
                </p:childTnLst>
              </p:cTn>
              <p:nextCondLst>
                <p:cond evt="onClick" delay="0">
                  <p:tgtEl>
                    <p:spTgt spid="22"/>
                  </p:tgtEl>
                </p:cond>
              </p:nextCondLst>
            </p:seq>
            <p:seq concurrent="1" nextAc="seek">
              <p:cTn id="36" restart="whenNotActive" fill="hold" evtFilter="cancelBubble" nodeType="interactiveSeq">
                <p:stCondLst>
                  <p:cond evt="onClick" delay="0">
                    <p:tgtEl>
                      <p:spTgt spid="18"/>
                    </p:tgtEl>
                  </p:cond>
                </p:stCondLst>
                <p:endSync evt="end" delay="0">
                  <p:rtn val="all"/>
                </p:endSync>
                <p:childTnLst>
                  <p:par>
                    <p:cTn id="37" fill="hold">
                      <p:stCondLst>
                        <p:cond delay="0"/>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500"/>
                                        <p:tgtEl>
                                          <p:spTgt spid="18"/>
                                        </p:tgtEl>
                                      </p:cBhvr>
                                    </p:animEffect>
                                    <p:set>
                                      <p:cBhvr>
                                        <p:cTn id="41"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7" grpId="0"/>
      <p:bldP spid="8" grpId="0" uiExpand="1"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422</TotalTime>
  <Words>1169</Words>
  <Application>Microsoft Office PowerPoint</Application>
  <PresentationFormat>Widescreen</PresentationFormat>
  <Paragraphs>127</Paragraphs>
  <Slides>18</Slides>
  <Notes>18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Calibri</vt:lpstr>
      <vt:lpstr>Linkpen 17a Print</vt:lpstr>
      <vt:lpstr>Calibri Light</vt:lpstr>
      <vt:lpstr>Aptos</vt:lpstr>
      <vt:lpstr>Superclarendon Rg</vt:lpstr>
      <vt:lpstr>Arial</vt:lpstr>
      <vt:lpstr>Nunito</vt:lpstr>
      <vt:lpstr>Office Theme</vt:lpstr>
      <vt:lpstr>The Laird Legacy powerpoint</vt:lpstr>
      <vt:lpstr>What impact did the Laird family have on Birkenhead?</vt:lpstr>
      <vt:lpstr>Population Growth</vt:lpstr>
      <vt:lpstr>William Laird</vt:lpstr>
      <vt:lpstr>Opportunity</vt:lpstr>
      <vt:lpstr>A Grand Plan for Birkenhead</vt:lpstr>
      <vt:lpstr>Fresh Ideas</vt:lpstr>
      <vt:lpstr>Hamilton Square</vt:lpstr>
      <vt:lpstr>A Grand Town Hall</vt:lpstr>
      <vt:lpstr>Other Additions</vt:lpstr>
      <vt:lpstr>Birkenhead Docks</vt:lpstr>
      <vt:lpstr>A Housing Crisis</vt:lpstr>
      <vt:lpstr>New Homes</vt:lpstr>
      <vt:lpstr>Public Park</vt:lpstr>
      <vt:lpstr>Joseph Paxton part 1</vt:lpstr>
      <vt:lpstr>Joseph Paxton part 2</vt:lpstr>
      <vt:lpstr>The Laird Legacy</vt:lpstr>
      <vt:lpstr>Statue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45</cp:revision>
  <dcterms:created xsi:type="dcterms:W3CDTF">2022-12-09T08:02:53Z</dcterms:created>
  <dcterms:modified xsi:type="dcterms:W3CDTF">2024-10-01T10:34:54Z</dcterms:modified>
</cp:coreProperties>
</file>