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72" r:id="rId1"/>
  </p:sldMasterIdLst>
  <p:notesMasterIdLst>
    <p:notesMasterId r:id="rId12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58" r:id="rId9"/>
    <p:sldId id="265" r:id="rId10"/>
    <p:sldId id="264" r:id="rId11"/>
  </p:sldIdLst>
  <p:sldSz cx="12192000" cy="6858000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Calibri Light" panose="020F0302020204030204" pitchFamily="34" charset="0"/>
      <p:regular r:id="rId17"/>
      <p:italic r:id="rId18"/>
    </p:embeddedFont>
    <p:embeddedFont>
      <p:font typeface="Linkpen 17a Print" panose="020B0604020202020204" charset="0"/>
      <p:regular r:id="rId19"/>
      <p:bold r:id="rId20"/>
      <p:italic r:id="rId21"/>
      <p:boldItalic r:id="rId22"/>
    </p:embeddedFont>
    <p:embeddedFont>
      <p:font typeface="Nunito" panose="00000500000000000000" pitchFamily="2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5E42"/>
    <a:srgbClr val="729DB8"/>
    <a:srgbClr val="ABBAC3"/>
    <a:srgbClr val="DBDCE1"/>
    <a:srgbClr val="80A280"/>
    <a:srgbClr val="637B60"/>
    <a:srgbClr val="EC5E43"/>
    <a:srgbClr val="FAB7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646"/>
    <p:restoredTop sz="96327"/>
  </p:normalViewPr>
  <p:slideViewPr>
    <p:cSldViewPr snapToGrid="0">
      <p:cViewPr varScale="1">
        <p:scale>
          <a:sx n="106" d="100"/>
          <a:sy n="106" d="100"/>
        </p:scale>
        <p:origin x="120" y="30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AFB265-856C-8543-86E2-4875F3C326C8}" type="datetimeFigureOut">
              <a:rPr lang="en-US" smtClean="0"/>
              <a:t>1/9/2024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AC5926-EB6C-0346-BF93-2FDCC578E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7437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AC5926-EB6C-0346-BF93-2FDCC578E10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7165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AC5926-EB6C-0346-BF93-2FDCC578E10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5555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AC5926-EB6C-0346-BF93-2FDCC578E10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1726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AC5926-EB6C-0346-BF93-2FDCC578E10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9706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AC5926-EB6C-0346-BF93-2FDCC578E10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3329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AC5926-EB6C-0346-BF93-2FDCC578E10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8475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AC5926-EB6C-0346-BF93-2FDCC578E10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5798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AC5926-EB6C-0346-BF93-2FDCC578E10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5514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AC5926-EB6C-0346-BF93-2FDCC578E10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1934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AC5926-EB6C-0346-BF93-2FDCC578E10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218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989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185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998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629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985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243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1/9/2024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995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335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1/9/2024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251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292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1/9/2024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030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554B77-1417-F34E-8223-2E34440D6935}" type="datetimeFigureOut">
              <a:rPr lang="en-US" smtClean="0"/>
              <a:t>1/9/2024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7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F590C20-C43F-C5B5-7C87-A9161D2C1E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51005" y="-1482812"/>
            <a:ext cx="9144000" cy="1001541"/>
          </a:xfrm>
        </p:spPr>
        <p:txBody>
          <a:bodyPr/>
          <a:lstStyle/>
          <a:p>
            <a:r>
              <a:rPr lang="en-US" dirty="0"/>
              <a:t>Bristol docks today</a:t>
            </a:r>
          </a:p>
        </p:txBody>
      </p:sp>
      <p:sp>
        <p:nvSpPr>
          <p:cNvPr id="4" name="Rectangle 3" descr="An illustration of a brick building with three windows behind a rock of bollards.">
            <a:extLst>
              <a:ext uri="{FF2B5EF4-FFF2-40B4-BE49-F238E27FC236}">
                <a16:creationId xmlns:a16="http://schemas.microsoft.com/office/drawing/2014/main" id="{71343F59-88B8-B208-5C12-2CFEFAD4B88F}"/>
              </a:ext>
            </a:extLst>
          </p:cNvPr>
          <p:cNvSpPr/>
          <p:nvPr/>
        </p:nvSpPr>
        <p:spPr>
          <a:xfrm>
            <a:off x="0" y="0"/>
            <a:ext cx="12192000" cy="5168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Bristol Docks Today">
            <a:extLst>
              <a:ext uri="{FF2B5EF4-FFF2-40B4-BE49-F238E27FC236}">
                <a16:creationId xmlns:a16="http://schemas.microsoft.com/office/drawing/2014/main" id="{010DC867-87C8-E427-DD50-9C1E5568531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427205"/>
            <a:ext cx="12191999" cy="350932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D44C2D9-BF24-C287-69A3-9644F139F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84565" y="5486400"/>
            <a:ext cx="1507434" cy="1370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588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86F3FCE-CF6C-3BBE-1E0E-DE5474034E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9958" y="-1252025"/>
            <a:ext cx="9144000" cy="845850"/>
          </a:xfrm>
        </p:spPr>
        <p:txBody>
          <a:bodyPr>
            <a:noAutofit/>
          </a:bodyPr>
          <a:lstStyle/>
          <a:p>
            <a:r>
              <a:rPr lang="en-GB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Temple Quay </a:t>
            </a:r>
            <a:endParaRPr lang="en-US" sz="239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FED103-9946-8895-575E-0203A0F4B984}"/>
              </a:ext>
            </a:extLst>
          </p:cNvPr>
          <p:cNvSpPr txBox="1"/>
          <p:nvPr/>
        </p:nvSpPr>
        <p:spPr>
          <a:xfrm>
            <a:off x="703143" y="459985"/>
            <a:ext cx="10987109" cy="1304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dirty="0">
                <a:latin typeface="Linkpen 17a Print" panose="03050602060000000000" pitchFamily="66" charset="77"/>
              </a:rPr>
              <a:t>One example of the regeneration of Temple Quay is the addition of the Valentine Bridge that provides access to an area containing modern buildings in the enterprise zone.</a:t>
            </a:r>
          </a:p>
        </p:txBody>
      </p:sp>
      <p:grpSp>
        <p:nvGrpSpPr>
          <p:cNvPr id="15" name="Group 14" descr="An aerial photo of Temple Quay in Bristol.">
            <a:extLst>
              <a:ext uri="{FF2B5EF4-FFF2-40B4-BE49-F238E27FC236}">
                <a16:creationId xmlns:a16="http://schemas.microsoft.com/office/drawing/2014/main" id="{868F33F2-A2AA-339E-78B3-A6E3AB64C485}"/>
              </a:ext>
            </a:extLst>
          </p:cNvPr>
          <p:cNvGrpSpPr/>
          <p:nvPr/>
        </p:nvGrpSpPr>
        <p:grpSpPr>
          <a:xfrm>
            <a:off x="801400" y="2094018"/>
            <a:ext cx="3612203" cy="3912783"/>
            <a:chOff x="913696" y="1279139"/>
            <a:chExt cx="3612203" cy="3912783"/>
          </a:xfrm>
        </p:grpSpPr>
        <p:pic>
          <p:nvPicPr>
            <p:cNvPr id="16" name="Picture 15" descr="An aerial view of a city&#10;&#10;Description automatically generated">
              <a:extLst>
                <a:ext uri="{FF2B5EF4-FFF2-40B4-BE49-F238E27FC236}">
                  <a16:creationId xmlns:a16="http://schemas.microsoft.com/office/drawing/2014/main" id="{46FEABE9-999F-1EAE-5507-CF21A43834E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0083" y="1279139"/>
              <a:ext cx="3595816" cy="3912783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69FA907-063C-658D-0F4B-670654A64A70}"/>
                </a:ext>
              </a:extLst>
            </p:cNvPr>
            <p:cNvSpPr txBox="1"/>
            <p:nvPr/>
          </p:nvSpPr>
          <p:spPr>
            <a:xfrm>
              <a:off x="913696" y="1279139"/>
              <a:ext cx="81624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800" dirty="0">
                  <a:solidFill>
                    <a:schemeClr val="bg1"/>
                  </a:solidFill>
                </a:rPr>
                <a:t>© 2023 Google</a:t>
              </a:r>
            </a:p>
          </p:txBody>
        </p:sp>
      </p:grpSp>
      <p:grpSp>
        <p:nvGrpSpPr>
          <p:cNvPr id="27" name="Group 26" descr="A photo of a building on the Valentine Bridge. There is a line and a circle pointing to a spot on the aerial photo that this building is.">
            <a:extLst>
              <a:ext uri="{FF2B5EF4-FFF2-40B4-BE49-F238E27FC236}">
                <a16:creationId xmlns:a16="http://schemas.microsoft.com/office/drawing/2014/main" id="{A739BC4C-C401-883E-FC6D-D90E234B4175}"/>
              </a:ext>
            </a:extLst>
          </p:cNvPr>
          <p:cNvGrpSpPr/>
          <p:nvPr/>
        </p:nvGrpSpPr>
        <p:grpSpPr>
          <a:xfrm>
            <a:off x="1635234" y="1941343"/>
            <a:ext cx="9782764" cy="4065458"/>
            <a:chOff x="1635234" y="1941343"/>
            <a:chExt cx="9782764" cy="4065458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1FE3A54C-CA0B-666B-6970-74E938E13C52}"/>
                </a:ext>
              </a:extLst>
            </p:cNvPr>
            <p:cNvGrpSpPr/>
            <p:nvPr/>
          </p:nvGrpSpPr>
          <p:grpSpPr>
            <a:xfrm>
              <a:off x="1635234" y="3435158"/>
              <a:ext cx="3938866" cy="506858"/>
              <a:chOff x="1597269" y="3435158"/>
              <a:chExt cx="3938866" cy="506858"/>
            </a:xfrm>
          </p:grpSpPr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AD40923F-6FBC-6A89-BF2F-0EBE5847B21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060575" y="3458750"/>
                <a:ext cx="3475560" cy="229837"/>
              </a:xfrm>
              <a:prstGeom prst="line">
                <a:avLst/>
              </a:prstGeom>
              <a:ln w="38100">
                <a:solidFill>
                  <a:srgbClr val="ED5E4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Doughnut 18">
                <a:extLst>
                  <a:ext uri="{FF2B5EF4-FFF2-40B4-BE49-F238E27FC236}">
                    <a16:creationId xmlns:a16="http://schemas.microsoft.com/office/drawing/2014/main" id="{81FFFF4B-21FB-C709-989D-7CC85468E861}"/>
                  </a:ext>
                </a:extLst>
              </p:cNvPr>
              <p:cNvSpPr/>
              <p:nvPr/>
            </p:nvSpPr>
            <p:spPr>
              <a:xfrm>
                <a:off x="1597269" y="3435158"/>
                <a:ext cx="501400" cy="506858"/>
              </a:xfrm>
              <a:prstGeom prst="donut">
                <a:avLst>
                  <a:gd name="adj" fmla="val 9530"/>
                </a:avLst>
              </a:prstGeom>
              <a:solidFill>
                <a:srgbClr val="ED5E4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C098606F-A8B0-8C4F-930F-1BA0A75CB8BA}"/>
                </a:ext>
              </a:extLst>
            </p:cNvPr>
            <p:cNvGrpSpPr/>
            <p:nvPr/>
          </p:nvGrpSpPr>
          <p:grpSpPr>
            <a:xfrm>
              <a:off x="5386235" y="1941343"/>
              <a:ext cx="6031763" cy="4065458"/>
              <a:chOff x="612443" y="1392909"/>
              <a:chExt cx="6943753" cy="4656094"/>
            </a:xfrm>
          </p:grpSpPr>
          <p:pic>
            <p:nvPicPr>
              <p:cNvPr id="11" name="Picture 10" descr="A bridge over a river with a tall building&#10;&#10;Description automatically generated">
                <a:extLst>
                  <a:ext uri="{FF2B5EF4-FFF2-40B4-BE49-F238E27FC236}">
                    <a16:creationId xmlns:a16="http://schemas.microsoft.com/office/drawing/2014/main" id="{E67D0B73-A8E5-36EC-E88C-2498F4849E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12443" y="1399839"/>
                <a:ext cx="6943753" cy="4649164"/>
              </a:xfrm>
              <a:prstGeom prst="rect">
                <a:avLst/>
              </a:prstGeom>
              <a:ln w="28575">
                <a:solidFill>
                  <a:schemeClr val="tx1"/>
                </a:solidFill>
              </a:ln>
            </p:spPr>
          </p:pic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D3C0CFB8-3097-CE68-72D7-D1CB9FF3A8A4}"/>
                  </a:ext>
                </a:extLst>
              </p:cNvPr>
              <p:cNvSpPr txBox="1"/>
              <p:nvPr/>
            </p:nvSpPr>
            <p:spPr>
              <a:xfrm>
                <a:off x="6081370" y="1392909"/>
                <a:ext cx="1330814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00" dirty="0">
                    <a:solidFill>
                      <a:srgbClr val="729DB8"/>
                    </a:solidFill>
                  </a:rPr>
                  <a:t>© </a:t>
                </a:r>
                <a:r>
                  <a:rPr lang="en-GB" sz="1000" dirty="0" err="1">
                    <a:solidFill>
                      <a:srgbClr val="729DB8"/>
                    </a:solidFill>
                  </a:rPr>
                  <a:t>Alamy</a:t>
                </a:r>
                <a:r>
                  <a:rPr lang="en-GB" sz="1000" dirty="0">
                    <a:solidFill>
                      <a:srgbClr val="729DB8"/>
                    </a:solidFill>
                  </a:rPr>
                  <a:t> ref: BX24MC</a:t>
                </a:r>
              </a:p>
            </p:txBody>
          </p:sp>
        </p:grp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66A5282-CAD6-59FF-37C2-03080112DE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84565" y="5486400"/>
            <a:ext cx="1507434" cy="1370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6118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86F3FCE-CF6C-3BBE-1E0E-DE5474034E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9958" y="-837063"/>
            <a:ext cx="9144000" cy="430888"/>
          </a:xfrm>
        </p:spPr>
        <p:txBody>
          <a:bodyPr>
            <a:noAutofit/>
          </a:bodyPr>
          <a:lstStyle/>
          <a:p>
            <a:r>
              <a:rPr lang="en-GB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Shipping activity </a:t>
            </a:r>
            <a:endParaRPr lang="en-US" sz="239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65BA71-9D09-29EE-229D-D2C900EC273E}"/>
              </a:ext>
            </a:extLst>
          </p:cNvPr>
          <p:cNvSpPr txBox="1"/>
          <p:nvPr/>
        </p:nvSpPr>
        <p:spPr>
          <a:xfrm>
            <a:off x="494269" y="985405"/>
            <a:ext cx="4233595" cy="2135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dirty="0">
                <a:latin typeface="Linkpen 17a Print" panose="03050602060000000000" pitchFamily="66" charset="77"/>
              </a:rPr>
              <a:t>Over time, the centre of Bristol has changed as shipping activity moved closer to the River Severn at Avonmouth and Royal Portbury.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3CA123-4113-6E36-6D43-6FEC09AE4943}"/>
              </a:ext>
            </a:extLst>
          </p:cNvPr>
          <p:cNvSpPr txBox="1"/>
          <p:nvPr/>
        </p:nvSpPr>
        <p:spPr>
          <a:xfrm>
            <a:off x="494269" y="3649697"/>
            <a:ext cx="4233594" cy="17197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dirty="0">
                <a:latin typeface="Linkpen 17a Print" panose="03050602060000000000" pitchFamily="66" charset="77"/>
              </a:rPr>
              <a:t>The docks in the centre of Bristol now have different uses but are still a hub of thriving activity for the city.</a:t>
            </a:r>
          </a:p>
        </p:txBody>
      </p:sp>
      <p:grpSp>
        <p:nvGrpSpPr>
          <p:cNvPr id="17" name="Group 16" descr="An aerial photograph of land meeting water. Avonmouth and Royal Portbury are labeled on the left and Bristol is labeled further inland to the centre right.">
            <a:extLst>
              <a:ext uri="{FF2B5EF4-FFF2-40B4-BE49-F238E27FC236}">
                <a16:creationId xmlns:a16="http://schemas.microsoft.com/office/drawing/2014/main" id="{58FADEE3-6B7F-6801-1CC2-C1FA4E5A9556}"/>
              </a:ext>
            </a:extLst>
          </p:cNvPr>
          <p:cNvGrpSpPr/>
          <p:nvPr/>
        </p:nvGrpSpPr>
        <p:grpSpPr>
          <a:xfrm>
            <a:off x="4864880" y="844123"/>
            <a:ext cx="6832851" cy="4552964"/>
            <a:chOff x="4864880" y="844123"/>
            <a:chExt cx="6832851" cy="4552964"/>
          </a:xfrm>
        </p:grpSpPr>
        <p:pic>
          <p:nvPicPr>
            <p:cNvPr id="11" name="Picture 10" descr="A aerial view of a river&#10;&#10;Description automatically generated">
              <a:extLst>
                <a:ext uri="{FF2B5EF4-FFF2-40B4-BE49-F238E27FC236}">
                  <a16:creationId xmlns:a16="http://schemas.microsoft.com/office/drawing/2014/main" id="{86CCDF0F-7940-4E26-F35E-C5ED36CD2F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64880" y="856245"/>
              <a:ext cx="6806543" cy="4540842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CC5784E-C614-54C5-F8D0-D096C4BC9682}"/>
                </a:ext>
              </a:extLst>
            </p:cNvPr>
            <p:cNvSpPr txBox="1"/>
            <p:nvPr/>
          </p:nvSpPr>
          <p:spPr>
            <a:xfrm>
              <a:off x="10804538" y="844123"/>
              <a:ext cx="89319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800" dirty="0">
                  <a:solidFill>
                    <a:srgbClr val="80A280"/>
                  </a:solidFill>
                  <a:latin typeface="Nunito" panose="02000503000000000000" pitchFamily="2" charset="77"/>
                </a:rPr>
                <a:t>© 2023 Google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A5F990F-7B73-909D-0838-8B2093322F1C}"/>
                </a:ext>
              </a:extLst>
            </p:cNvPr>
            <p:cNvSpPr txBox="1"/>
            <p:nvPr/>
          </p:nvSpPr>
          <p:spPr>
            <a:xfrm>
              <a:off x="6170818" y="2436781"/>
              <a:ext cx="134684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bg1"/>
                  </a:solidFill>
                  <a:latin typeface="Superclarendon" panose="02060605060000020003" pitchFamily="18" charset="77"/>
                </a:rPr>
                <a:t>Avonmouth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64C24C8-A0CB-696A-7360-D776A53C7C84}"/>
                </a:ext>
              </a:extLst>
            </p:cNvPr>
            <p:cNvSpPr txBox="1"/>
            <p:nvPr/>
          </p:nvSpPr>
          <p:spPr>
            <a:xfrm>
              <a:off x="5695864" y="2876513"/>
              <a:ext cx="172508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bg1"/>
                  </a:solidFill>
                  <a:latin typeface="Superclarendon" panose="02060605060000020003" pitchFamily="18" charset="77"/>
                </a:rPr>
                <a:t>Royal Portbury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88802F8-4170-C380-BBB8-817C4C0F298F}"/>
                </a:ext>
              </a:extLst>
            </p:cNvPr>
            <p:cNvSpPr txBox="1"/>
            <p:nvPr/>
          </p:nvSpPr>
          <p:spPr>
            <a:xfrm>
              <a:off x="8877232" y="3519922"/>
              <a:ext cx="8643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bg1"/>
                  </a:solidFill>
                  <a:latin typeface="Superclarendon" panose="02060605060000020003" pitchFamily="18" charset="77"/>
                </a:rPr>
                <a:t>Bristol</a:t>
              </a: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66A5282-CAD6-59FF-37C2-03080112DE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84565" y="5486400"/>
            <a:ext cx="1507434" cy="1370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3848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86F3FCE-CF6C-3BBE-1E0E-DE5474034E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9958" y="-837063"/>
            <a:ext cx="9144000" cy="430888"/>
          </a:xfrm>
        </p:spPr>
        <p:txBody>
          <a:bodyPr>
            <a:noAutofit/>
          </a:bodyPr>
          <a:lstStyle/>
          <a:p>
            <a:r>
              <a:rPr lang="en-GB" sz="6000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Great Western Dockyard </a:t>
            </a:r>
            <a:endParaRPr lang="en-US" sz="23900" dirty="0"/>
          </a:p>
        </p:txBody>
      </p:sp>
      <p:grpSp>
        <p:nvGrpSpPr>
          <p:cNvPr id="18" name="Group 17" descr="A photograph of the SS Great Britain in the Great Western Dockyard.">
            <a:extLst>
              <a:ext uri="{FF2B5EF4-FFF2-40B4-BE49-F238E27FC236}">
                <a16:creationId xmlns:a16="http://schemas.microsoft.com/office/drawing/2014/main" id="{6745187D-B7E6-A0EE-AFD5-7885B318BD4B}"/>
              </a:ext>
            </a:extLst>
          </p:cNvPr>
          <p:cNvGrpSpPr/>
          <p:nvPr/>
        </p:nvGrpSpPr>
        <p:grpSpPr>
          <a:xfrm>
            <a:off x="1129100" y="483770"/>
            <a:ext cx="3767798" cy="5687709"/>
            <a:chOff x="2379315" y="628679"/>
            <a:chExt cx="3671804" cy="5542800"/>
          </a:xfrm>
        </p:grpSpPr>
        <p:pic>
          <p:nvPicPr>
            <p:cNvPr id="7" name="Picture 6" descr="A large ship in a dock&#10;&#10;Description automatically generated">
              <a:extLst>
                <a:ext uri="{FF2B5EF4-FFF2-40B4-BE49-F238E27FC236}">
                  <a16:creationId xmlns:a16="http://schemas.microsoft.com/office/drawing/2014/main" id="{115F8294-6A80-127C-B6DF-E7D479480D5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00097" y="694946"/>
              <a:ext cx="3651022" cy="5476533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81983A5-5E8B-DBB6-3C04-91AF77208147}"/>
                </a:ext>
              </a:extLst>
            </p:cNvPr>
            <p:cNvSpPr txBox="1"/>
            <p:nvPr/>
          </p:nvSpPr>
          <p:spPr>
            <a:xfrm>
              <a:off x="2379315" y="628679"/>
              <a:ext cx="168959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800" dirty="0" err="1">
                  <a:solidFill>
                    <a:srgbClr val="DBDCE1"/>
                  </a:solidFill>
                  <a:latin typeface="Nunito" panose="02000503000000000000" pitchFamily="2" charset="77"/>
                </a:rPr>
                <a:t>Alamy</a:t>
              </a:r>
              <a:r>
                <a:rPr lang="en-GB" sz="800" dirty="0">
                  <a:solidFill>
                    <a:srgbClr val="DBDCE1"/>
                  </a:solidFill>
                  <a:latin typeface="Nunito" panose="02000503000000000000" pitchFamily="2" charset="77"/>
                </a:rPr>
                <a:t> ref: AYM3CB</a:t>
              </a: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D865BA71-9D09-29EE-229D-D2C900EC273E}"/>
              </a:ext>
            </a:extLst>
          </p:cNvPr>
          <p:cNvSpPr txBox="1"/>
          <p:nvPr/>
        </p:nvSpPr>
        <p:spPr>
          <a:xfrm>
            <a:off x="5170779" y="902278"/>
            <a:ext cx="6267503" cy="28161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dirty="0">
                <a:latin typeface="Linkpen 17a Print" panose="03050602060000000000" pitchFamily="66" charset="77"/>
              </a:rPr>
              <a:t>In 1970, Bristol’s most famous ship, The SS Great Britain, returned to the Great Western Dockyard where she was originally built.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3CA123-4113-6E36-6D43-6FEC09AE4943}"/>
              </a:ext>
            </a:extLst>
          </p:cNvPr>
          <p:cNvSpPr txBox="1"/>
          <p:nvPr/>
        </p:nvSpPr>
        <p:spPr>
          <a:xfrm>
            <a:off x="5170778" y="4150763"/>
            <a:ext cx="6267503" cy="2262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dirty="0">
                <a:latin typeface="Linkpen 17a Print" panose="03050602060000000000" pitchFamily="66" charset="77"/>
              </a:rPr>
              <a:t>The SS Great Britain is now a museum and an iconic Bristol landmark.</a:t>
            </a:r>
          </a:p>
          <a:p>
            <a:pPr>
              <a:lnSpc>
                <a:spcPct val="150000"/>
              </a:lnSpc>
            </a:pPr>
            <a:endParaRPr lang="en-GB" sz="2400" dirty="0">
              <a:latin typeface="Linkpen 17a Print" panose="03050602060000000000" pitchFamily="66" charset="77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66A5282-CAD6-59FF-37C2-03080112DE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84565" y="5486400"/>
            <a:ext cx="1507434" cy="1370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205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86F3FCE-CF6C-3BBE-1E0E-DE5474034E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9958" y="-837063"/>
            <a:ext cx="9144000" cy="430888"/>
          </a:xfrm>
        </p:spPr>
        <p:txBody>
          <a:bodyPr>
            <a:noAutofit/>
          </a:bodyPr>
          <a:lstStyle/>
          <a:p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cs"/>
              </a:rPr>
              <a:t>Albion Dockyard </a:t>
            </a:r>
            <a:endParaRPr lang="en-US" sz="239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65BA71-9D09-29EE-229D-D2C900EC273E}"/>
              </a:ext>
            </a:extLst>
          </p:cNvPr>
          <p:cNvSpPr txBox="1"/>
          <p:nvPr/>
        </p:nvSpPr>
        <p:spPr>
          <a:xfrm>
            <a:off x="1028578" y="1757290"/>
            <a:ext cx="5993445" cy="32701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800" dirty="0">
                <a:latin typeface="Linkpen 17a Print" panose="03050602060000000000" pitchFamily="66" charset="77"/>
              </a:rPr>
              <a:t>The Albion Dock Company operate out of the historic Albion Dockyard still providing services such as ship repair and refitting.</a:t>
            </a:r>
          </a:p>
        </p:txBody>
      </p:sp>
      <p:grpSp>
        <p:nvGrpSpPr>
          <p:cNvPr id="5" name="Group 4" descr="A photo of a ship at the Albion Dockyard.">
            <a:extLst>
              <a:ext uri="{FF2B5EF4-FFF2-40B4-BE49-F238E27FC236}">
                <a16:creationId xmlns:a16="http://schemas.microsoft.com/office/drawing/2014/main" id="{B3733C7A-4D49-A1B9-9411-0B28F4BDD769}"/>
              </a:ext>
            </a:extLst>
          </p:cNvPr>
          <p:cNvGrpSpPr/>
          <p:nvPr/>
        </p:nvGrpSpPr>
        <p:grpSpPr>
          <a:xfrm>
            <a:off x="7035878" y="521039"/>
            <a:ext cx="3785327" cy="5681169"/>
            <a:chOff x="7062780" y="532849"/>
            <a:chExt cx="3785327" cy="5681169"/>
          </a:xfrm>
        </p:grpSpPr>
        <p:pic>
          <p:nvPicPr>
            <p:cNvPr id="3" name="Picture 2" descr="A large boat in a dock&#10;&#10;Description automatically generated">
              <a:extLst>
                <a:ext uri="{FF2B5EF4-FFF2-40B4-BE49-F238E27FC236}">
                  <a16:creationId xmlns:a16="http://schemas.microsoft.com/office/drawing/2014/main" id="{8106385C-B6D6-5502-E7F4-7C4ACA3B006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01634" y="594308"/>
              <a:ext cx="3746473" cy="5619710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81983A5-5E8B-DBB6-3C04-91AF77208147}"/>
                </a:ext>
              </a:extLst>
            </p:cNvPr>
            <p:cNvSpPr txBox="1"/>
            <p:nvPr/>
          </p:nvSpPr>
          <p:spPr>
            <a:xfrm>
              <a:off x="7062780" y="532849"/>
              <a:ext cx="119148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800" dirty="0" err="1">
                  <a:solidFill>
                    <a:srgbClr val="ABBAC3"/>
                  </a:solidFill>
                  <a:latin typeface="Nunito" panose="02000503000000000000" pitchFamily="2" charset="77"/>
                </a:rPr>
                <a:t>Alamy</a:t>
              </a:r>
              <a:r>
                <a:rPr lang="en-GB" sz="800" dirty="0">
                  <a:solidFill>
                    <a:srgbClr val="ABBAC3"/>
                  </a:solidFill>
                  <a:latin typeface="Nunito" panose="02000503000000000000" pitchFamily="2" charset="77"/>
                </a:rPr>
                <a:t> ref: 2R1H79C</a:t>
              </a: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66A5282-CAD6-59FF-37C2-03080112DE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84565" y="5486400"/>
            <a:ext cx="1507434" cy="1370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9132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86F3FCE-CF6C-3BBE-1E0E-DE5474034E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9958" y="-1420586"/>
            <a:ext cx="9144000" cy="1014411"/>
          </a:xfrm>
        </p:spPr>
        <p:txBody>
          <a:bodyPr>
            <a:noAutofit/>
          </a:bodyPr>
          <a:lstStyle/>
          <a:p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cs"/>
              </a:rPr>
              <a:t>Robinson’s Warehouse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65BA71-9D09-29EE-229D-D2C900EC273E}"/>
              </a:ext>
            </a:extLst>
          </p:cNvPr>
          <p:cNvSpPr txBox="1"/>
          <p:nvPr/>
        </p:nvSpPr>
        <p:spPr>
          <a:xfrm>
            <a:off x="411364" y="474016"/>
            <a:ext cx="11026918" cy="4732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dirty="0">
                <a:latin typeface="Linkpen 17a Print" panose="03050602060000000000" pitchFamily="66" charset="77"/>
              </a:rPr>
              <a:t>The usage of many buildings around the docks has changed over time. </a:t>
            </a:r>
          </a:p>
        </p:txBody>
      </p:sp>
      <p:pic>
        <p:nvPicPr>
          <p:cNvPr id="14" name="Picture 13" descr="A photo of a brick building facing a body of water.">
            <a:extLst>
              <a:ext uri="{FF2B5EF4-FFF2-40B4-BE49-F238E27FC236}">
                <a16:creationId xmlns:a16="http://schemas.microsoft.com/office/drawing/2014/main" id="{93FD9A29-855C-2B17-635E-84199862B08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2522" y="1270058"/>
            <a:ext cx="6876564" cy="3829586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9CB91527-2C0C-7B04-BBD9-AD35A5DA4EEE}"/>
              </a:ext>
            </a:extLst>
          </p:cNvPr>
          <p:cNvSpPr txBox="1"/>
          <p:nvPr/>
        </p:nvSpPr>
        <p:spPr>
          <a:xfrm>
            <a:off x="7666892" y="1132116"/>
            <a:ext cx="4065562" cy="42126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dirty="0">
                <a:latin typeface="Linkpen 17a Print" panose="03050602060000000000" pitchFamily="66" charset="77"/>
              </a:rPr>
              <a:t>John Robinson’s Oil Seed Mill was built in 1875. It was demolished in 1981 but the facade (the front of the building) was kept. </a:t>
            </a:r>
            <a:br>
              <a:rPr lang="en-GB" dirty="0">
                <a:latin typeface="Linkpen 17a Print" panose="03050602060000000000" pitchFamily="66" charset="77"/>
              </a:rPr>
            </a:br>
            <a:br>
              <a:rPr lang="en-GB" dirty="0">
                <a:latin typeface="Linkpen 17a Print" panose="03050602060000000000" pitchFamily="66" charset="77"/>
              </a:rPr>
            </a:br>
            <a:r>
              <a:rPr lang="en-GB" dirty="0">
                <a:latin typeface="Linkpen 17a Print" panose="03050602060000000000" pitchFamily="66" charset="77"/>
              </a:rPr>
              <a:t>A new building was built behind the facade which contains apartments and office space.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51013AF-CC92-BCC5-E359-FA96B0BD1910}"/>
              </a:ext>
            </a:extLst>
          </p:cNvPr>
          <p:cNvSpPr txBox="1"/>
          <p:nvPr/>
        </p:nvSpPr>
        <p:spPr>
          <a:xfrm>
            <a:off x="411364" y="5421390"/>
            <a:ext cx="10716181" cy="4732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dirty="0">
                <a:latin typeface="Linkpen 17a Print" panose="03050602060000000000" pitchFamily="66" charset="77"/>
              </a:rPr>
              <a:t>Robinson’s Warehouse is on Bathurst Parade and overlooks the Bathurst Basin.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66A5282-CAD6-59FF-37C2-03080112DE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84565" y="5486400"/>
            <a:ext cx="1507434" cy="1370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7889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86F3FCE-CF6C-3BBE-1E0E-DE5474034E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9958" y="-1420586"/>
            <a:ext cx="9144000" cy="1014411"/>
          </a:xfrm>
        </p:spPr>
        <p:txBody>
          <a:bodyPr>
            <a:noAutofit/>
          </a:bodyPr>
          <a:lstStyle/>
          <a:p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cs"/>
              </a:rPr>
              <a:t>The Pump House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65BA71-9D09-29EE-229D-D2C900EC273E}"/>
              </a:ext>
            </a:extLst>
          </p:cNvPr>
          <p:cNvSpPr txBox="1"/>
          <p:nvPr/>
        </p:nvSpPr>
        <p:spPr>
          <a:xfrm>
            <a:off x="575918" y="592050"/>
            <a:ext cx="3970682" cy="46281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dirty="0">
                <a:latin typeface="Linkpen 17a Print" panose="03050602060000000000" pitchFamily="66" charset="77"/>
              </a:rPr>
              <a:t>The Pump House used to contain hydraulic pumps for operating the swing bridges. It is in Hotwells on Bristol Harbour.</a:t>
            </a:r>
          </a:p>
          <a:p>
            <a:pPr>
              <a:lnSpc>
                <a:spcPct val="150000"/>
              </a:lnSpc>
            </a:pPr>
            <a:endParaRPr lang="en-GB" dirty="0"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GB" dirty="0">
                <a:latin typeface="Linkpen 17a Print" panose="03050602060000000000" pitchFamily="66" charset="77"/>
              </a:rPr>
              <a:t>The Pump House, originally known as the Cumberland Basin Hydraulic Engine House, was built around 1870 by Thomas Howard.</a:t>
            </a:r>
          </a:p>
        </p:txBody>
      </p:sp>
      <p:pic>
        <p:nvPicPr>
          <p:cNvPr id="2" name="Picture 1" descr="A grey brick building with a white door. The sign above the door says &quot;The Pump House&quot;. There are tables and chairs outside the building.">
            <a:extLst>
              <a:ext uri="{FF2B5EF4-FFF2-40B4-BE49-F238E27FC236}">
                <a16:creationId xmlns:a16="http://schemas.microsoft.com/office/drawing/2014/main" id="{B0D606AA-86F8-CAA5-2C43-57C3B991B84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4700" y="592050"/>
            <a:ext cx="6853582" cy="4683281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2176429-8B9C-84DD-581F-00338C63318E}"/>
              </a:ext>
            </a:extLst>
          </p:cNvPr>
          <p:cNvSpPr txBox="1"/>
          <p:nvPr/>
        </p:nvSpPr>
        <p:spPr>
          <a:xfrm>
            <a:off x="575918" y="5486400"/>
            <a:ext cx="10333382" cy="4732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dirty="0">
                <a:latin typeface="Linkpen 17a Print" panose="03050602060000000000" pitchFamily="66" charset="77"/>
              </a:rPr>
              <a:t>It is now a pub and restaurant pumping beer and serving delicious food.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66A5282-CAD6-59FF-37C2-03080112DE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84565" y="5486400"/>
            <a:ext cx="1507434" cy="1370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1994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86F3FCE-CF6C-3BBE-1E0E-DE5474034E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9958" y="-1420586"/>
            <a:ext cx="9144000" cy="1014411"/>
          </a:xfrm>
        </p:spPr>
        <p:txBody>
          <a:bodyPr>
            <a:noAutofit/>
          </a:bodyPr>
          <a:lstStyle/>
          <a:p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cs"/>
              </a:rPr>
              <a:t>Bush House </a:t>
            </a:r>
          </a:p>
        </p:txBody>
      </p:sp>
      <p:pic>
        <p:nvPicPr>
          <p:cNvPr id="6" name="Picture 5" descr="A photo of a large building on a water front. A white boat is floating on the water.">
            <a:extLst>
              <a:ext uri="{FF2B5EF4-FFF2-40B4-BE49-F238E27FC236}">
                <a16:creationId xmlns:a16="http://schemas.microsoft.com/office/drawing/2014/main" id="{CD4F0516-CC3F-295C-4A05-01242A98638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478" y="966236"/>
            <a:ext cx="6992746" cy="4661831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865BA71-9D09-29EE-229D-D2C900EC273E}"/>
              </a:ext>
            </a:extLst>
          </p:cNvPr>
          <p:cNvSpPr txBox="1"/>
          <p:nvPr/>
        </p:nvSpPr>
        <p:spPr>
          <a:xfrm>
            <a:off x="7981271" y="798579"/>
            <a:ext cx="3691282" cy="1900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000" dirty="0">
                <a:latin typeface="Linkpen 17a Print" panose="03050602060000000000" pitchFamily="66" charset="77"/>
              </a:rPr>
              <a:t>Bush House was built as a large warehouse at some time around 1832.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2176429-8B9C-84DD-581F-00338C63318E}"/>
              </a:ext>
            </a:extLst>
          </p:cNvPr>
          <p:cNvSpPr txBox="1"/>
          <p:nvPr/>
        </p:nvSpPr>
        <p:spPr>
          <a:xfrm>
            <a:off x="7981271" y="3155484"/>
            <a:ext cx="3691282" cy="2823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000" dirty="0">
                <a:latin typeface="Linkpen 17a Print" panose="03050602060000000000" pitchFamily="66" charset="77"/>
              </a:rPr>
              <a:t>The impressive building became The Arnolfini in 1975. The Arnolfini is an international arts centre and gallery.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66A5282-CAD6-59FF-37C2-03080112DE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84565" y="5486400"/>
            <a:ext cx="1507434" cy="1370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1267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86F3FCE-CF6C-3BBE-1E0E-DE5474034E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9958" y="-1122218"/>
            <a:ext cx="9144000" cy="716043"/>
          </a:xfrm>
        </p:spPr>
        <p:txBody>
          <a:bodyPr>
            <a:noAutofit/>
          </a:bodyPr>
          <a:lstStyle/>
          <a:p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cs"/>
              </a:rPr>
              <a:t>The Watershed</a:t>
            </a:r>
            <a:endParaRPr lang="en-US" sz="239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29D51BE-74B5-34C7-7D16-3B7D3632319E}"/>
              </a:ext>
            </a:extLst>
          </p:cNvPr>
          <p:cNvSpPr txBox="1"/>
          <p:nvPr/>
        </p:nvSpPr>
        <p:spPr>
          <a:xfrm>
            <a:off x="504660" y="987369"/>
            <a:ext cx="3238838" cy="46705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000" dirty="0">
                <a:latin typeface="Linkpen 17a Print" panose="03050602060000000000" pitchFamily="66" charset="77"/>
              </a:rPr>
              <a:t>In the early 1980s a former harbourside warehouse on St Augustine's Reach was converted into The Watershed, a cinema, café and bar bringing new life to an old building.</a:t>
            </a:r>
          </a:p>
        </p:txBody>
      </p:sp>
      <p:pic>
        <p:nvPicPr>
          <p:cNvPr id="13" name="Picture 12" descr="A building on the water side.">
            <a:extLst>
              <a:ext uri="{FF2B5EF4-FFF2-40B4-BE49-F238E27FC236}">
                <a16:creationId xmlns:a16="http://schemas.microsoft.com/office/drawing/2014/main" id="{5F661277-4DAD-2668-6517-E626A217031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8812" y="715207"/>
            <a:ext cx="7822246" cy="5214831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66A5282-CAD6-59FF-37C2-03080112DE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84565" y="5486400"/>
            <a:ext cx="1507434" cy="1370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5428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86F3FCE-CF6C-3BBE-1E0E-DE5474034E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9958" y="-1122218"/>
            <a:ext cx="9144000" cy="716043"/>
          </a:xfrm>
        </p:spPr>
        <p:txBody>
          <a:bodyPr>
            <a:noAutofit/>
          </a:bodyPr>
          <a:lstStyle/>
          <a:p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cs"/>
              </a:rPr>
              <a:t>Temple Quarter </a:t>
            </a:r>
            <a:endParaRPr lang="en-US" sz="239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29D51BE-74B5-34C7-7D16-3B7D3632319E}"/>
              </a:ext>
            </a:extLst>
          </p:cNvPr>
          <p:cNvSpPr txBox="1"/>
          <p:nvPr/>
        </p:nvSpPr>
        <p:spPr>
          <a:xfrm>
            <a:off x="703143" y="459985"/>
            <a:ext cx="4691601" cy="1304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dirty="0">
                <a:latin typeface="Linkpen 17a Print" panose="03050602060000000000" pitchFamily="66" charset="77"/>
              </a:rPr>
              <a:t>The Temple Quarter is an area of Bristol that is undergoing a huge urban regeneration project.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ABD153-84C0-4681-9EE4-B031AFD500BA}"/>
              </a:ext>
            </a:extLst>
          </p:cNvPr>
          <p:cNvSpPr txBox="1"/>
          <p:nvPr/>
        </p:nvSpPr>
        <p:spPr>
          <a:xfrm>
            <a:off x="6159375" y="459985"/>
            <a:ext cx="5425894" cy="1304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dirty="0">
                <a:latin typeface="Linkpen 17a Print" panose="03050602060000000000" pitchFamily="66" charset="77"/>
              </a:rPr>
              <a:t>Compare the aerial photograph from 1946 to the satellite image from 2023. What differences can you see?</a:t>
            </a:r>
          </a:p>
        </p:txBody>
      </p:sp>
      <p:grpSp>
        <p:nvGrpSpPr>
          <p:cNvPr id="7" name="Group 6" descr="A black and white aerial photo of the Temple Quarter in Bristol in 1946.">
            <a:extLst>
              <a:ext uri="{FF2B5EF4-FFF2-40B4-BE49-F238E27FC236}">
                <a16:creationId xmlns:a16="http://schemas.microsoft.com/office/drawing/2014/main" id="{ADA56D3B-AF62-0274-7051-C665A9E2E82B}"/>
              </a:ext>
            </a:extLst>
          </p:cNvPr>
          <p:cNvGrpSpPr/>
          <p:nvPr/>
        </p:nvGrpSpPr>
        <p:grpSpPr>
          <a:xfrm>
            <a:off x="1306127" y="1927495"/>
            <a:ext cx="3485634" cy="4077730"/>
            <a:chOff x="1580636" y="1742303"/>
            <a:chExt cx="3485634" cy="4077730"/>
          </a:xfrm>
        </p:grpSpPr>
        <p:pic>
          <p:nvPicPr>
            <p:cNvPr id="8" name="Picture 7" descr="An aerial view of a city&#10;&#10;Description automatically generated">
              <a:extLst>
                <a:ext uri="{FF2B5EF4-FFF2-40B4-BE49-F238E27FC236}">
                  <a16:creationId xmlns:a16="http://schemas.microsoft.com/office/drawing/2014/main" id="{8A7E27EA-8592-F3BA-81CD-3AE0E6D9AF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580636" y="1742303"/>
              <a:ext cx="3485634" cy="4065373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188E347-AE06-115C-39A3-58BA243C6927}"/>
                </a:ext>
              </a:extLst>
            </p:cNvPr>
            <p:cNvSpPr txBox="1"/>
            <p:nvPr/>
          </p:nvSpPr>
          <p:spPr>
            <a:xfrm>
              <a:off x="1580636" y="5604589"/>
              <a:ext cx="3003721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/>
              <a:r>
                <a:rPr lang="en-GB" sz="80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Aerial Photo - RAF_CPE_UK_1869_RS_4061</a:t>
              </a:r>
            </a:p>
          </p:txBody>
        </p:sp>
      </p:grpSp>
      <p:grpSp>
        <p:nvGrpSpPr>
          <p:cNvPr id="3" name="Group 2" descr="A modern day aerial photo of the Temple Quarter in Bristol in 2023.">
            <a:extLst>
              <a:ext uri="{FF2B5EF4-FFF2-40B4-BE49-F238E27FC236}">
                <a16:creationId xmlns:a16="http://schemas.microsoft.com/office/drawing/2014/main" id="{BDB86EA0-A60B-D610-1538-9716022F4C3C}"/>
              </a:ext>
            </a:extLst>
          </p:cNvPr>
          <p:cNvGrpSpPr/>
          <p:nvPr/>
        </p:nvGrpSpPr>
        <p:grpSpPr>
          <a:xfrm>
            <a:off x="6918324" y="1927495"/>
            <a:ext cx="3485634" cy="4093290"/>
            <a:chOff x="6941207" y="1513917"/>
            <a:chExt cx="3846242" cy="4516764"/>
          </a:xfrm>
        </p:grpSpPr>
        <p:pic>
          <p:nvPicPr>
            <p:cNvPr id="5" name="Picture 4" descr="An aerial view of a city&#10;&#10;Description automatically generated">
              <a:extLst>
                <a:ext uri="{FF2B5EF4-FFF2-40B4-BE49-F238E27FC236}">
                  <a16:creationId xmlns:a16="http://schemas.microsoft.com/office/drawing/2014/main" id="{88CE7F9D-ABD7-F376-57A0-44B9B783E5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941207" y="1526273"/>
              <a:ext cx="3846242" cy="4504408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AE9F965-8F2F-ACCE-A35D-BEC600B8029C}"/>
                </a:ext>
              </a:extLst>
            </p:cNvPr>
            <p:cNvSpPr txBox="1"/>
            <p:nvPr/>
          </p:nvSpPr>
          <p:spPr>
            <a:xfrm>
              <a:off x="9971200" y="1513917"/>
              <a:ext cx="816249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800" dirty="0">
                  <a:solidFill>
                    <a:schemeClr val="bg1"/>
                  </a:solidFill>
                </a:rPr>
                <a:t>© 2023 Google</a:t>
              </a: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66A5282-CAD6-59FF-37C2-03080112DE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84565" y="5486400"/>
            <a:ext cx="1507434" cy="1370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0049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156</TotalTime>
  <Words>438</Words>
  <Application>Microsoft Office PowerPoint</Application>
  <PresentationFormat>Widescreen</PresentationFormat>
  <Paragraphs>48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Linkpen 17a Print</vt:lpstr>
      <vt:lpstr>Calibri Light</vt:lpstr>
      <vt:lpstr>Nunito</vt:lpstr>
      <vt:lpstr>Superclarendon</vt:lpstr>
      <vt:lpstr>Arial</vt:lpstr>
      <vt:lpstr>Calibri</vt:lpstr>
      <vt:lpstr>Office Theme</vt:lpstr>
      <vt:lpstr>Bristol docks today</vt:lpstr>
      <vt:lpstr>Shipping activity </vt:lpstr>
      <vt:lpstr>Great Western Dockyard </vt:lpstr>
      <vt:lpstr>Albion Dockyard </vt:lpstr>
      <vt:lpstr>Robinson’s Warehouse</vt:lpstr>
      <vt:lpstr>The Pump House </vt:lpstr>
      <vt:lpstr>Bush House </vt:lpstr>
      <vt:lpstr>The Watershed</vt:lpstr>
      <vt:lpstr>Temple Quarter </vt:lpstr>
      <vt:lpstr>Temple Quay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Johnson</dc:creator>
  <cp:lastModifiedBy>McHarg, Catherine</cp:lastModifiedBy>
  <cp:revision>15</cp:revision>
  <dcterms:created xsi:type="dcterms:W3CDTF">2022-12-09T08:02:53Z</dcterms:created>
  <dcterms:modified xsi:type="dcterms:W3CDTF">2024-01-09T09:05:30Z</dcterms:modified>
</cp:coreProperties>
</file>