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5" r:id="rId10"/>
    <p:sldId id="264" r:id="rId11"/>
    <p:sldId id="266" r:id="rId12"/>
    <p:sldId id="267" r:id="rId13"/>
    <p:sldId id="268" r:id="rId14"/>
    <p:sldId id="270" r:id="rId15"/>
    <p:sldId id="271" r:id="rId16"/>
    <p:sldId id="272" r:id="rId17"/>
    <p:sldId id="273" r:id="rId18"/>
    <p:sldId id="274" r:id="rId19"/>
    <p:sldId id="275" r:id="rId20"/>
  </p:sldIdLst>
  <p:sldSz cx="12192000" cy="6858000"/>
  <p:notesSz cx="6858000" cy="9144000"/>
  <p:embeddedFontLst>
    <p:embeddedFont>
      <p:font typeface="Linkpen 17a Print" panose="03050602060000000000" pitchFamily="66" charset="77"/>
      <p:regular r:id="rId22"/>
    </p:embeddedFont>
    <p:embeddedFont>
      <p:font typeface="Nunito" panose="02000503000000000000" pitchFamily="2" charset="77"/>
      <p:regular r:id="rId23"/>
      <p:bold r:id="rId24"/>
    </p:embeddedFont>
    <p:embeddedFont>
      <p:font typeface="Superclarendon Rg" panose="02060605060000020003" pitchFamily="18" charset="77"/>
      <p:regular r:id="rId25"/>
      <p:bold r:id="rId26"/>
      <p:italic r:id="rId27"/>
      <p:boldItalic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8E98"/>
    <a:srgbClr val="79583D"/>
    <a:srgbClr val="ED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6"/>
    <p:restoredTop sz="96327"/>
  </p:normalViewPr>
  <p:slideViewPr>
    <p:cSldViewPr snapToGrid="0">
      <p:cViewPr varScale="1">
        <p:scale>
          <a:sx n="123" d="100"/>
          <a:sy n="123" d="100"/>
        </p:scale>
        <p:origin x="704" y="19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4518DD-4313-A14D-BCD6-9A63D6876169}" type="datetimeFigureOut">
              <a:rPr lang="en-US" smtClean="0"/>
              <a:t>3/14/24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EC02EC-ECAA-EC4C-83EB-13A948FC4C55}" type="slidenum">
              <a:rPr lang="en-US" smtClean="0"/>
              <a:t>‹#›</a:t>
            </a:fld>
            <a:endParaRPr lang="en-US"/>
          </a:p>
        </p:txBody>
      </p:sp>
    </p:spTree>
    <p:extLst>
      <p:ext uri="{BB962C8B-B14F-4D97-AF65-F5344CB8AC3E}">
        <p14:creationId xmlns:p14="http://schemas.microsoft.com/office/powerpoint/2010/main" val="27600933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1</a:t>
            </a:fld>
            <a:endParaRPr lang="en-US"/>
          </a:p>
        </p:txBody>
      </p:sp>
    </p:spTree>
    <p:extLst>
      <p:ext uri="{BB962C8B-B14F-4D97-AF65-F5344CB8AC3E}">
        <p14:creationId xmlns:p14="http://schemas.microsoft.com/office/powerpoint/2010/main" val="3402897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10</a:t>
            </a:fld>
            <a:endParaRPr lang="en-US"/>
          </a:p>
        </p:txBody>
      </p:sp>
    </p:spTree>
    <p:extLst>
      <p:ext uri="{BB962C8B-B14F-4D97-AF65-F5344CB8AC3E}">
        <p14:creationId xmlns:p14="http://schemas.microsoft.com/office/powerpoint/2010/main" val="1375382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11</a:t>
            </a:fld>
            <a:endParaRPr lang="en-US"/>
          </a:p>
        </p:txBody>
      </p:sp>
    </p:spTree>
    <p:extLst>
      <p:ext uri="{BB962C8B-B14F-4D97-AF65-F5344CB8AC3E}">
        <p14:creationId xmlns:p14="http://schemas.microsoft.com/office/powerpoint/2010/main" val="34141552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12</a:t>
            </a:fld>
            <a:endParaRPr lang="en-US"/>
          </a:p>
        </p:txBody>
      </p:sp>
    </p:spTree>
    <p:extLst>
      <p:ext uri="{BB962C8B-B14F-4D97-AF65-F5344CB8AC3E}">
        <p14:creationId xmlns:p14="http://schemas.microsoft.com/office/powerpoint/2010/main" val="32347803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13</a:t>
            </a:fld>
            <a:endParaRPr lang="en-US"/>
          </a:p>
        </p:txBody>
      </p:sp>
    </p:spTree>
    <p:extLst>
      <p:ext uri="{BB962C8B-B14F-4D97-AF65-F5344CB8AC3E}">
        <p14:creationId xmlns:p14="http://schemas.microsoft.com/office/powerpoint/2010/main" val="32865017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14</a:t>
            </a:fld>
            <a:endParaRPr lang="en-US"/>
          </a:p>
        </p:txBody>
      </p:sp>
    </p:spTree>
    <p:extLst>
      <p:ext uri="{BB962C8B-B14F-4D97-AF65-F5344CB8AC3E}">
        <p14:creationId xmlns:p14="http://schemas.microsoft.com/office/powerpoint/2010/main" val="11680879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15</a:t>
            </a:fld>
            <a:endParaRPr lang="en-US"/>
          </a:p>
        </p:txBody>
      </p:sp>
    </p:spTree>
    <p:extLst>
      <p:ext uri="{BB962C8B-B14F-4D97-AF65-F5344CB8AC3E}">
        <p14:creationId xmlns:p14="http://schemas.microsoft.com/office/powerpoint/2010/main" val="5410461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16</a:t>
            </a:fld>
            <a:endParaRPr lang="en-US"/>
          </a:p>
        </p:txBody>
      </p:sp>
    </p:spTree>
    <p:extLst>
      <p:ext uri="{BB962C8B-B14F-4D97-AF65-F5344CB8AC3E}">
        <p14:creationId xmlns:p14="http://schemas.microsoft.com/office/powerpoint/2010/main" val="32180931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17</a:t>
            </a:fld>
            <a:endParaRPr lang="en-US"/>
          </a:p>
        </p:txBody>
      </p:sp>
    </p:spTree>
    <p:extLst>
      <p:ext uri="{BB962C8B-B14F-4D97-AF65-F5344CB8AC3E}">
        <p14:creationId xmlns:p14="http://schemas.microsoft.com/office/powerpoint/2010/main" val="28875472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18</a:t>
            </a:fld>
            <a:endParaRPr lang="en-US"/>
          </a:p>
        </p:txBody>
      </p:sp>
    </p:spTree>
    <p:extLst>
      <p:ext uri="{BB962C8B-B14F-4D97-AF65-F5344CB8AC3E}">
        <p14:creationId xmlns:p14="http://schemas.microsoft.com/office/powerpoint/2010/main" val="39558278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19</a:t>
            </a:fld>
            <a:endParaRPr lang="en-US"/>
          </a:p>
        </p:txBody>
      </p:sp>
    </p:spTree>
    <p:extLst>
      <p:ext uri="{BB962C8B-B14F-4D97-AF65-F5344CB8AC3E}">
        <p14:creationId xmlns:p14="http://schemas.microsoft.com/office/powerpoint/2010/main" val="222677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2</a:t>
            </a:fld>
            <a:endParaRPr lang="en-US"/>
          </a:p>
        </p:txBody>
      </p:sp>
    </p:spTree>
    <p:extLst>
      <p:ext uri="{BB962C8B-B14F-4D97-AF65-F5344CB8AC3E}">
        <p14:creationId xmlns:p14="http://schemas.microsoft.com/office/powerpoint/2010/main" val="2101771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3</a:t>
            </a:fld>
            <a:endParaRPr lang="en-US"/>
          </a:p>
        </p:txBody>
      </p:sp>
    </p:spTree>
    <p:extLst>
      <p:ext uri="{BB962C8B-B14F-4D97-AF65-F5344CB8AC3E}">
        <p14:creationId xmlns:p14="http://schemas.microsoft.com/office/powerpoint/2010/main" val="1752560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4</a:t>
            </a:fld>
            <a:endParaRPr lang="en-US"/>
          </a:p>
        </p:txBody>
      </p:sp>
    </p:spTree>
    <p:extLst>
      <p:ext uri="{BB962C8B-B14F-4D97-AF65-F5344CB8AC3E}">
        <p14:creationId xmlns:p14="http://schemas.microsoft.com/office/powerpoint/2010/main" val="1551360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5</a:t>
            </a:fld>
            <a:endParaRPr lang="en-US"/>
          </a:p>
        </p:txBody>
      </p:sp>
    </p:spTree>
    <p:extLst>
      <p:ext uri="{BB962C8B-B14F-4D97-AF65-F5344CB8AC3E}">
        <p14:creationId xmlns:p14="http://schemas.microsoft.com/office/powerpoint/2010/main" val="2574728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6</a:t>
            </a:fld>
            <a:endParaRPr lang="en-US"/>
          </a:p>
        </p:txBody>
      </p:sp>
    </p:spTree>
    <p:extLst>
      <p:ext uri="{BB962C8B-B14F-4D97-AF65-F5344CB8AC3E}">
        <p14:creationId xmlns:p14="http://schemas.microsoft.com/office/powerpoint/2010/main" val="37170791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7</a:t>
            </a:fld>
            <a:endParaRPr lang="en-US"/>
          </a:p>
        </p:txBody>
      </p:sp>
    </p:spTree>
    <p:extLst>
      <p:ext uri="{BB962C8B-B14F-4D97-AF65-F5344CB8AC3E}">
        <p14:creationId xmlns:p14="http://schemas.microsoft.com/office/powerpoint/2010/main" val="21906521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8</a:t>
            </a:fld>
            <a:endParaRPr lang="en-US"/>
          </a:p>
        </p:txBody>
      </p:sp>
    </p:spTree>
    <p:extLst>
      <p:ext uri="{BB962C8B-B14F-4D97-AF65-F5344CB8AC3E}">
        <p14:creationId xmlns:p14="http://schemas.microsoft.com/office/powerpoint/2010/main" val="4123866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EC02EC-ECAA-EC4C-83EB-13A948FC4C55}" type="slidenum">
              <a:rPr lang="en-US" smtClean="0"/>
              <a:t>9</a:t>
            </a:fld>
            <a:endParaRPr lang="en-US"/>
          </a:p>
        </p:txBody>
      </p:sp>
    </p:spTree>
    <p:extLst>
      <p:ext uri="{BB962C8B-B14F-4D97-AF65-F5344CB8AC3E}">
        <p14:creationId xmlns:p14="http://schemas.microsoft.com/office/powerpoint/2010/main" val="3627472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AC42E-EE11-6E4C-D84E-25A332EF2B8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9CB6FAA6-9A18-3E70-F5CC-DCB9BC3FFA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B1464797-1B8D-4432-8F22-D05F85E3D99D}"/>
              </a:ext>
            </a:extLst>
          </p:cNvPr>
          <p:cNvSpPr>
            <a:spLocks noGrp="1"/>
          </p:cNvSpPr>
          <p:nvPr>
            <p:ph type="dt" sz="half" idx="10"/>
          </p:nvPr>
        </p:nvSpPr>
        <p:spPr/>
        <p:txBody>
          <a:bodyPr/>
          <a:lstStyle/>
          <a:p>
            <a:fld id="{E2BD3046-EB93-0741-8FEA-F6A48A8AD50A}" type="datetimeFigureOut">
              <a:rPr lang="en-US" smtClean="0"/>
              <a:t>3/14/24</a:t>
            </a:fld>
            <a:endParaRPr lang="en-US"/>
          </a:p>
        </p:txBody>
      </p:sp>
      <p:sp>
        <p:nvSpPr>
          <p:cNvPr id="5" name="Footer Placeholder 4">
            <a:extLst>
              <a:ext uri="{FF2B5EF4-FFF2-40B4-BE49-F238E27FC236}">
                <a16:creationId xmlns:a16="http://schemas.microsoft.com/office/drawing/2014/main" id="{AEDE8345-D2F9-AE67-A9ED-925943423D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C52CD8-70EE-8A67-078D-3329ECF910A1}"/>
              </a:ext>
            </a:extLst>
          </p:cNvPr>
          <p:cNvSpPr>
            <a:spLocks noGrp="1"/>
          </p:cNvSpPr>
          <p:nvPr>
            <p:ph type="sldNum" sz="quarter" idx="12"/>
          </p:nvPr>
        </p:nvSpPr>
        <p:spPr/>
        <p:txBody>
          <a:bodyPr/>
          <a:lstStyle/>
          <a:p>
            <a:fld id="{1FA76D46-5167-8B4D-833B-05AB0779E4D5}" type="slidenum">
              <a:rPr lang="en-US" smtClean="0"/>
              <a:t>‹#›</a:t>
            </a:fld>
            <a:endParaRPr lang="en-US"/>
          </a:p>
        </p:txBody>
      </p:sp>
    </p:spTree>
    <p:extLst>
      <p:ext uri="{BB962C8B-B14F-4D97-AF65-F5344CB8AC3E}">
        <p14:creationId xmlns:p14="http://schemas.microsoft.com/office/powerpoint/2010/main" val="15638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937CB-5361-2956-2AB1-705CE411607F}"/>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89BCFDF3-57F4-25D9-59BC-05AB3651044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00D9007-297C-08C0-876D-567672944178}"/>
              </a:ext>
            </a:extLst>
          </p:cNvPr>
          <p:cNvSpPr>
            <a:spLocks noGrp="1"/>
          </p:cNvSpPr>
          <p:nvPr>
            <p:ph type="dt" sz="half" idx="10"/>
          </p:nvPr>
        </p:nvSpPr>
        <p:spPr/>
        <p:txBody>
          <a:bodyPr/>
          <a:lstStyle/>
          <a:p>
            <a:fld id="{E2BD3046-EB93-0741-8FEA-F6A48A8AD50A}" type="datetimeFigureOut">
              <a:rPr lang="en-US" smtClean="0"/>
              <a:t>3/14/24</a:t>
            </a:fld>
            <a:endParaRPr lang="en-US"/>
          </a:p>
        </p:txBody>
      </p:sp>
      <p:sp>
        <p:nvSpPr>
          <p:cNvPr id="5" name="Footer Placeholder 4">
            <a:extLst>
              <a:ext uri="{FF2B5EF4-FFF2-40B4-BE49-F238E27FC236}">
                <a16:creationId xmlns:a16="http://schemas.microsoft.com/office/drawing/2014/main" id="{60A5BE89-5A2B-8D0A-A130-E2667DB63A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0BC549-4F05-795A-4F87-82B3DD0E6B42}"/>
              </a:ext>
            </a:extLst>
          </p:cNvPr>
          <p:cNvSpPr>
            <a:spLocks noGrp="1"/>
          </p:cNvSpPr>
          <p:nvPr>
            <p:ph type="sldNum" sz="quarter" idx="12"/>
          </p:nvPr>
        </p:nvSpPr>
        <p:spPr/>
        <p:txBody>
          <a:bodyPr/>
          <a:lstStyle/>
          <a:p>
            <a:fld id="{1FA76D46-5167-8B4D-833B-05AB0779E4D5}" type="slidenum">
              <a:rPr lang="en-US" smtClean="0"/>
              <a:t>‹#›</a:t>
            </a:fld>
            <a:endParaRPr lang="en-US"/>
          </a:p>
        </p:txBody>
      </p:sp>
    </p:spTree>
    <p:extLst>
      <p:ext uri="{BB962C8B-B14F-4D97-AF65-F5344CB8AC3E}">
        <p14:creationId xmlns:p14="http://schemas.microsoft.com/office/powerpoint/2010/main" val="697391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ACA8070-6961-01EE-11C9-036839C5747E}"/>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F3F3450-8094-F98C-51CD-3E01C0F7CCE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6B82A52-9533-AE14-5E70-40FCC3CB132B}"/>
              </a:ext>
            </a:extLst>
          </p:cNvPr>
          <p:cNvSpPr>
            <a:spLocks noGrp="1"/>
          </p:cNvSpPr>
          <p:nvPr>
            <p:ph type="dt" sz="half" idx="10"/>
          </p:nvPr>
        </p:nvSpPr>
        <p:spPr/>
        <p:txBody>
          <a:bodyPr/>
          <a:lstStyle/>
          <a:p>
            <a:fld id="{E2BD3046-EB93-0741-8FEA-F6A48A8AD50A}" type="datetimeFigureOut">
              <a:rPr lang="en-US" smtClean="0"/>
              <a:t>3/14/24</a:t>
            </a:fld>
            <a:endParaRPr lang="en-US"/>
          </a:p>
        </p:txBody>
      </p:sp>
      <p:sp>
        <p:nvSpPr>
          <p:cNvPr id="5" name="Footer Placeholder 4">
            <a:extLst>
              <a:ext uri="{FF2B5EF4-FFF2-40B4-BE49-F238E27FC236}">
                <a16:creationId xmlns:a16="http://schemas.microsoft.com/office/drawing/2014/main" id="{078E7B0E-3DCD-4C8F-1B9B-7F825389AF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9EED30-A6CA-4BFE-4BB4-FE65A90E534C}"/>
              </a:ext>
            </a:extLst>
          </p:cNvPr>
          <p:cNvSpPr>
            <a:spLocks noGrp="1"/>
          </p:cNvSpPr>
          <p:nvPr>
            <p:ph type="sldNum" sz="quarter" idx="12"/>
          </p:nvPr>
        </p:nvSpPr>
        <p:spPr/>
        <p:txBody>
          <a:bodyPr/>
          <a:lstStyle/>
          <a:p>
            <a:fld id="{1FA76D46-5167-8B4D-833B-05AB0779E4D5}" type="slidenum">
              <a:rPr lang="en-US" smtClean="0"/>
              <a:t>‹#›</a:t>
            </a:fld>
            <a:endParaRPr lang="en-US"/>
          </a:p>
        </p:txBody>
      </p:sp>
    </p:spTree>
    <p:extLst>
      <p:ext uri="{BB962C8B-B14F-4D97-AF65-F5344CB8AC3E}">
        <p14:creationId xmlns:p14="http://schemas.microsoft.com/office/powerpoint/2010/main" val="280128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EB172-BBEB-B1A2-4BCB-F9AA8D0A4ED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F382CA3-2F08-448A-5B71-AD99C88321E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9184C44-97B9-F5EC-CE4C-C5F0CAA5FCB0}"/>
              </a:ext>
            </a:extLst>
          </p:cNvPr>
          <p:cNvSpPr>
            <a:spLocks noGrp="1"/>
          </p:cNvSpPr>
          <p:nvPr>
            <p:ph type="dt" sz="half" idx="10"/>
          </p:nvPr>
        </p:nvSpPr>
        <p:spPr/>
        <p:txBody>
          <a:bodyPr/>
          <a:lstStyle/>
          <a:p>
            <a:fld id="{E2BD3046-EB93-0741-8FEA-F6A48A8AD50A}" type="datetimeFigureOut">
              <a:rPr lang="en-US" smtClean="0"/>
              <a:t>3/14/24</a:t>
            </a:fld>
            <a:endParaRPr lang="en-US"/>
          </a:p>
        </p:txBody>
      </p:sp>
      <p:sp>
        <p:nvSpPr>
          <p:cNvPr id="5" name="Footer Placeholder 4">
            <a:extLst>
              <a:ext uri="{FF2B5EF4-FFF2-40B4-BE49-F238E27FC236}">
                <a16:creationId xmlns:a16="http://schemas.microsoft.com/office/drawing/2014/main" id="{F8CEE629-B5C8-52A4-1708-2774EA17C7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712C16-530C-CB4E-F8C8-9278BFF9DCCD}"/>
              </a:ext>
            </a:extLst>
          </p:cNvPr>
          <p:cNvSpPr>
            <a:spLocks noGrp="1"/>
          </p:cNvSpPr>
          <p:nvPr>
            <p:ph type="sldNum" sz="quarter" idx="12"/>
          </p:nvPr>
        </p:nvSpPr>
        <p:spPr/>
        <p:txBody>
          <a:bodyPr/>
          <a:lstStyle/>
          <a:p>
            <a:fld id="{1FA76D46-5167-8B4D-833B-05AB0779E4D5}" type="slidenum">
              <a:rPr lang="en-US" smtClean="0"/>
              <a:t>‹#›</a:t>
            </a:fld>
            <a:endParaRPr lang="en-US"/>
          </a:p>
        </p:txBody>
      </p:sp>
    </p:spTree>
    <p:extLst>
      <p:ext uri="{BB962C8B-B14F-4D97-AF65-F5344CB8AC3E}">
        <p14:creationId xmlns:p14="http://schemas.microsoft.com/office/powerpoint/2010/main" val="298152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CB2C4-C86B-EB3D-4F68-4ABD1E04244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22522076-95BE-10C6-1724-4C1EE2F2642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80F1EFC-530B-0A28-BAFD-AA14E3A3E7D2}"/>
              </a:ext>
            </a:extLst>
          </p:cNvPr>
          <p:cNvSpPr>
            <a:spLocks noGrp="1"/>
          </p:cNvSpPr>
          <p:nvPr>
            <p:ph type="dt" sz="half" idx="10"/>
          </p:nvPr>
        </p:nvSpPr>
        <p:spPr/>
        <p:txBody>
          <a:bodyPr/>
          <a:lstStyle/>
          <a:p>
            <a:fld id="{E2BD3046-EB93-0741-8FEA-F6A48A8AD50A}" type="datetimeFigureOut">
              <a:rPr lang="en-US" smtClean="0"/>
              <a:t>3/14/24</a:t>
            </a:fld>
            <a:endParaRPr lang="en-US"/>
          </a:p>
        </p:txBody>
      </p:sp>
      <p:sp>
        <p:nvSpPr>
          <p:cNvPr id="5" name="Footer Placeholder 4">
            <a:extLst>
              <a:ext uri="{FF2B5EF4-FFF2-40B4-BE49-F238E27FC236}">
                <a16:creationId xmlns:a16="http://schemas.microsoft.com/office/drawing/2014/main" id="{8B751DE4-C5CC-80B6-57F8-EA314077CA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3D6FE9-E1BB-9D71-4A53-50E6EC935794}"/>
              </a:ext>
            </a:extLst>
          </p:cNvPr>
          <p:cNvSpPr>
            <a:spLocks noGrp="1"/>
          </p:cNvSpPr>
          <p:nvPr>
            <p:ph type="sldNum" sz="quarter" idx="12"/>
          </p:nvPr>
        </p:nvSpPr>
        <p:spPr/>
        <p:txBody>
          <a:bodyPr/>
          <a:lstStyle/>
          <a:p>
            <a:fld id="{1FA76D46-5167-8B4D-833B-05AB0779E4D5}" type="slidenum">
              <a:rPr lang="en-US" smtClean="0"/>
              <a:t>‹#›</a:t>
            </a:fld>
            <a:endParaRPr lang="en-US"/>
          </a:p>
        </p:txBody>
      </p:sp>
    </p:spTree>
    <p:extLst>
      <p:ext uri="{BB962C8B-B14F-4D97-AF65-F5344CB8AC3E}">
        <p14:creationId xmlns:p14="http://schemas.microsoft.com/office/powerpoint/2010/main" val="2732384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935C2-BB8A-344C-8B0F-84F93DBFC7B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478E319-CA87-D5F6-94BC-39A661F9D15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55C22DD-91DA-4094-4363-AFEBF980ADF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4BD71734-F487-0C90-2009-15C65360FC70}"/>
              </a:ext>
            </a:extLst>
          </p:cNvPr>
          <p:cNvSpPr>
            <a:spLocks noGrp="1"/>
          </p:cNvSpPr>
          <p:nvPr>
            <p:ph type="dt" sz="half" idx="10"/>
          </p:nvPr>
        </p:nvSpPr>
        <p:spPr/>
        <p:txBody>
          <a:bodyPr/>
          <a:lstStyle/>
          <a:p>
            <a:fld id="{E2BD3046-EB93-0741-8FEA-F6A48A8AD50A}" type="datetimeFigureOut">
              <a:rPr lang="en-US" smtClean="0"/>
              <a:t>3/14/24</a:t>
            </a:fld>
            <a:endParaRPr lang="en-US"/>
          </a:p>
        </p:txBody>
      </p:sp>
      <p:sp>
        <p:nvSpPr>
          <p:cNvPr id="6" name="Footer Placeholder 5">
            <a:extLst>
              <a:ext uri="{FF2B5EF4-FFF2-40B4-BE49-F238E27FC236}">
                <a16:creationId xmlns:a16="http://schemas.microsoft.com/office/drawing/2014/main" id="{E24348A3-1B0B-FC5E-A605-C1C67EC37D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3325EB-E116-90FC-46B1-7A5E717F156B}"/>
              </a:ext>
            </a:extLst>
          </p:cNvPr>
          <p:cNvSpPr>
            <a:spLocks noGrp="1"/>
          </p:cNvSpPr>
          <p:nvPr>
            <p:ph type="sldNum" sz="quarter" idx="12"/>
          </p:nvPr>
        </p:nvSpPr>
        <p:spPr/>
        <p:txBody>
          <a:bodyPr/>
          <a:lstStyle/>
          <a:p>
            <a:fld id="{1FA76D46-5167-8B4D-833B-05AB0779E4D5}" type="slidenum">
              <a:rPr lang="en-US" smtClean="0"/>
              <a:t>‹#›</a:t>
            </a:fld>
            <a:endParaRPr lang="en-US"/>
          </a:p>
        </p:txBody>
      </p:sp>
    </p:spTree>
    <p:extLst>
      <p:ext uri="{BB962C8B-B14F-4D97-AF65-F5344CB8AC3E}">
        <p14:creationId xmlns:p14="http://schemas.microsoft.com/office/powerpoint/2010/main" val="34193478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40CA4-CE4E-F362-BCCA-1B92AF72773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E1DF668-C27B-3CAD-066F-B571190B52F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AFB552A-4CED-33D0-89C8-190F74F1EFB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CC783E0-BFBE-5131-0A4F-0B92C208C2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0F1F687-4BC5-00B0-A277-5FC708506C4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5EAEAD5B-96C9-635C-6191-011FD772F75A}"/>
              </a:ext>
            </a:extLst>
          </p:cNvPr>
          <p:cNvSpPr>
            <a:spLocks noGrp="1"/>
          </p:cNvSpPr>
          <p:nvPr>
            <p:ph type="dt" sz="half" idx="10"/>
          </p:nvPr>
        </p:nvSpPr>
        <p:spPr/>
        <p:txBody>
          <a:bodyPr/>
          <a:lstStyle/>
          <a:p>
            <a:fld id="{E2BD3046-EB93-0741-8FEA-F6A48A8AD50A}" type="datetimeFigureOut">
              <a:rPr lang="en-US" smtClean="0"/>
              <a:t>3/14/24</a:t>
            </a:fld>
            <a:endParaRPr lang="en-US"/>
          </a:p>
        </p:txBody>
      </p:sp>
      <p:sp>
        <p:nvSpPr>
          <p:cNvPr id="8" name="Footer Placeholder 7">
            <a:extLst>
              <a:ext uri="{FF2B5EF4-FFF2-40B4-BE49-F238E27FC236}">
                <a16:creationId xmlns:a16="http://schemas.microsoft.com/office/drawing/2014/main" id="{BD117218-049F-3A2C-3CA0-1DD852C211C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A52AD30-B5A9-BB24-6081-0C377FC4010B}"/>
              </a:ext>
            </a:extLst>
          </p:cNvPr>
          <p:cNvSpPr>
            <a:spLocks noGrp="1"/>
          </p:cNvSpPr>
          <p:nvPr>
            <p:ph type="sldNum" sz="quarter" idx="12"/>
          </p:nvPr>
        </p:nvSpPr>
        <p:spPr/>
        <p:txBody>
          <a:bodyPr/>
          <a:lstStyle/>
          <a:p>
            <a:fld id="{1FA76D46-5167-8B4D-833B-05AB0779E4D5}" type="slidenum">
              <a:rPr lang="en-US" smtClean="0"/>
              <a:t>‹#›</a:t>
            </a:fld>
            <a:endParaRPr lang="en-US"/>
          </a:p>
        </p:txBody>
      </p:sp>
    </p:spTree>
    <p:extLst>
      <p:ext uri="{BB962C8B-B14F-4D97-AF65-F5344CB8AC3E}">
        <p14:creationId xmlns:p14="http://schemas.microsoft.com/office/powerpoint/2010/main" val="3035816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71FD83-AAC5-7785-78EC-AEB89D63340C}"/>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96168183-77B1-707B-49F2-5C4FE4B4C558}"/>
              </a:ext>
            </a:extLst>
          </p:cNvPr>
          <p:cNvSpPr>
            <a:spLocks noGrp="1"/>
          </p:cNvSpPr>
          <p:nvPr>
            <p:ph type="dt" sz="half" idx="10"/>
          </p:nvPr>
        </p:nvSpPr>
        <p:spPr/>
        <p:txBody>
          <a:bodyPr/>
          <a:lstStyle/>
          <a:p>
            <a:fld id="{E2BD3046-EB93-0741-8FEA-F6A48A8AD50A}" type="datetimeFigureOut">
              <a:rPr lang="en-US" smtClean="0"/>
              <a:t>3/14/24</a:t>
            </a:fld>
            <a:endParaRPr lang="en-US"/>
          </a:p>
        </p:txBody>
      </p:sp>
      <p:sp>
        <p:nvSpPr>
          <p:cNvPr id="4" name="Footer Placeholder 3">
            <a:extLst>
              <a:ext uri="{FF2B5EF4-FFF2-40B4-BE49-F238E27FC236}">
                <a16:creationId xmlns:a16="http://schemas.microsoft.com/office/drawing/2014/main" id="{2438794F-DC3D-7D2E-B2C6-4235320A2EA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2F6360E-307D-9579-5A86-651702942F0A}"/>
              </a:ext>
            </a:extLst>
          </p:cNvPr>
          <p:cNvSpPr>
            <a:spLocks noGrp="1"/>
          </p:cNvSpPr>
          <p:nvPr>
            <p:ph type="sldNum" sz="quarter" idx="12"/>
          </p:nvPr>
        </p:nvSpPr>
        <p:spPr/>
        <p:txBody>
          <a:bodyPr/>
          <a:lstStyle/>
          <a:p>
            <a:fld id="{1FA76D46-5167-8B4D-833B-05AB0779E4D5}" type="slidenum">
              <a:rPr lang="en-US" smtClean="0"/>
              <a:t>‹#›</a:t>
            </a:fld>
            <a:endParaRPr lang="en-US"/>
          </a:p>
        </p:txBody>
      </p:sp>
    </p:spTree>
    <p:extLst>
      <p:ext uri="{BB962C8B-B14F-4D97-AF65-F5344CB8AC3E}">
        <p14:creationId xmlns:p14="http://schemas.microsoft.com/office/powerpoint/2010/main" val="116351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F34BD92-4AAE-0C66-4855-864DB97C2F26}"/>
              </a:ext>
            </a:extLst>
          </p:cNvPr>
          <p:cNvSpPr>
            <a:spLocks noGrp="1"/>
          </p:cNvSpPr>
          <p:nvPr>
            <p:ph type="dt" sz="half" idx="10"/>
          </p:nvPr>
        </p:nvSpPr>
        <p:spPr/>
        <p:txBody>
          <a:bodyPr/>
          <a:lstStyle/>
          <a:p>
            <a:fld id="{E2BD3046-EB93-0741-8FEA-F6A48A8AD50A}" type="datetimeFigureOut">
              <a:rPr lang="en-US" smtClean="0"/>
              <a:t>3/14/24</a:t>
            </a:fld>
            <a:endParaRPr lang="en-US"/>
          </a:p>
        </p:txBody>
      </p:sp>
      <p:sp>
        <p:nvSpPr>
          <p:cNvPr id="3" name="Footer Placeholder 2">
            <a:extLst>
              <a:ext uri="{FF2B5EF4-FFF2-40B4-BE49-F238E27FC236}">
                <a16:creationId xmlns:a16="http://schemas.microsoft.com/office/drawing/2014/main" id="{7D7153D5-11F2-9DD2-60D4-1EFA4879566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C3C061C-5C1E-6F62-2A2B-71C54B453EE9}"/>
              </a:ext>
            </a:extLst>
          </p:cNvPr>
          <p:cNvSpPr>
            <a:spLocks noGrp="1"/>
          </p:cNvSpPr>
          <p:nvPr>
            <p:ph type="sldNum" sz="quarter" idx="12"/>
          </p:nvPr>
        </p:nvSpPr>
        <p:spPr/>
        <p:txBody>
          <a:bodyPr/>
          <a:lstStyle/>
          <a:p>
            <a:fld id="{1FA76D46-5167-8B4D-833B-05AB0779E4D5}" type="slidenum">
              <a:rPr lang="en-US" smtClean="0"/>
              <a:t>‹#›</a:t>
            </a:fld>
            <a:endParaRPr lang="en-US"/>
          </a:p>
        </p:txBody>
      </p:sp>
    </p:spTree>
    <p:extLst>
      <p:ext uri="{BB962C8B-B14F-4D97-AF65-F5344CB8AC3E}">
        <p14:creationId xmlns:p14="http://schemas.microsoft.com/office/powerpoint/2010/main" val="3495694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F6CC2-ECB6-A10E-6EF7-F68A98D7DD0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95D3FA9-31BA-FDF2-8A6D-413750B6AA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C65A16F0-AA18-BFB5-B848-E5257AFB61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FBCC567-F359-2160-A7BD-C32C5FE3E3CE}"/>
              </a:ext>
            </a:extLst>
          </p:cNvPr>
          <p:cNvSpPr>
            <a:spLocks noGrp="1"/>
          </p:cNvSpPr>
          <p:nvPr>
            <p:ph type="dt" sz="half" idx="10"/>
          </p:nvPr>
        </p:nvSpPr>
        <p:spPr/>
        <p:txBody>
          <a:bodyPr/>
          <a:lstStyle/>
          <a:p>
            <a:fld id="{E2BD3046-EB93-0741-8FEA-F6A48A8AD50A}" type="datetimeFigureOut">
              <a:rPr lang="en-US" smtClean="0"/>
              <a:t>3/14/24</a:t>
            </a:fld>
            <a:endParaRPr lang="en-US"/>
          </a:p>
        </p:txBody>
      </p:sp>
      <p:sp>
        <p:nvSpPr>
          <p:cNvPr id="6" name="Footer Placeholder 5">
            <a:extLst>
              <a:ext uri="{FF2B5EF4-FFF2-40B4-BE49-F238E27FC236}">
                <a16:creationId xmlns:a16="http://schemas.microsoft.com/office/drawing/2014/main" id="{FE8CD8F6-52E5-3C59-DEE6-FB3BC41BB9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34F7EB-994D-2FA2-1765-82654F128C5D}"/>
              </a:ext>
            </a:extLst>
          </p:cNvPr>
          <p:cNvSpPr>
            <a:spLocks noGrp="1"/>
          </p:cNvSpPr>
          <p:nvPr>
            <p:ph type="sldNum" sz="quarter" idx="12"/>
          </p:nvPr>
        </p:nvSpPr>
        <p:spPr/>
        <p:txBody>
          <a:bodyPr/>
          <a:lstStyle/>
          <a:p>
            <a:fld id="{1FA76D46-5167-8B4D-833B-05AB0779E4D5}" type="slidenum">
              <a:rPr lang="en-US" smtClean="0"/>
              <a:t>‹#›</a:t>
            </a:fld>
            <a:endParaRPr lang="en-US"/>
          </a:p>
        </p:txBody>
      </p:sp>
    </p:spTree>
    <p:extLst>
      <p:ext uri="{BB962C8B-B14F-4D97-AF65-F5344CB8AC3E}">
        <p14:creationId xmlns:p14="http://schemas.microsoft.com/office/powerpoint/2010/main" val="2386450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4C2975-967E-0F78-A70B-612C21852F4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0624C29-7C59-AACA-137A-5712DAC29B1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8747345-BB4B-0DCF-AB01-2CB0017F3A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841D96-20E9-B98D-63CD-BFE909A25E3F}"/>
              </a:ext>
            </a:extLst>
          </p:cNvPr>
          <p:cNvSpPr>
            <a:spLocks noGrp="1"/>
          </p:cNvSpPr>
          <p:nvPr>
            <p:ph type="dt" sz="half" idx="10"/>
          </p:nvPr>
        </p:nvSpPr>
        <p:spPr/>
        <p:txBody>
          <a:bodyPr/>
          <a:lstStyle/>
          <a:p>
            <a:fld id="{E2BD3046-EB93-0741-8FEA-F6A48A8AD50A}" type="datetimeFigureOut">
              <a:rPr lang="en-US" smtClean="0"/>
              <a:t>3/14/24</a:t>
            </a:fld>
            <a:endParaRPr lang="en-US"/>
          </a:p>
        </p:txBody>
      </p:sp>
      <p:sp>
        <p:nvSpPr>
          <p:cNvPr id="6" name="Footer Placeholder 5">
            <a:extLst>
              <a:ext uri="{FF2B5EF4-FFF2-40B4-BE49-F238E27FC236}">
                <a16:creationId xmlns:a16="http://schemas.microsoft.com/office/drawing/2014/main" id="{EAEE7962-F0BD-5E77-7A61-F803CC2DB4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A18BFF2-9835-2FBE-52F9-2EBC3DFC50D1}"/>
              </a:ext>
            </a:extLst>
          </p:cNvPr>
          <p:cNvSpPr>
            <a:spLocks noGrp="1"/>
          </p:cNvSpPr>
          <p:nvPr>
            <p:ph type="sldNum" sz="quarter" idx="12"/>
          </p:nvPr>
        </p:nvSpPr>
        <p:spPr/>
        <p:txBody>
          <a:bodyPr/>
          <a:lstStyle/>
          <a:p>
            <a:fld id="{1FA76D46-5167-8B4D-833B-05AB0779E4D5}" type="slidenum">
              <a:rPr lang="en-US" smtClean="0"/>
              <a:t>‹#›</a:t>
            </a:fld>
            <a:endParaRPr lang="en-US"/>
          </a:p>
        </p:txBody>
      </p:sp>
    </p:spTree>
    <p:extLst>
      <p:ext uri="{BB962C8B-B14F-4D97-AF65-F5344CB8AC3E}">
        <p14:creationId xmlns:p14="http://schemas.microsoft.com/office/powerpoint/2010/main" val="2745513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AEC44E-0DDE-FC54-8D85-14E058CA5F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8264EDC-131D-3956-8131-2BF7B06DDC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9AD7BCA-0E81-9AED-D8C2-ED0587B95E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2BD3046-EB93-0741-8FEA-F6A48A8AD50A}" type="datetimeFigureOut">
              <a:rPr lang="en-US" smtClean="0"/>
              <a:t>3/14/24</a:t>
            </a:fld>
            <a:endParaRPr lang="en-US"/>
          </a:p>
        </p:txBody>
      </p:sp>
      <p:sp>
        <p:nvSpPr>
          <p:cNvPr id="5" name="Footer Placeholder 4">
            <a:extLst>
              <a:ext uri="{FF2B5EF4-FFF2-40B4-BE49-F238E27FC236}">
                <a16:creationId xmlns:a16="http://schemas.microsoft.com/office/drawing/2014/main" id="{9F8C37A3-690D-ACCF-E5F7-ADB9430279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A237A06-E6A5-9618-F503-B02E7FB376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FA76D46-5167-8B4D-833B-05AB0779E4D5}" type="slidenum">
              <a:rPr lang="en-US" smtClean="0"/>
              <a:t>‹#›</a:t>
            </a:fld>
            <a:endParaRPr lang="en-US"/>
          </a:p>
        </p:txBody>
      </p:sp>
    </p:spTree>
    <p:extLst>
      <p:ext uri="{BB962C8B-B14F-4D97-AF65-F5344CB8AC3E}">
        <p14:creationId xmlns:p14="http://schemas.microsoft.com/office/powerpoint/2010/main" val="7183479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hyperlink" Target="https://www.youtube.com/watch?v=_0wOYf8zRE8" TargetMode="Externa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D80F7-80C7-5A00-47A0-BB6F31D6ACA8}"/>
              </a:ext>
            </a:extLst>
          </p:cNvPr>
          <p:cNvSpPr>
            <a:spLocks noGrp="1"/>
          </p:cNvSpPr>
          <p:nvPr>
            <p:ph type="ctrTitle"/>
          </p:nvPr>
        </p:nvSpPr>
        <p:spPr>
          <a:xfrm>
            <a:off x="1524000" y="-1386841"/>
            <a:ext cx="9144000" cy="1239203"/>
          </a:xfrm>
        </p:spPr>
        <p:txBody>
          <a:bodyPr/>
          <a:lstStyle/>
          <a:p>
            <a:r>
              <a:rPr lang="en-US" dirty="0"/>
              <a:t>Rebuilding Coventry</a:t>
            </a:r>
          </a:p>
        </p:txBody>
      </p:sp>
      <p:sp>
        <p:nvSpPr>
          <p:cNvPr id="3" name="Rectangle 2" descr="Side of the modern coventry cathedral illustration.">
            <a:extLst>
              <a:ext uri="{FF2B5EF4-FFF2-40B4-BE49-F238E27FC236}">
                <a16:creationId xmlns:a16="http://schemas.microsoft.com/office/drawing/2014/main" id="{D623FFFC-6CA6-A067-87E8-662B50F8936E}"/>
              </a:ext>
            </a:extLst>
          </p:cNvPr>
          <p:cNvSpPr/>
          <p:nvPr/>
        </p:nvSpPr>
        <p:spPr>
          <a:xfrm>
            <a:off x="0" y="0"/>
            <a:ext cx="12192000"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quot;Rebuilding Coventry&quot;">
            <a:extLst>
              <a:ext uri="{FF2B5EF4-FFF2-40B4-BE49-F238E27FC236}">
                <a16:creationId xmlns:a16="http://schemas.microsoft.com/office/drawing/2014/main" id="{04636489-C821-EB8F-655B-692840BBBB4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1500808"/>
            <a:ext cx="12193280" cy="3329609"/>
          </a:xfrm>
          <a:prstGeom prst="rect">
            <a:avLst/>
          </a:prstGeom>
        </p:spPr>
      </p:pic>
    </p:spTree>
    <p:extLst>
      <p:ext uri="{BB962C8B-B14F-4D97-AF65-F5344CB8AC3E}">
        <p14:creationId xmlns:p14="http://schemas.microsoft.com/office/powerpoint/2010/main" val="3046345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C849CA2-1316-51F0-D4DF-57299740D6A8}"/>
              </a:ext>
            </a:extLst>
          </p:cNvPr>
          <p:cNvSpPr>
            <a:spLocks noGrp="1"/>
          </p:cNvSpPr>
          <p:nvPr>
            <p:ph type="title"/>
          </p:nvPr>
        </p:nvSpPr>
        <p:spPr>
          <a:xfrm>
            <a:off x="838200" y="-1285583"/>
            <a:ext cx="10515600" cy="1325563"/>
          </a:xfrm>
        </p:spPr>
        <p:txBody>
          <a:bodyPr/>
          <a:lstStyle/>
          <a:p>
            <a:r>
              <a:rPr lang="en-US" dirty="0"/>
              <a:t>Broadgate page 2</a:t>
            </a:r>
          </a:p>
        </p:txBody>
      </p:sp>
      <p:sp>
        <p:nvSpPr>
          <p:cNvPr id="3" name="Title 1">
            <a:extLst>
              <a:ext uri="{FF2B5EF4-FFF2-40B4-BE49-F238E27FC236}">
                <a16:creationId xmlns:a16="http://schemas.microsoft.com/office/drawing/2014/main" id="{CF2D871D-30A7-2A9B-5EB0-A5A4FFC971D6}"/>
              </a:ext>
            </a:extLst>
          </p:cNvPr>
          <p:cNvSpPr txBox="1">
            <a:spLocks/>
          </p:cNvSpPr>
          <p:nvPr/>
        </p:nvSpPr>
        <p:spPr>
          <a:xfrm>
            <a:off x="4376838" y="64146"/>
            <a:ext cx="317314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800" dirty="0">
                <a:ln w="12700">
                  <a:noFill/>
                </a:ln>
                <a:latin typeface="Superclarendon Rg" panose="02060605060000020003" pitchFamily="18" charset="77"/>
              </a:rPr>
              <a:t>Broadgate</a:t>
            </a:r>
          </a:p>
        </p:txBody>
      </p:sp>
      <p:grpSp>
        <p:nvGrpSpPr>
          <p:cNvPr id="5" name="Group 4" descr="The bombed site of broad gate after the war circles in red on an aerial photo.">
            <a:extLst>
              <a:ext uri="{FF2B5EF4-FFF2-40B4-BE49-F238E27FC236}">
                <a16:creationId xmlns:a16="http://schemas.microsoft.com/office/drawing/2014/main" id="{B6E76E79-E7B4-34D4-1FD5-41A564AEDD6F}"/>
              </a:ext>
            </a:extLst>
          </p:cNvPr>
          <p:cNvGrpSpPr/>
          <p:nvPr/>
        </p:nvGrpSpPr>
        <p:grpSpPr>
          <a:xfrm>
            <a:off x="639134" y="851883"/>
            <a:ext cx="5528180" cy="5387035"/>
            <a:chOff x="639134" y="851883"/>
            <a:chExt cx="5528180" cy="5387035"/>
          </a:xfrm>
        </p:grpSpPr>
        <p:pic>
          <p:nvPicPr>
            <p:cNvPr id="6" name="Picture 5" descr="An aerial view of a city&#10;&#10;Description automatically generated">
              <a:extLst>
                <a:ext uri="{FF2B5EF4-FFF2-40B4-BE49-F238E27FC236}">
                  <a16:creationId xmlns:a16="http://schemas.microsoft.com/office/drawing/2014/main" id="{9503A6E6-FD69-0CCF-E160-0B3EECB07A06}"/>
                </a:ext>
              </a:extLst>
            </p:cNvPr>
            <p:cNvPicPr>
              <a:picLocks noChangeAspect="1"/>
            </p:cNvPicPr>
            <p:nvPr/>
          </p:nvPicPr>
          <p:blipFill>
            <a:blip r:embed="rId4"/>
            <a:stretch>
              <a:fillRect/>
            </a:stretch>
          </p:blipFill>
          <p:spPr>
            <a:xfrm>
              <a:off x="639134" y="851883"/>
              <a:ext cx="5528180" cy="5387035"/>
            </a:xfrm>
            <a:prstGeom prst="rect">
              <a:avLst/>
            </a:prstGeom>
            <a:ln w="19050">
              <a:solidFill>
                <a:schemeClr val="tx1"/>
              </a:solidFill>
            </a:ln>
          </p:spPr>
        </p:pic>
        <p:sp>
          <p:nvSpPr>
            <p:cNvPr id="10" name="Oval 9">
              <a:extLst>
                <a:ext uri="{FF2B5EF4-FFF2-40B4-BE49-F238E27FC236}">
                  <a16:creationId xmlns:a16="http://schemas.microsoft.com/office/drawing/2014/main" id="{4B5DB606-7967-5F21-5847-E6A3830D14E1}"/>
                </a:ext>
              </a:extLst>
            </p:cNvPr>
            <p:cNvSpPr/>
            <p:nvPr/>
          </p:nvSpPr>
          <p:spPr>
            <a:xfrm>
              <a:off x="1180250" y="1525326"/>
              <a:ext cx="4394706" cy="4040148"/>
            </a:xfrm>
            <a:prstGeom prst="ellipse">
              <a:avLst/>
            </a:prstGeom>
            <a:noFill/>
            <a:ln w="88900">
              <a:solidFill>
                <a:srgbClr val="ED5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9" name="Group 8" descr="The new Broadgate circled in red on a modern map.">
            <a:extLst>
              <a:ext uri="{FF2B5EF4-FFF2-40B4-BE49-F238E27FC236}">
                <a16:creationId xmlns:a16="http://schemas.microsoft.com/office/drawing/2014/main" id="{C34BE5E1-F568-ADC5-10F7-31048BEFFEB4}"/>
              </a:ext>
            </a:extLst>
          </p:cNvPr>
          <p:cNvGrpSpPr/>
          <p:nvPr/>
        </p:nvGrpSpPr>
        <p:grpSpPr>
          <a:xfrm>
            <a:off x="6523778" y="851883"/>
            <a:ext cx="5066862" cy="5401373"/>
            <a:chOff x="6523778" y="851883"/>
            <a:chExt cx="5066862" cy="5401373"/>
          </a:xfrm>
        </p:grpSpPr>
        <p:grpSp>
          <p:nvGrpSpPr>
            <p:cNvPr id="7" name="Group 6">
              <a:extLst>
                <a:ext uri="{FF2B5EF4-FFF2-40B4-BE49-F238E27FC236}">
                  <a16:creationId xmlns:a16="http://schemas.microsoft.com/office/drawing/2014/main" id="{E3E5845D-FC1B-40BE-4D7A-2A4F42B75E4E}"/>
                </a:ext>
              </a:extLst>
            </p:cNvPr>
            <p:cNvGrpSpPr/>
            <p:nvPr/>
          </p:nvGrpSpPr>
          <p:grpSpPr>
            <a:xfrm>
              <a:off x="6523778" y="851883"/>
              <a:ext cx="5066862" cy="5401373"/>
              <a:chOff x="6523778" y="851883"/>
              <a:chExt cx="5066862" cy="5401373"/>
            </a:xfrm>
          </p:grpSpPr>
          <p:pic>
            <p:nvPicPr>
              <p:cNvPr id="8" name="Picture 7" descr="An aerial view of a city&#10;&#10;Description automatically generated">
                <a:extLst>
                  <a:ext uri="{FF2B5EF4-FFF2-40B4-BE49-F238E27FC236}">
                    <a16:creationId xmlns:a16="http://schemas.microsoft.com/office/drawing/2014/main" id="{D6803D95-BF94-235A-67AB-A5E667A059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23778" y="851883"/>
                <a:ext cx="5066862" cy="5401373"/>
              </a:xfrm>
              <a:prstGeom prst="rect">
                <a:avLst/>
              </a:prstGeom>
              <a:ln w="19050">
                <a:solidFill>
                  <a:schemeClr val="tx1"/>
                </a:solidFill>
              </a:ln>
            </p:spPr>
          </p:pic>
          <p:sp>
            <p:nvSpPr>
              <p:cNvPr id="12" name="Oval 11">
                <a:extLst>
                  <a:ext uri="{FF2B5EF4-FFF2-40B4-BE49-F238E27FC236}">
                    <a16:creationId xmlns:a16="http://schemas.microsoft.com/office/drawing/2014/main" id="{A4F715F8-28BD-C3A9-5EBA-ED34B200A111}"/>
                  </a:ext>
                </a:extLst>
              </p:cNvPr>
              <p:cNvSpPr/>
              <p:nvPr/>
            </p:nvSpPr>
            <p:spPr>
              <a:xfrm>
                <a:off x="6839470" y="1594838"/>
                <a:ext cx="4394706" cy="4040148"/>
              </a:xfrm>
              <a:prstGeom prst="ellipse">
                <a:avLst/>
              </a:prstGeom>
              <a:noFill/>
              <a:ln w="88900">
                <a:solidFill>
                  <a:srgbClr val="ED5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 name="TextBox 1">
              <a:extLst>
                <a:ext uri="{FF2B5EF4-FFF2-40B4-BE49-F238E27FC236}">
                  <a16:creationId xmlns:a16="http://schemas.microsoft.com/office/drawing/2014/main" id="{0751960C-1813-28FA-12C1-5FDB43311C1D}"/>
                </a:ext>
              </a:extLst>
            </p:cNvPr>
            <p:cNvSpPr txBox="1"/>
            <p:nvPr/>
          </p:nvSpPr>
          <p:spPr>
            <a:xfrm rot="16200000">
              <a:off x="10865147" y="5554196"/>
              <a:ext cx="1123221" cy="246221"/>
            </a:xfrm>
            <a:prstGeom prst="rect">
              <a:avLst/>
            </a:prstGeom>
            <a:noFill/>
          </p:spPr>
          <p:txBody>
            <a:bodyPr wrap="square">
              <a:spAutoFit/>
            </a:bodyPr>
            <a:lstStyle/>
            <a:p>
              <a:r>
                <a:rPr lang="en-GB" sz="1000" b="0" i="0" u="none" strike="noStrike" dirty="0">
                  <a:effectLst/>
                  <a:latin typeface="Nunito" panose="02000503000000000000" pitchFamily="2" charset="77"/>
                </a:rPr>
                <a:t>© Google2024</a:t>
              </a:r>
              <a:endParaRPr lang="en-GB" sz="1000" dirty="0">
                <a:latin typeface="Nunito" panose="02000503000000000000" pitchFamily="2" charset="77"/>
              </a:endParaRPr>
            </a:p>
          </p:txBody>
        </p:sp>
      </p:grpSp>
    </p:spTree>
    <p:extLst>
      <p:ext uri="{BB962C8B-B14F-4D97-AF65-F5344CB8AC3E}">
        <p14:creationId xmlns:p14="http://schemas.microsoft.com/office/powerpoint/2010/main" val="26417023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8D6929DB-FF48-6F28-4147-40D74D8931CA}"/>
              </a:ext>
            </a:extLst>
          </p:cNvPr>
          <p:cNvSpPr>
            <a:spLocks noGrp="1"/>
          </p:cNvSpPr>
          <p:nvPr>
            <p:ph type="title"/>
          </p:nvPr>
        </p:nvSpPr>
        <p:spPr>
          <a:xfrm>
            <a:off x="838200" y="-1398228"/>
            <a:ext cx="10515600" cy="1325563"/>
          </a:xfrm>
        </p:spPr>
        <p:txBody>
          <a:bodyPr/>
          <a:lstStyle/>
          <a:p>
            <a:r>
              <a:rPr lang="en-US" dirty="0"/>
              <a:t>Owen and Owen</a:t>
            </a:r>
          </a:p>
        </p:txBody>
      </p:sp>
      <p:sp>
        <p:nvSpPr>
          <p:cNvPr id="8" name="Title 1">
            <a:extLst>
              <a:ext uri="{FF2B5EF4-FFF2-40B4-BE49-F238E27FC236}">
                <a16:creationId xmlns:a16="http://schemas.microsoft.com/office/drawing/2014/main" id="{2A40E079-7A47-9493-ED4B-293D469D0586}"/>
              </a:ext>
            </a:extLst>
          </p:cNvPr>
          <p:cNvSpPr txBox="1">
            <a:spLocks/>
          </p:cNvSpPr>
          <p:nvPr/>
        </p:nvSpPr>
        <p:spPr>
          <a:xfrm>
            <a:off x="452251" y="152094"/>
            <a:ext cx="66479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200" dirty="0">
                <a:ln w="12700">
                  <a:noFill/>
                </a:ln>
                <a:latin typeface="Superclarendon Rg" panose="02060605060000020003" pitchFamily="18" charset="77"/>
              </a:rPr>
              <a:t>Owen and Owen</a:t>
            </a:r>
          </a:p>
        </p:txBody>
      </p:sp>
      <p:sp>
        <p:nvSpPr>
          <p:cNvPr id="4" name="TextBox 3">
            <a:extLst>
              <a:ext uri="{FF2B5EF4-FFF2-40B4-BE49-F238E27FC236}">
                <a16:creationId xmlns:a16="http://schemas.microsoft.com/office/drawing/2014/main" id="{207B91A6-64D0-9B47-FC76-4DA03E05E0DC}"/>
              </a:ext>
            </a:extLst>
          </p:cNvPr>
          <p:cNvSpPr txBox="1"/>
          <p:nvPr/>
        </p:nvSpPr>
        <p:spPr>
          <a:xfrm>
            <a:off x="452251" y="904619"/>
            <a:ext cx="6591098"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As part of an earlier redevelopment project, Owen and Owen replaced the former ‘Butcher row’ section of the city. This was a grand department store, employing over 400 people.</a:t>
            </a:r>
          </a:p>
        </p:txBody>
      </p:sp>
      <p:grpSp>
        <p:nvGrpSpPr>
          <p:cNvPr id="10" name="Group 9" descr="The bomb site of 'Butcher row' in Coventry.">
            <a:extLst>
              <a:ext uri="{FF2B5EF4-FFF2-40B4-BE49-F238E27FC236}">
                <a16:creationId xmlns:a16="http://schemas.microsoft.com/office/drawing/2014/main" id="{ABB6F6E4-5CA8-CCAF-0592-EF8817D634D6}"/>
              </a:ext>
            </a:extLst>
          </p:cNvPr>
          <p:cNvGrpSpPr/>
          <p:nvPr/>
        </p:nvGrpSpPr>
        <p:grpSpPr>
          <a:xfrm>
            <a:off x="6774531" y="415951"/>
            <a:ext cx="4988581" cy="3817729"/>
            <a:chOff x="6774531" y="415951"/>
            <a:chExt cx="4988581" cy="3817729"/>
          </a:xfrm>
        </p:grpSpPr>
        <p:pic>
          <p:nvPicPr>
            <p:cNvPr id="7" name="Picture 6" descr="A city destroyed by earthquake&#10;&#10;Description automatically generated">
              <a:extLst>
                <a:ext uri="{FF2B5EF4-FFF2-40B4-BE49-F238E27FC236}">
                  <a16:creationId xmlns:a16="http://schemas.microsoft.com/office/drawing/2014/main" id="{78B17FD2-3940-222F-D63F-B0066770112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74531" y="475118"/>
              <a:ext cx="4988581" cy="3758562"/>
            </a:xfrm>
            <a:prstGeom prst="rect">
              <a:avLst/>
            </a:prstGeom>
            <a:ln w="19050">
              <a:solidFill>
                <a:schemeClr val="tx1"/>
              </a:solidFill>
            </a:ln>
          </p:spPr>
        </p:pic>
        <p:sp>
          <p:nvSpPr>
            <p:cNvPr id="6" name="TextBox 5">
              <a:extLst>
                <a:ext uri="{FF2B5EF4-FFF2-40B4-BE49-F238E27FC236}">
                  <a16:creationId xmlns:a16="http://schemas.microsoft.com/office/drawing/2014/main" id="{296F5487-C031-4BC2-F085-C098897EDCD2}"/>
                </a:ext>
              </a:extLst>
            </p:cNvPr>
            <p:cNvSpPr txBox="1"/>
            <p:nvPr/>
          </p:nvSpPr>
          <p:spPr>
            <a:xfrm>
              <a:off x="6774531" y="415951"/>
              <a:ext cx="2784607" cy="246221"/>
            </a:xfrm>
            <a:prstGeom prst="rect">
              <a:avLst/>
            </a:prstGeom>
            <a:noFill/>
          </p:spPr>
          <p:txBody>
            <a:bodyPr wrap="square">
              <a:spAutoFit/>
            </a:bodyPr>
            <a:lstStyle/>
            <a:p>
              <a:r>
                <a:rPr lang="en-GB" sz="1000" b="0" i="0" u="none" strike="noStrike" dirty="0">
                  <a:solidFill>
                    <a:schemeClr val="bg1">
                      <a:lumMod val="50000"/>
                    </a:schemeClr>
                  </a:solidFill>
                  <a:effectLst/>
                  <a:latin typeface="Nunito" panose="02000503000000000000" pitchFamily="2" charset="77"/>
                </a:rPr>
                <a:t>© Public Domain Wikimedia Commons</a:t>
              </a:r>
              <a:endParaRPr lang="en-GB" sz="1000" dirty="0">
                <a:solidFill>
                  <a:schemeClr val="bg1">
                    <a:lumMod val="50000"/>
                  </a:schemeClr>
                </a:solidFill>
                <a:latin typeface="Nunito" panose="02000503000000000000" pitchFamily="2" charset="77"/>
              </a:endParaRPr>
            </a:p>
          </p:txBody>
        </p:sp>
      </p:grpSp>
      <p:grpSp>
        <p:nvGrpSpPr>
          <p:cNvPr id="11" name="Group 10" descr="The modern Primark building sitting whereOwen and Owen once stold.">
            <a:extLst>
              <a:ext uri="{FF2B5EF4-FFF2-40B4-BE49-F238E27FC236}">
                <a16:creationId xmlns:a16="http://schemas.microsoft.com/office/drawing/2014/main" id="{C2F311F3-0E15-FA3D-9744-55EE40D24452}"/>
              </a:ext>
            </a:extLst>
          </p:cNvPr>
          <p:cNvGrpSpPr/>
          <p:nvPr/>
        </p:nvGrpSpPr>
        <p:grpSpPr>
          <a:xfrm>
            <a:off x="624584" y="2866768"/>
            <a:ext cx="5022454" cy="3326914"/>
            <a:chOff x="624584" y="2866768"/>
            <a:chExt cx="5022454" cy="3326914"/>
          </a:xfrm>
        </p:grpSpPr>
        <p:pic>
          <p:nvPicPr>
            <p:cNvPr id="3" name="Picture 2" descr="A large building with many windows&#10;&#10;Description automatically generated">
              <a:extLst>
                <a:ext uri="{FF2B5EF4-FFF2-40B4-BE49-F238E27FC236}">
                  <a16:creationId xmlns:a16="http://schemas.microsoft.com/office/drawing/2014/main" id="{51F1F5A7-A702-867C-4BE9-67ACCA074D6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6668" y="2866768"/>
              <a:ext cx="4990370" cy="3326914"/>
            </a:xfrm>
            <a:prstGeom prst="rect">
              <a:avLst/>
            </a:prstGeom>
            <a:ln w="19050">
              <a:solidFill>
                <a:schemeClr val="tx1"/>
              </a:solidFill>
            </a:ln>
          </p:spPr>
        </p:pic>
        <p:sp>
          <p:nvSpPr>
            <p:cNvPr id="2" name="TextBox 1">
              <a:extLst>
                <a:ext uri="{FF2B5EF4-FFF2-40B4-BE49-F238E27FC236}">
                  <a16:creationId xmlns:a16="http://schemas.microsoft.com/office/drawing/2014/main" id="{BE279608-3510-FB41-61CA-D11C9435C26C}"/>
                </a:ext>
              </a:extLst>
            </p:cNvPr>
            <p:cNvSpPr txBox="1"/>
            <p:nvPr/>
          </p:nvSpPr>
          <p:spPr>
            <a:xfrm>
              <a:off x="624584" y="5947461"/>
              <a:ext cx="2784607" cy="246221"/>
            </a:xfrm>
            <a:prstGeom prst="rect">
              <a:avLst/>
            </a:prstGeom>
            <a:noFill/>
          </p:spPr>
          <p:txBody>
            <a:bodyPr wrap="square">
              <a:spAutoFit/>
            </a:bodyPr>
            <a:lstStyle/>
            <a:p>
              <a:r>
                <a:rPr lang="en-GB" sz="1000" b="0" i="0" u="none" strike="noStrike" dirty="0">
                  <a:effectLst/>
                  <a:latin typeface="Nunito" panose="02000503000000000000" pitchFamily="2" charset="77"/>
                </a:rPr>
                <a:t>© Historic England Archive Ref: DP164607</a:t>
              </a:r>
              <a:endParaRPr lang="en-GB" sz="1000" dirty="0">
                <a:latin typeface="Nunito" panose="02000503000000000000" pitchFamily="2" charset="77"/>
              </a:endParaRPr>
            </a:p>
          </p:txBody>
        </p:sp>
      </p:grpSp>
      <p:sp>
        <p:nvSpPr>
          <p:cNvPr id="5" name="TextBox 4">
            <a:extLst>
              <a:ext uri="{FF2B5EF4-FFF2-40B4-BE49-F238E27FC236}">
                <a16:creationId xmlns:a16="http://schemas.microsoft.com/office/drawing/2014/main" id="{3E7FD0EB-99F6-6319-A59A-CDFF493888D3}"/>
              </a:ext>
            </a:extLst>
          </p:cNvPr>
          <p:cNvSpPr txBox="1"/>
          <p:nvPr/>
        </p:nvSpPr>
        <p:spPr>
          <a:xfrm>
            <a:off x="5869458" y="4510746"/>
            <a:ext cx="5424617"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During the bombing, the building suffered from devasting fire damage. Now Primark stands where Owen &amp; Owen once stood.</a:t>
            </a:r>
          </a:p>
        </p:txBody>
      </p:sp>
    </p:spTree>
    <p:extLst>
      <p:ext uri="{BB962C8B-B14F-4D97-AF65-F5344CB8AC3E}">
        <p14:creationId xmlns:p14="http://schemas.microsoft.com/office/powerpoint/2010/main" val="1804004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C34CB75-0EAE-559A-48BC-88AD8DA43024}"/>
              </a:ext>
            </a:extLst>
          </p:cNvPr>
          <p:cNvSpPr>
            <a:spLocks noGrp="1"/>
          </p:cNvSpPr>
          <p:nvPr>
            <p:ph type="title"/>
          </p:nvPr>
        </p:nvSpPr>
        <p:spPr>
          <a:xfrm>
            <a:off x="838200" y="-1295694"/>
            <a:ext cx="10515600" cy="1325563"/>
          </a:xfrm>
        </p:spPr>
        <p:txBody>
          <a:bodyPr/>
          <a:lstStyle/>
          <a:p>
            <a:r>
              <a:rPr lang="en-US" dirty="0"/>
              <a:t>Owen and</a:t>
            </a:r>
            <a:r>
              <a:rPr lang="en-US" baseline="0" dirty="0"/>
              <a:t> Owen page 2</a:t>
            </a:r>
            <a:endParaRPr lang="en-US" dirty="0"/>
          </a:p>
        </p:txBody>
      </p:sp>
      <p:sp>
        <p:nvSpPr>
          <p:cNvPr id="6" name="Title 1">
            <a:extLst>
              <a:ext uri="{FF2B5EF4-FFF2-40B4-BE49-F238E27FC236}">
                <a16:creationId xmlns:a16="http://schemas.microsoft.com/office/drawing/2014/main" id="{813D05E9-7DA5-E7D6-FC7C-1F9CC34C19DD}"/>
              </a:ext>
            </a:extLst>
          </p:cNvPr>
          <p:cNvSpPr txBox="1">
            <a:spLocks/>
          </p:cNvSpPr>
          <p:nvPr/>
        </p:nvSpPr>
        <p:spPr>
          <a:xfrm>
            <a:off x="3980641" y="152094"/>
            <a:ext cx="426883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200" dirty="0">
                <a:ln w="12700">
                  <a:noFill/>
                </a:ln>
                <a:latin typeface="Superclarendon Rg" panose="02060605060000020003" pitchFamily="18" charset="77"/>
              </a:rPr>
              <a:t>Owen and Owen</a:t>
            </a:r>
          </a:p>
        </p:txBody>
      </p:sp>
      <p:grpSp>
        <p:nvGrpSpPr>
          <p:cNvPr id="7" name="Group 6" descr="The bomb site of 'Butcher row' after the war circles in red on an aerial photo.">
            <a:extLst>
              <a:ext uri="{FF2B5EF4-FFF2-40B4-BE49-F238E27FC236}">
                <a16:creationId xmlns:a16="http://schemas.microsoft.com/office/drawing/2014/main" id="{3E831D93-F0C5-034E-469C-BE9983E1A555}"/>
              </a:ext>
            </a:extLst>
          </p:cNvPr>
          <p:cNvGrpSpPr/>
          <p:nvPr/>
        </p:nvGrpSpPr>
        <p:grpSpPr>
          <a:xfrm>
            <a:off x="609689" y="1013724"/>
            <a:ext cx="5934082" cy="4830551"/>
            <a:chOff x="609689" y="1013724"/>
            <a:chExt cx="5934082" cy="4830551"/>
          </a:xfrm>
        </p:grpSpPr>
        <p:pic>
          <p:nvPicPr>
            <p:cNvPr id="2" name="Picture 1" descr="An aerial view of a city&#10;&#10;Description automatically generated">
              <a:extLst>
                <a:ext uri="{FF2B5EF4-FFF2-40B4-BE49-F238E27FC236}">
                  <a16:creationId xmlns:a16="http://schemas.microsoft.com/office/drawing/2014/main" id="{E02876B9-AEFA-7700-A500-C12A1645F27B}"/>
                </a:ext>
              </a:extLst>
            </p:cNvPr>
            <p:cNvPicPr>
              <a:picLocks noChangeAspect="1"/>
            </p:cNvPicPr>
            <p:nvPr/>
          </p:nvPicPr>
          <p:blipFill>
            <a:blip r:embed="rId4"/>
            <a:stretch>
              <a:fillRect/>
            </a:stretch>
          </p:blipFill>
          <p:spPr>
            <a:xfrm>
              <a:off x="609689" y="1013724"/>
              <a:ext cx="5934082" cy="4830551"/>
            </a:xfrm>
            <a:prstGeom prst="rect">
              <a:avLst/>
            </a:prstGeom>
            <a:ln w="19050">
              <a:solidFill>
                <a:schemeClr val="tx1"/>
              </a:solidFill>
            </a:ln>
          </p:spPr>
        </p:pic>
        <p:sp>
          <p:nvSpPr>
            <p:cNvPr id="10" name="Oval 9">
              <a:extLst>
                <a:ext uri="{FF2B5EF4-FFF2-40B4-BE49-F238E27FC236}">
                  <a16:creationId xmlns:a16="http://schemas.microsoft.com/office/drawing/2014/main" id="{4B5DB606-7967-5F21-5847-E6A3830D14E1}"/>
                </a:ext>
              </a:extLst>
            </p:cNvPr>
            <p:cNvSpPr/>
            <p:nvPr/>
          </p:nvSpPr>
          <p:spPr>
            <a:xfrm>
              <a:off x="1995794" y="1463540"/>
              <a:ext cx="2860412" cy="2663617"/>
            </a:xfrm>
            <a:prstGeom prst="ellipse">
              <a:avLst/>
            </a:prstGeom>
            <a:noFill/>
            <a:ln w="88900">
              <a:solidFill>
                <a:srgbClr val="ED5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9" name="Group 8" descr="A modern aerial view of Coventry city with the Primark building circled in red.">
            <a:extLst>
              <a:ext uri="{FF2B5EF4-FFF2-40B4-BE49-F238E27FC236}">
                <a16:creationId xmlns:a16="http://schemas.microsoft.com/office/drawing/2014/main" id="{4A54CE72-7452-BBE9-EA3B-16E76030AC0C}"/>
              </a:ext>
            </a:extLst>
          </p:cNvPr>
          <p:cNvGrpSpPr/>
          <p:nvPr/>
        </p:nvGrpSpPr>
        <p:grpSpPr>
          <a:xfrm>
            <a:off x="7003119" y="1013724"/>
            <a:ext cx="4609254" cy="4822399"/>
            <a:chOff x="7003119" y="1013724"/>
            <a:chExt cx="4609254" cy="4822399"/>
          </a:xfrm>
        </p:grpSpPr>
        <p:grpSp>
          <p:nvGrpSpPr>
            <p:cNvPr id="8" name="Group 7">
              <a:extLst>
                <a:ext uri="{FF2B5EF4-FFF2-40B4-BE49-F238E27FC236}">
                  <a16:creationId xmlns:a16="http://schemas.microsoft.com/office/drawing/2014/main" id="{A09470F6-BE7B-F8F1-AD5D-07643D9D5914}"/>
                </a:ext>
              </a:extLst>
            </p:cNvPr>
            <p:cNvGrpSpPr/>
            <p:nvPr/>
          </p:nvGrpSpPr>
          <p:grpSpPr>
            <a:xfrm>
              <a:off x="7003119" y="1013724"/>
              <a:ext cx="4609254" cy="4822399"/>
              <a:chOff x="7003119" y="1013724"/>
              <a:chExt cx="4609254" cy="4822399"/>
            </a:xfrm>
          </p:grpSpPr>
          <p:pic>
            <p:nvPicPr>
              <p:cNvPr id="3" name="Picture 2" descr="An aerial view of a city&#10;&#10;Description automatically generated">
                <a:extLst>
                  <a:ext uri="{FF2B5EF4-FFF2-40B4-BE49-F238E27FC236}">
                    <a16:creationId xmlns:a16="http://schemas.microsoft.com/office/drawing/2014/main" id="{0BE0C674-8132-315E-E2BE-A7D619ECB1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03119" y="1013724"/>
                <a:ext cx="4609254" cy="4822399"/>
              </a:xfrm>
              <a:prstGeom prst="rect">
                <a:avLst/>
              </a:prstGeom>
              <a:ln w="19050">
                <a:solidFill>
                  <a:schemeClr val="tx1"/>
                </a:solidFill>
              </a:ln>
            </p:spPr>
          </p:pic>
          <p:sp>
            <p:nvSpPr>
              <p:cNvPr id="12" name="Oval 11">
                <a:extLst>
                  <a:ext uri="{FF2B5EF4-FFF2-40B4-BE49-F238E27FC236}">
                    <a16:creationId xmlns:a16="http://schemas.microsoft.com/office/drawing/2014/main" id="{A4F715F8-28BD-C3A9-5EBA-ED34B200A111}"/>
                  </a:ext>
                </a:extLst>
              </p:cNvPr>
              <p:cNvSpPr/>
              <p:nvPr/>
            </p:nvSpPr>
            <p:spPr>
              <a:xfrm>
                <a:off x="7737211" y="1879042"/>
                <a:ext cx="2842055" cy="2668246"/>
              </a:xfrm>
              <a:prstGeom prst="ellipse">
                <a:avLst/>
              </a:prstGeom>
              <a:noFill/>
              <a:ln w="88900">
                <a:solidFill>
                  <a:srgbClr val="ED5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5" name="TextBox 4">
              <a:extLst>
                <a:ext uri="{FF2B5EF4-FFF2-40B4-BE49-F238E27FC236}">
                  <a16:creationId xmlns:a16="http://schemas.microsoft.com/office/drawing/2014/main" id="{6133F64B-9078-89B7-575A-9220C294C2A0}"/>
                </a:ext>
              </a:extLst>
            </p:cNvPr>
            <p:cNvSpPr txBox="1"/>
            <p:nvPr/>
          </p:nvSpPr>
          <p:spPr>
            <a:xfrm rot="16200000">
              <a:off x="10044165" y="4320709"/>
              <a:ext cx="2784607" cy="246221"/>
            </a:xfrm>
            <a:prstGeom prst="rect">
              <a:avLst/>
            </a:prstGeom>
            <a:noFill/>
          </p:spPr>
          <p:txBody>
            <a:bodyPr wrap="square">
              <a:spAutoFit/>
            </a:bodyPr>
            <a:lstStyle/>
            <a:p>
              <a:r>
                <a:rPr lang="en-GB" sz="1000" b="0" i="0" u="none" strike="noStrike" dirty="0">
                  <a:effectLst/>
                  <a:latin typeface="Nunito" panose="02000503000000000000" pitchFamily="2" charset="77"/>
                </a:rPr>
                <a:t>© Google2024</a:t>
              </a:r>
              <a:endParaRPr lang="en-GB" sz="1000" dirty="0">
                <a:latin typeface="Nunito" panose="02000503000000000000" pitchFamily="2" charset="77"/>
              </a:endParaRPr>
            </a:p>
          </p:txBody>
        </p:sp>
      </p:grpSp>
    </p:spTree>
    <p:extLst>
      <p:ext uri="{BB962C8B-B14F-4D97-AF65-F5344CB8AC3E}">
        <p14:creationId xmlns:p14="http://schemas.microsoft.com/office/powerpoint/2010/main" val="19646176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B00BAAFA-2E2B-C467-49AD-16ABF1CED842}"/>
              </a:ext>
            </a:extLst>
          </p:cNvPr>
          <p:cNvSpPr>
            <a:spLocks noGrp="1"/>
          </p:cNvSpPr>
          <p:nvPr>
            <p:ph type="title"/>
          </p:nvPr>
        </p:nvSpPr>
        <p:spPr>
          <a:xfrm>
            <a:off x="838200" y="-1410090"/>
            <a:ext cx="10515600" cy="1325563"/>
          </a:xfrm>
        </p:spPr>
        <p:txBody>
          <a:bodyPr/>
          <a:lstStyle/>
          <a:p>
            <a:r>
              <a:rPr lang="en-US" dirty="0"/>
              <a:t>Lower Precinct</a:t>
            </a:r>
          </a:p>
        </p:txBody>
      </p:sp>
      <p:sp>
        <p:nvSpPr>
          <p:cNvPr id="8" name="Title 1">
            <a:extLst>
              <a:ext uri="{FF2B5EF4-FFF2-40B4-BE49-F238E27FC236}">
                <a16:creationId xmlns:a16="http://schemas.microsoft.com/office/drawing/2014/main" id="{2E320DA3-67F6-DE6D-5CCD-BC432EA38B2E}"/>
              </a:ext>
            </a:extLst>
          </p:cNvPr>
          <p:cNvSpPr txBox="1">
            <a:spLocks/>
          </p:cNvSpPr>
          <p:nvPr/>
        </p:nvSpPr>
        <p:spPr>
          <a:xfrm>
            <a:off x="452251" y="158372"/>
            <a:ext cx="66479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200" dirty="0">
                <a:ln w="12700">
                  <a:noFill/>
                </a:ln>
                <a:latin typeface="Superclarendon Rg" panose="02060605060000020003" pitchFamily="18" charset="77"/>
              </a:rPr>
              <a:t>Lower Precinct</a:t>
            </a:r>
          </a:p>
        </p:txBody>
      </p:sp>
      <p:sp>
        <p:nvSpPr>
          <p:cNvPr id="4" name="TextBox 3">
            <a:extLst>
              <a:ext uri="{FF2B5EF4-FFF2-40B4-BE49-F238E27FC236}">
                <a16:creationId xmlns:a16="http://schemas.microsoft.com/office/drawing/2014/main" id="{207B91A6-64D0-9B47-FC76-4DA03E05E0DC}"/>
              </a:ext>
            </a:extLst>
          </p:cNvPr>
          <p:cNvSpPr txBox="1"/>
          <p:nvPr/>
        </p:nvSpPr>
        <p:spPr>
          <a:xfrm>
            <a:off x="452251" y="922754"/>
            <a:ext cx="6647936"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Covering an area which was completely flattened during the raids, the precinct area would house the main shopping street that still exists today.</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Shoppers were treated to a two-tier design, with shops on a ground level and upper level.</a:t>
            </a:r>
          </a:p>
        </p:txBody>
      </p:sp>
      <p:grpSp>
        <p:nvGrpSpPr>
          <p:cNvPr id="11" name="Group 10" descr="A black and white photo of the lower precinct.">
            <a:extLst>
              <a:ext uri="{FF2B5EF4-FFF2-40B4-BE49-F238E27FC236}">
                <a16:creationId xmlns:a16="http://schemas.microsoft.com/office/drawing/2014/main" id="{1169EB59-FE29-1325-7A00-233FC21E4244}"/>
              </a:ext>
            </a:extLst>
          </p:cNvPr>
          <p:cNvGrpSpPr/>
          <p:nvPr/>
        </p:nvGrpSpPr>
        <p:grpSpPr>
          <a:xfrm>
            <a:off x="7339914" y="504725"/>
            <a:ext cx="4147750" cy="2808761"/>
            <a:chOff x="6470825" y="651185"/>
            <a:chExt cx="4515165" cy="3057566"/>
          </a:xfrm>
        </p:grpSpPr>
        <p:pic>
          <p:nvPicPr>
            <p:cNvPr id="6" name="Picture 5" descr="A group of people standing on a walkway&#10;&#10;Description automatically generated">
              <a:extLst>
                <a:ext uri="{FF2B5EF4-FFF2-40B4-BE49-F238E27FC236}">
                  <a16:creationId xmlns:a16="http://schemas.microsoft.com/office/drawing/2014/main" id="{7EE3DDD0-92AC-B635-E8CE-D50B79E894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70825" y="651185"/>
              <a:ext cx="4515165" cy="3057566"/>
            </a:xfrm>
            <a:prstGeom prst="rect">
              <a:avLst/>
            </a:prstGeom>
            <a:ln w="19050">
              <a:solidFill>
                <a:schemeClr val="tx1"/>
              </a:solidFill>
            </a:ln>
          </p:spPr>
        </p:pic>
        <p:sp>
          <p:nvSpPr>
            <p:cNvPr id="7" name="TextBox 6">
              <a:extLst>
                <a:ext uri="{FF2B5EF4-FFF2-40B4-BE49-F238E27FC236}">
                  <a16:creationId xmlns:a16="http://schemas.microsoft.com/office/drawing/2014/main" id="{60361BD9-66F2-05ED-5014-45289E9D783E}"/>
                </a:ext>
              </a:extLst>
            </p:cNvPr>
            <p:cNvSpPr txBox="1"/>
            <p:nvPr/>
          </p:nvSpPr>
          <p:spPr>
            <a:xfrm>
              <a:off x="6470825" y="3441917"/>
              <a:ext cx="1883187" cy="266834"/>
            </a:xfrm>
            <a:prstGeom prst="rect">
              <a:avLst/>
            </a:prstGeom>
            <a:noFill/>
          </p:spPr>
          <p:txBody>
            <a:bodyPr wrap="square">
              <a:spAutoFit/>
            </a:bodyPr>
            <a:lstStyle/>
            <a:p>
              <a:r>
                <a:rPr lang="en-GB" sz="1000" b="0" i="0" u="none" strike="noStrike" dirty="0">
                  <a:effectLst/>
                  <a:latin typeface="Nunito" panose="02000503000000000000" pitchFamily="2" charset="77"/>
                </a:rPr>
                <a:t>© </a:t>
              </a:r>
              <a:r>
                <a:rPr lang="en-GB" sz="1000" b="0" i="0" u="none" strike="noStrike" dirty="0" err="1">
                  <a:effectLst/>
                  <a:latin typeface="Nunito" panose="02000503000000000000" pitchFamily="2" charset="77"/>
                </a:rPr>
                <a:t>Alamy</a:t>
              </a:r>
              <a:r>
                <a:rPr lang="en-GB" sz="1000" b="0" i="0" u="none" strike="noStrike" dirty="0">
                  <a:effectLst/>
                  <a:latin typeface="Nunito" panose="02000503000000000000" pitchFamily="2" charset="77"/>
                </a:rPr>
                <a:t> Ref: 2HJ5227</a:t>
              </a:r>
              <a:endParaRPr lang="en-GB" sz="1000" dirty="0">
                <a:latin typeface="Nunito" panose="02000503000000000000" pitchFamily="2" charset="77"/>
              </a:endParaRPr>
            </a:p>
          </p:txBody>
        </p:sp>
      </p:grpSp>
      <p:grpSp>
        <p:nvGrpSpPr>
          <p:cNvPr id="10" name="Group 9" descr="Lower precinct after the bombings, destroyed buildings with a tower in the middle of the photo.">
            <a:extLst>
              <a:ext uri="{FF2B5EF4-FFF2-40B4-BE49-F238E27FC236}">
                <a16:creationId xmlns:a16="http://schemas.microsoft.com/office/drawing/2014/main" id="{6378FFFB-FF61-20C5-2906-C92091A972B4}"/>
              </a:ext>
            </a:extLst>
          </p:cNvPr>
          <p:cNvGrpSpPr/>
          <p:nvPr/>
        </p:nvGrpSpPr>
        <p:grpSpPr>
          <a:xfrm>
            <a:off x="569624" y="3068365"/>
            <a:ext cx="5022992" cy="3103607"/>
            <a:chOff x="506628" y="3447739"/>
            <a:chExt cx="4275437" cy="2641708"/>
          </a:xfrm>
        </p:grpSpPr>
        <p:pic>
          <p:nvPicPr>
            <p:cNvPr id="2" name="Picture 1" descr="A clock tower in a city&#10;&#10;Description automatically generated">
              <a:extLst>
                <a:ext uri="{FF2B5EF4-FFF2-40B4-BE49-F238E27FC236}">
                  <a16:creationId xmlns:a16="http://schemas.microsoft.com/office/drawing/2014/main" id="{0859CC6E-D9AF-23E1-EE01-231508C399C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3699" y="3493881"/>
              <a:ext cx="4238366" cy="2595566"/>
            </a:xfrm>
            <a:prstGeom prst="rect">
              <a:avLst/>
            </a:prstGeom>
            <a:ln w="19050">
              <a:solidFill>
                <a:schemeClr val="tx1"/>
              </a:solidFill>
            </a:ln>
          </p:spPr>
        </p:pic>
        <p:sp>
          <p:nvSpPr>
            <p:cNvPr id="3" name="TextBox 2">
              <a:extLst>
                <a:ext uri="{FF2B5EF4-FFF2-40B4-BE49-F238E27FC236}">
                  <a16:creationId xmlns:a16="http://schemas.microsoft.com/office/drawing/2014/main" id="{D62E706E-942C-02B2-2380-D63A3D26C63E}"/>
                </a:ext>
              </a:extLst>
            </p:cNvPr>
            <p:cNvSpPr txBox="1"/>
            <p:nvPr/>
          </p:nvSpPr>
          <p:spPr>
            <a:xfrm>
              <a:off x="506628" y="3447739"/>
              <a:ext cx="1592981" cy="246221"/>
            </a:xfrm>
            <a:prstGeom prst="rect">
              <a:avLst/>
            </a:prstGeom>
            <a:noFill/>
          </p:spPr>
          <p:txBody>
            <a:bodyPr wrap="square">
              <a:spAutoFit/>
            </a:bodyPr>
            <a:lstStyle/>
            <a:p>
              <a:r>
                <a:rPr lang="en-GB" sz="1000" b="0" i="0" u="none" strike="noStrike" dirty="0">
                  <a:solidFill>
                    <a:srgbClr val="79583D"/>
                  </a:solidFill>
                  <a:effectLst/>
                  <a:latin typeface="Nunito" panose="02000503000000000000" pitchFamily="2" charset="77"/>
                </a:rPr>
                <a:t>© </a:t>
              </a:r>
              <a:r>
                <a:rPr lang="en-GB" sz="1000" b="0" i="0" u="none" strike="noStrike" dirty="0" err="1">
                  <a:solidFill>
                    <a:srgbClr val="79583D"/>
                  </a:solidFill>
                  <a:effectLst/>
                  <a:latin typeface="Nunito" panose="02000503000000000000" pitchFamily="2" charset="77"/>
                </a:rPr>
                <a:t>Alamy</a:t>
              </a:r>
              <a:r>
                <a:rPr lang="en-GB" sz="1000" b="0" i="0" u="none" strike="noStrike" dirty="0">
                  <a:solidFill>
                    <a:srgbClr val="79583D"/>
                  </a:solidFill>
                  <a:effectLst/>
                  <a:latin typeface="Nunito" panose="02000503000000000000" pitchFamily="2" charset="77"/>
                </a:rPr>
                <a:t> Ref: 2M3K2FN</a:t>
              </a:r>
              <a:endParaRPr lang="en-GB" sz="1000" dirty="0">
                <a:solidFill>
                  <a:srgbClr val="79583D"/>
                </a:solidFill>
                <a:latin typeface="Nunito" panose="02000503000000000000" pitchFamily="2" charset="77"/>
              </a:endParaRPr>
            </a:p>
          </p:txBody>
        </p:sp>
      </p:grpSp>
      <p:sp>
        <p:nvSpPr>
          <p:cNvPr id="5" name="TextBox 4">
            <a:extLst>
              <a:ext uri="{FF2B5EF4-FFF2-40B4-BE49-F238E27FC236}">
                <a16:creationId xmlns:a16="http://schemas.microsoft.com/office/drawing/2014/main" id="{3E7FD0EB-99F6-6319-A59A-CDFF493888D3}"/>
              </a:ext>
            </a:extLst>
          </p:cNvPr>
          <p:cNvSpPr txBox="1"/>
          <p:nvPr/>
        </p:nvSpPr>
        <p:spPr>
          <a:xfrm>
            <a:off x="5834451" y="3556385"/>
            <a:ext cx="5516108" cy="2327560"/>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Again, the design utilised open space to create a central hub feel to the shopping district.</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Over the years the area has been tweaked and added to, with cafes being replaced, stairs removed and other décor changes. However, the initial layout has stayed the same.</a:t>
            </a:r>
          </a:p>
        </p:txBody>
      </p:sp>
    </p:spTree>
    <p:extLst>
      <p:ext uri="{BB962C8B-B14F-4D97-AF65-F5344CB8AC3E}">
        <p14:creationId xmlns:p14="http://schemas.microsoft.com/office/powerpoint/2010/main" val="11297219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D8C7459-F57F-1ABB-0548-7CC62DC49567}"/>
              </a:ext>
            </a:extLst>
          </p:cNvPr>
          <p:cNvSpPr>
            <a:spLocks noGrp="1"/>
          </p:cNvSpPr>
          <p:nvPr>
            <p:ph type="title"/>
          </p:nvPr>
        </p:nvSpPr>
        <p:spPr>
          <a:xfrm>
            <a:off x="838200" y="-1547603"/>
            <a:ext cx="10515600" cy="1325563"/>
          </a:xfrm>
        </p:spPr>
        <p:txBody>
          <a:bodyPr/>
          <a:lstStyle/>
          <a:p>
            <a:r>
              <a:rPr lang="en-US" dirty="0"/>
              <a:t>Lower Precinct page 2</a:t>
            </a:r>
          </a:p>
        </p:txBody>
      </p:sp>
      <p:sp>
        <p:nvSpPr>
          <p:cNvPr id="3" name="Title 1">
            <a:extLst>
              <a:ext uri="{FF2B5EF4-FFF2-40B4-BE49-F238E27FC236}">
                <a16:creationId xmlns:a16="http://schemas.microsoft.com/office/drawing/2014/main" id="{A7A979F6-7D48-304E-08C1-1F018DC55DB3}"/>
              </a:ext>
            </a:extLst>
          </p:cNvPr>
          <p:cNvSpPr txBox="1">
            <a:spLocks/>
          </p:cNvSpPr>
          <p:nvPr/>
        </p:nvSpPr>
        <p:spPr>
          <a:xfrm>
            <a:off x="452250" y="158372"/>
            <a:ext cx="1125604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200" dirty="0">
                <a:ln w="12700">
                  <a:noFill/>
                </a:ln>
                <a:latin typeface="Superclarendon Rg" panose="02060605060000020003" pitchFamily="18" charset="77"/>
              </a:rPr>
              <a:t>Lower Precinct</a:t>
            </a:r>
          </a:p>
        </p:txBody>
      </p:sp>
      <p:grpSp>
        <p:nvGrpSpPr>
          <p:cNvPr id="8" name="Group 7" descr="A black and white aerial of the lower precinct after it was bombed circled in red.">
            <a:extLst>
              <a:ext uri="{FF2B5EF4-FFF2-40B4-BE49-F238E27FC236}">
                <a16:creationId xmlns:a16="http://schemas.microsoft.com/office/drawing/2014/main" id="{DCCD13BF-D249-46C8-C784-1F07F246742B}"/>
              </a:ext>
            </a:extLst>
          </p:cNvPr>
          <p:cNvGrpSpPr/>
          <p:nvPr/>
        </p:nvGrpSpPr>
        <p:grpSpPr>
          <a:xfrm>
            <a:off x="865533" y="1013724"/>
            <a:ext cx="5302189" cy="4970802"/>
            <a:chOff x="865533" y="1013724"/>
            <a:chExt cx="5302189" cy="4970802"/>
          </a:xfrm>
        </p:grpSpPr>
        <p:pic>
          <p:nvPicPr>
            <p:cNvPr id="4" name="Picture 3" descr="An aerial view of a city&#10;&#10;Description automatically generated">
              <a:extLst>
                <a:ext uri="{FF2B5EF4-FFF2-40B4-BE49-F238E27FC236}">
                  <a16:creationId xmlns:a16="http://schemas.microsoft.com/office/drawing/2014/main" id="{CDB3F77B-8BD3-1815-6C2E-A2B64D8A02B0}"/>
                </a:ext>
              </a:extLst>
            </p:cNvPr>
            <p:cNvPicPr>
              <a:picLocks noChangeAspect="1"/>
            </p:cNvPicPr>
            <p:nvPr/>
          </p:nvPicPr>
          <p:blipFill>
            <a:blip r:embed="rId4"/>
            <a:stretch>
              <a:fillRect/>
            </a:stretch>
          </p:blipFill>
          <p:spPr>
            <a:xfrm>
              <a:off x="865533" y="1013724"/>
              <a:ext cx="5302189" cy="4970802"/>
            </a:xfrm>
            <a:prstGeom prst="rect">
              <a:avLst/>
            </a:prstGeom>
            <a:ln w="19050">
              <a:solidFill>
                <a:schemeClr val="tx1"/>
              </a:solidFill>
            </a:ln>
          </p:spPr>
        </p:pic>
        <p:sp>
          <p:nvSpPr>
            <p:cNvPr id="10" name="Oval 9">
              <a:extLst>
                <a:ext uri="{FF2B5EF4-FFF2-40B4-BE49-F238E27FC236}">
                  <a16:creationId xmlns:a16="http://schemas.microsoft.com/office/drawing/2014/main" id="{4B5DB606-7967-5F21-5847-E6A3830D14E1}"/>
                </a:ext>
              </a:extLst>
            </p:cNvPr>
            <p:cNvSpPr/>
            <p:nvPr/>
          </p:nvSpPr>
          <p:spPr>
            <a:xfrm>
              <a:off x="1384517" y="1753525"/>
              <a:ext cx="4392986" cy="4090751"/>
            </a:xfrm>
            <a:prstGeom prst="ellipse">
              <a:avLst/>
            </a:prstGeom>
            <a:noFill/>
            <a:ln w="88900">
              <a:solidFill>
                <a:srgbClr val="ED5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9" name="Group 8" descr="A modern aerial photo pf the lower precinct circled in red.">
            <a:extLst>
              <a:ext uri="{FF2B5EF4-FFF2-40B4-BE49-F238E27FC236}">
                <a16:creationId xmlns:a16="http://schemas.microsoft.com/office/drawing/2014/main" id="{166BF016-BBC5-7F64-998A-DD6B8D83AC90}"/>
              </a:ext>
            </a:extLst>
          </p:cNvPr>
          <p:cNvGrpSpPr/>
          <p:nvPr/>
        </p:nvGrpSpPr>
        <p:grpSpPr>
          <a:xfrm>
            <a:off x="6520517" y="1013724"/>
            <a:ext cx="4897127" cy="4970802"/>
            <a:chOff x="6520517" y="1013724"/>
            <a:chExt cx="4897127" cy="4970802"/>
          </a:xfrm>
        </p:grpSpPr>
        <p:grpSp>
          <p:nvGrpSpPr>
            <p:cNvPr id="7" name="Group 6">
              <a:extLst>
                <a:ext uri="{FF2B5EF4-FFF2-40B4-BE49-F238E27FC236}">
                  <a16:creationId xmlns:a16="http://schemas.microsoft.com/office/drawing/2014/main" id="{7BEA9A46-1183-AA07-499A-8FF5A7973545}"/>
                </a:ext>
              </a:extLst>
            </p:cNvPr>
            <p:cNvGrpSpPr/>
            <p:nvPr/>
          </p:nvGrpSpPr>
          <p:grpSpPr>
            <a:xfrm>
              <a:off x="6520517" y="1013724"/>
              <a:ext cx="4897127" cy="4970802"/>
              <a:chOff x="6520517" y="1013724"/>
              <a:chExt cx="4897127" cy="4970802"/>
            </a:xfrm>
          </p:grpSpPr>
          <p:pic>
            <p:nvPicPr>
              <p:cNvPr id="5" name="Picture 4" descr="Aerial view of a city&#10;&#10;Description automatically generated">
                <a:extLst>
                  <a:ext uri="{FF2B5EF4-FFF2-40B4-BE49-F238E27FC236}">
                    <a16:creationId xmlns:a16="http://schemas.microsoft.com/office/drawing/2014/main" id="{1777CBE1-5CEE-2504-98AD-DB85EA2349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20517" y="1013724"/>
                <a:ext cx="4897127" cy="4952566"/>
              </a:xfrm>
              <a:prstGeom prst="rect">
                <a:avLst/>
              </a:prstGeom>
              <a:ln w="19050">
                <a:solidFill>
                  <a:schemeClr val="tx1"/>
                </a:solidFill>
              </a:ln>
            </p:spPr>
          </p:pic>
          <p:sp>
            <p:nvSpPr>
              <p:cNvPr id="2" name="TextBox 1">
                <a:extLst>
                  <a:ext uri="{FF2B5EF4-FFF2-40B4-BE49-F238E27FC236}">
                    <a16:creationId xmlns:a16="http://schemas.microsoft.com/office/drawing/2014/main" id="{5B08EE97-5A77-D3DD-E486-433DCB906D65}"/>
                  </a:ext>
                </a:extLst>
              </p:cNvPr>
              <p:cNvSpPr txBox="1"/>
              <p:nvPr/>
            </p:nvSpPr>
            <p:spPr>
              <a:xfrm rot="16200000">
                <a:off x="9886490" y="4469112"/>
                <a:ext cx="2784607" cy="246221"/>
              </a:xfrm>
              <a:prstGeom prst="rect">
                <a:avLst/>
              </a:prstGeom>
              <a:noFill/>
            </p:spPr>
            <p:txBody>
              <a:bodyPr wrap="square">
                <a:spAutoFit/>
              </a:bodyPr>
              <a:lstStyle/>
              <a:p>
                <a:r>
                  <a:rPr lang="en-GB" sz="1000" b="0" i="0" u="none" strike="noStrike" dirty="0">
                    <a:effectLst/>
                    <a:latin typeface="Nunito" panose="02000503000000000000" pitchFamily="2" charset="77"/>
                  </a:rPr>
                  <a:t>© Google2024</a:t>
                </a:r>
                <a:endParaRPr lang="en-GB" sz="1000" dirty="0">
                  <a:latin typeface="Nunito" panose="02000503000000000000" pitchFamily="2" charset="77"/>
                </a:endParaRPr>
              </a:p>
            </p:txBody>
          </p:sp>
        </p:grpSp>
        <p:sp>
          <p:nvSpPr>
            <p:cNvPr id="12" name="Oval 11">
              <a:extLst>
                <a:ext uri="{FF2B5EF4-FFF2-40B4-BE49-F238E27FC236}">
                  <a16:creationId xmlns:a16="http://schemas.microsoft.com/office/drawing/2014/main" id="{A4F715F8-28BD-C3A9-5EBA-ED34B200A111}"/>
                </a:ext>
              </a:extLst>
            </p:cNvPr>
            <p:cNvSpPr/>
            <p:nvPr/>
          </p:nvSpPr>
          <p:spPr>
            <a:xfrm>
              <a:off x="6520517" y="1278189"/>
              <a:ext cx="4682386" cy="4396030"/>
            </a:xfrm>
            <a:prstGeom prst="ellipse">
              <a:avLst/>
            </a:prstGeom>
            <a:noFill/>
            <a:ln w="88900">
              <a:solidFill>
                <a:srgbClr val="ED5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17592384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334B3EC-1949-C1FD-836A-9BA8FF10F059}"/>
              </a:ext>
            </a:extLst>
          </p:cNvPr>
          <p:cNvSpPr>
            <a:spLocks noGrp="1"/>
          </p:cNvSpPr>
          <p:nvPr>
            <p:ph type="title"/>
          </p:nvPr>
        </p:nvSpPr>
        <p:spPr>
          <a:xfrm>
            <a:off x="838200" y="-1241667"/>
            <a:ext cx="10515600" cy="1325563"/>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kern="1200" dirty="0">
                <a:solidFill>
                  <a:schemeClr val="tx1"/>
                </a:solidFill>
                <a:effectLst/>
                <a:latin typeface="+mj-lt"/>
                <a:ea typeface="+mj-ea"/>
                <a:cs typeface="+mj-cs"/>
              </a:rPr>
              <a:t>Pool Meadow Bus Station</a:t>
            </a:r>
            <a:endParaRPr lang="en-GB" dirty="0">
              <a:effectLst/>
            </a:endParaRPr>
          </a:p>
        </p:txBody>
      </p:sp>
      <p:sp>
        <p:nvSpPr>
          <p:cNvPr id="9" name="Title 1">
            <a:extLst>
              <a:ext uri="{FF2B5EF4-FFF2-40B4-BE49-F238E27FC236}">
                <a16:creationId xmlns:a16="http://schemas.microsoft.com/office/drawing/2014/main" id="{82270B22-1A12-1CA8-E9D3-260555F53808}"/>
              </a:ext>
            </a:extLst>
          </p:cNvPr>
          <p:cNvSpPr txBox="1">
            <a:spLocks/>
          </p:cNvSpPr>
          <p:nvPr/>
        </p:nvSpPr>
        <p:spPr>
          <a:xfrm>
            <a:off x="452249" y="137838"/>
            <a:ext cx="644550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200" dirty="0">
                <a:ln w="12700">
                  <a:noFill/>
                </a:ln>
                <a:latin typeface="Superclarendon Rg" panose="02060605060000020003" pitchFamily="18" charset="77"/>
              </a:rPr>
              <a:t>Pool Meadow Bus Station</a:t>
            </a:r>
          </a:p>
        </p:txBody>
      </p:sp>
      <p:sp>
        <p:nvSpPr>
          <p:cNvPr id="4" name="TextBox 3">
            <a:extLst>
              <a:ext uri="{FF2B5EF4-FFF2-40B4-BE49-F238E27FC236}">
                <a16:creationId xmlns:a16="http://schemas.microsoft.com/office/drawing/2014/main" id="{207B91A6-64D0-9B47-FC76-4DA03E05E0DC}"/>
              </a:ext>
            </a:extLst>
          </p:cNvPr>
          <p:cNvSpPr txBox="1"/>
          <p:nvPr/>
        </p:nvSpPr>
        <p:spPr>
          <a:xfrm>
            <a:off x="452250" y="904619"/>
            <a:ext cx="6343966" cy="2550698"/>
          </a:xfrm>
          <a:prstGeom prst="rect">
            <a:avLst/>
          </a:prstGeom>
          <a:noFill/>
        </p:spPr>
        <p:txBody>
          <a:bodyPr wrap="square">
            <a:spAutoFit/>
          </a:bodyPr>
          <a:lstStyle/>
          <a:p>
            <a:pPr>
              <a:lnSpc>
                <a:spcPct val="150000"/>
              </a:lnSpc>
            </a:pPr>
            <a:r>
              <a:rPr lang="en-GB" dirty="0">
                <a:latin typeface="Linkpen 17a Print" panose="03050602060000000000" pitchFamily="66" charset="77"/>
              </a:rPr>
              <a:t>After the redevelopment took place, more and more people would have visited Coventry to witness how a city, which had been harrowed by the war, had grown to become a beacon of hope for what the future could be.</a:t>
            </a:r>
          </a:p>
          <a:p>
            <a:pPr>
              <a:lnSpc>
                <a:spcPct val="150000"/>
              </a:lnSpc>
            </a:pPr>
            <a:endParaRPr lang="en-GB" dirty="0">
              <a:latin typeface="Linkpen 17a Print" panose="03050602060000000000" pitchFamily="66" charset="77"/>
            </a:endParaRPr>
          </a:p>
        </p:txBody>
      </p:sp>
      <p:grpSp>
        <p:nvGrpSpPr>
          <p:cNvPr id="11" name="Group 10" descr="A photo of the pool meadow bus station in modern times.">
            <a:extLst>
              <a:ext uri="{FF2B5EF4-FFF2-40B4-BE49-F238E27FC236}">
                <a16:creationId xmlns:a16="http://schemas.microsoft.com/office/drawing/2014/main" id="{369EDF12-C57A-CB14-52BD-19BCA2E85783}"/>
              </a:ext>
            </a:extLst>
          </p:cNvPr>
          <p:cNvGrpSpPr/>
          <p:nvPr/>
        </p:nvGrpSpPr>
        <p:grpSpPr>
          <a:xfrm>
            <a:off x="6988130" y="403538"/>
            <a:ext cx="4849643" cy="3200063"/>
            <a:chOff x="6988130" y="403538"/>
            <a:chExt cx="4849643" cy="3200063"/>
          </a:xfrm>
        </p:grpSpPr>
        <p:pic>
          <p:nvPicPr>
            <p:cNvPr id="7" name="Picture 6" descr="Aerial view of a city&#10;&#10;Description automatically generated">
              <a:extLst>
                <a:ext uri="{FF2B5EF4-FFF2-40B4-BE49-F238E27FC236}">
                  <a16:creationId xmlns:a16="http://schemas.microsoft.com/office/drawing/2014/main" id="{D77B063F-7439-300C-709D-21A3ED847D2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88130" y="469362"/>
              <a:ext cx="4701360" cy="3134239"/>
            </a:xfrm>
            <a:prstGeom prst="rect">
              <a:avLst/>
            </a:prstGeom>
            <a:ln w="19050">
              <a:solidFill>
                <a:schemeClr val="tx1"/>
              </a:solidFill>
            </a:ln>
          </p:spPr>
        </p:pic>
        <p:sp>
          <p:nvSpPr>
            <p:cNvPr id="6" name="TextBox 5">
              <a:extLst>
                <a:ext uri="{FF2B5EF4-FFF2-40B4-BE49-F238E27FC236}">
                  <a16:creationId xmlns:a16="http://schemas.microsoft.com/office/drawing/2014/main" id="{9AC75DD1-C061-28CC-5335-60034F04FB65}"/>
                </a:ext>
              </a:extLst>
            </p:cNvPr>
            <p:cNvSpPr txBox="1"/>
            <p:nvPr/>
          </p:nvSpPr>
          <p:spPr>
            <a:xfrm>
              <a:off x="10484859" y="403538"/>
              <a:ext cx="1352914" cy="246221"/>
            </a:xfrm>
            <a:prstGeom prst="rect">
              <a:avLst/>
            </a:prstGeom>
            <a:noFill/>
          </p:spPr>
          <p:txBody>
            <a:bodyPr wrap="square">
              <a:spAutoFit/>
            </a:bodyPr>
            <a:lstStyle/>
            <a:p>
              <a:r>
                <a:rPr lang="en-GB" sz="1000" b="0" i="0" u="none" strike="noStrike" dirty="0">
                  <a:solidFill>
                    <a:schemeClr val="bg1"/>
                  </a:solidFill>
                  <a:effectLst/>
                  <a:latin typeface="Nunito" panose="02000503000000000000" pitchFamily="2" charset="77"/>
                </a:rPr>
                <a:t>© Historic Englan</a:t>
              </a:r>
              <a:r>
                <a:rPr lang="en-GB" sz="1000" dirty="0">
                  <a:solidFill>
                    <a:schemeClr val="bg1"/>
                  </a:solidFill>
                  <a:latin typeface="Nunito" panose="02000503000000000000" pitchFamily="2" charset="77"/>
                </a:rPr>
                <a:t>d</a:t>
              </a:r>
            </a:p>
          </p:txBody>
        </p:sp>
      </p:grpSp>
      <p:grpSp>
        <p:nvGrpSpPr>
          <p:cNvPr id="10" name="Group 9" descr="A photo of pool meadow bus station after the war.">
            <a:extLst>
              <a:ext uri="{FF2B5EF4-FFF2-40B4-BE49-F238E27FC236}">
                <a16:creationId xmlns:a16="http://schemas.microsoft.com/office/drawing/2014/main" id="{FB36A845-F5C9-7C7F-A619-F3476865B7DF}"/>
              </a:ext>
            </a:extLst>
          </p:cNvPr>
          <p:cNvGrpSpPr/>
          <p:nvPr/>
        </p:nvGrpSpPr>
        <p:grpSpPr>
          <a:xfrm>
            <a:off x="478028" y="3159212"/>
            <a:ext cx="5757912" cy="2945026"/>
            <a:chOff x="478028" y="3159212"/>
            <a:chExt cx="5757912" cy="2945026"/>
          </a:xfrm>
        </p:grpSpPr>
        <p:pic>
          <p:nvPicPr>
            <p:cNvPr id="3" name="Picture 2" descr="A group of people in a parking lot&#10;&#10;Description automatically generated">
              <a:extLst>
                <a:ext uri="{FF2B5EF4-FFF2-40B4-BE49-F238E27FC236}">
                  <a16:creationId xmlns:a16="http://schemas.microsoft.com/office/drawing/2014/main" id="{5720602F-1215-C840-9EFD-24481059AD8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8028" y="3159212"/>
              <a:ext cx="5700050" cy="2945026"/>
            </a:xfrm>
            <a:prstGeom prst="rect">
              <a:avLst/>
            </a:prstGeom>
            <a:ln w="19050">
              <a:solidFill>
                <a:schemeClr val="tx1"/>
              </a:solidFill>
            </a:ln>
          </p:spPr>
        </p:pic>
        <p:sp>
          <p:nvSpPr>
            <p:cNvPr id="2" name="TextBox 1">
              <a:extLst>
                <a:ext uri="{FF2B5EF4-FFF2-40B4-BE49-F238E27FC236}">
                  <a16:creationId xmlns:a16="http://schemas.microsoft.com/office/drawing/2014/main" id="{728BB9AF-0EC9-AC96-D6EF-119B3441BA44}"/>
                </a:ext>
              </a:extLst>
            </p:cNvPr>
            <p:cNvSpPr txBox="1"/>
            <p:nvPr/>
          </p:nvSpPr>
          <p:spPr>
            <a:xfrm>
              <a:off x="3795631" y="5858017"/>
              <a:ext cx="2440309" cy="246221"/>
            </a:xfrm>
            <a:prstGeom prst="rect">
              <a:avLst/>
            </a:prstGeom>
            <a:noFill/>
          </p:spPr>
          <p:txBody>
            <a:bodyPr wrap="square">
              <a:spAutoFit/>
            </a:bodyPr>
            <a:lstStyle/>
            <a:p>
              <a:r>
                <a:rPr lang="en-GB" sz="1000" b="0" i="0" u="none" strike="noStrike" dirty="0">
                  <a:effectLst/>
                  <a:latin typeface="Nunito" panose="02000503000000000000" pitchFamily="2" charset="77"/>
                </a:rPr>
                <a:t>© Historic Englan</a:t>
              </a:r>
              <a:r>
                <a:rPr lang="en-GB" sz="1000" dirty="0">
                  <a:latin typeface="Nunito" panose="02000503000000000000" pitchFamily="2" charset="77"/>
                </a:rPr>
                <a:t>d JLP01/08/062441b</a:t>
              </a:r>
            </a:p>
          </p:txBody>
        </p:sp>
      </p:grpSp>
      <p:sp>
        <p:nvSpPr>
          <p:cNvPr id="5" name="TextBox 4">
            <a:extLst>
              <a:ext uri="{FF2B5EF4-FFF2-40B4-BE49-F238E27FC236}">
                <a16:creationId xmlns:a16="http://schemas.microsoft.com/office/drawing/2014/main" id="{3E7FD0EB-99F6-6319-A59A-CDFF493888D3}"/>
              </a:ext>
            </a:extLst>
          </p:cNvPr>
          <p:cNvSpPr txBox="1"/>
          <p:nvPr/>
        </p:nvSpPr>
        <p:spPr>
          <a:xfrm>
            <a:off x="6413156" y="3657543"/>
            <a:ext cx="5424617" cy="2550698"/>
          </a:xfrm>
          <a:prstGeom prst="rect">
            <a:avLst/>
          </a:prstGeom>
          <a:noFill/>
        </p:spPr>
        <p:txBody>
          <a:bodyPr wrap="square">
            <a:spAutoFit/>
          </a:bodyPr>
          <a:lstStyle/>
          <a:p>
            <a:pPr>
              <a:lnSpc>
                <a:spcPct val="150000"/>
              </a:lnSpc>
            </a:pPr>
            <a:r>
              <a:rPr lang="en-GB" dirty="0">
                <a:latin typeface="Linkpen 17a Print" panose="03050602060000000000" pitchFamily="66" charset="77"/>
              </a:rPr>
              <a:t>The original bus station which occupied the site since 1931, remained temporary until 1993. The new bus station was then built with 19 stands and easy access to the railway station.</a:t>
            </a:r>
          </a:p>
        </p:txBody>
      </p:sp>
    </p:spTree>
    <p:extLst>
      <p:ext uri="{BB962C8B-B14F-4D97-AF65-F5344CB8AC3E}">
        <p14:creationId xmlns:p14="http://schemas.microsoft.com/office/powerpoint/2010/main" val="13240808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5EA2B09-A140-9648-265A-4F7C5A30EBD2}"/>
              </a:ext>
            </a:extLst>
          </p:cNvPr>
          <p:cNvSpPr>
            <a:spLocks noGrp="1"/>
          </p:cNvSpPr>
          <p:nvPr>
            <p:ph type="title"/>
          </p:nvPr>
        </p:nvSpPr>
        <p:spPr>
          <a:xfrm>
            <a:off x="952793" y="-2166759"/>
            <a:ext cx="10515600" cy="1325563"/>
          </a:xfrm>
        </p:spPr>
        <p:txBody>
          <a:bodyPr>
            <a:normAutofit/>
          </a:bodyPr>
          <a:lstStyle/>
          <a:p>
            <a:pPr rtl="0" eaLnBrk="1" latinLnBrk="0" hangingPunct="1"/>
            <a:r>
              <a:rPr lang="en-GB" sz="3200" kern="1200" dirty="0">
                <a:ln>
                  <a:noFill/>
                </a:ln>
                <a:solidFill>
                  <a:srgbClr val="000000"/>
                </a:solidFill>
                <a:effectLst/>
                <a:latin typeface="Arial" panose="020B0604020202020204" pitchFamily="34" charset="0"/>
                <a:ea typeface="+mn-ea"/>
                <a:cs typeface="Arial" panose="020B0604020202020204" pitchFamily="34" charset="0"/>
              </a:rPr>
              <a:t>Pool Meadow Bus Station page 2</a:t>
            </a:r>
          </a:p>
        </p:txBody>
      </p:sp>
      <p:sp>
        <p:nvSpPr>
          <p:cNvPr id="5" name="Title 1">
            <a:extLst>
              <a:ext uri="{FF2B5EF4-FFF2-40B4-BE49-F238E27FC236}">
                <a16:creationId xmlns:a16="http://schemas.microsoft.com/office/drawing/2014/main" id="{B752D66F-A885-69B0-F409-D3FF5E80F6CA}"/>
              </a:ext>
            </a:extLst>
          </p:cNvPr>
          <p:cNvSpPr txBox="1">
            <a:spLocks/>
          </p:cNvSpPr>
          <p:nvPr/>
        </p:nvSpPr>
        <p:spPr>
          <a:xfrm>
            <a:off x="2965857" y="143140"/>
            <a:ext cx="626028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200" dirty="0">
                <a:ln w="12700">
                  <a:noFill/>
                </a:ln>
                <a:latin typeface="Superclarendon Rg" panose="02060605060000020003" pitchFamily="18" charset="77"/>
              </a:rPr>
              <a:t>Pool Meadow Bus Station</a:t>
            </a:r>
          </a:p>
        </p:txBody>
      </p:sp>
      <p:grpSp>
        <p:nvGrpSpPr>
          <p:cNvPr id="7" name="Group 6" descr="Pool meadow bus station as it looked after the bombings, circles in red on an aerial photo.">
            <a:extLst>
              <a:ext uri="{FF2B5EF4-FFF2-40B4-BE49-F238E27FC236}">
                <a16:creationId xmlns:a16="http://schemas.microsoft.com/office/drawing/2014/main" id="{7A4AF3C7-5337-24F6-EBA4-8A903C5C63AE}"/>
              </a:ext>
            </a:extLst>
          </p:cNvPr>
          <p:cNvGrpSpPr/>
          <p:nvPr/>
        </p:nvGrpSpPr>
        <p:grpSpPr>
          <a:xfrm>
            <a:off x="842977" y="962962"/>
            <a:ext cx="4742276" cy="5178347"/>
            <a:chOff x="842977" y="962962"/>
            <a:chExt cx="4742276" cy="5178347"/>
          </a:xfrm>
        </p:grpSpPr>
        <p:pic>
          <p:nvPicPr>
            <p:cNvPr id="2" name="Picture 1" descr="An aerial view of a city&#10;&#10;Description automatically generated">
              <a:extLst>
                <a:ext uri="{FF2B5EF4-FFF2-40B4-BE49-F238E27FC236}">
                  <a16:creationId xmlns:a16="http://schemas.microsoft.com/office/drawing/2014/main" id="{49BFF22C-D777-F1E2-7BB4-1FA9743EBF37}"/>
                </a:ext>
              </a:extLst>
            </p:cNvPr>
            <p:cNvPicPr>
              <a:picLocks noChangeAspect="1"/>
            </p:cNvPicPr>
            <p:nvPr/>
          </p:nvPicPr>
          <p:blipFill>
            <a:blip r:embed="rId4"/>
            <a:stretch>
              <a:fillRect/>
            </a:stretch>
          </p:blipFill>
          <p:spPr>
            <a:xfrm>
              <a:off x="842977" y="962962"/>
              <a:ext cx="4742276" cy="5178347"/>
            </a:xfrm>
            <a:prstGeom prst="rect">
              <a:avLst/>
            </a:prstGeom>
            <a:ln w="19050">
              <a:solidFill>
                <a:schemeClr val="tx1"/>
              </a:solidFill>
            </a:ln>
          </p:spPr>
        </p:pic>
        <p:sp>
          <p:nvSpPr>
            <p:cNvPr id="10" name="Oval 9">
              <a:extLst>
                <a:ext uri="{FF2B5EF4-FFF2-40B4-BE49-F238E27FC236}">
                  <a16:creationId xmlns:a16="http://schemas.microsoft.com/office/drawing/2014/main" id="{4B5DB606-7967-5F21-5847-E6A3830D14E1}"/>
                </a:ext>
              </a:extLst>
            </p:cNvPr>
            <p:cNvSpPr/>
            <p:nvPr/>
          </p:nvSpPr>
          <p:spPr>
            <a:xfrm>
              <a:off x="1017622" y="1096849"/>
              <a:ext cx="4392986" cy="4090751"/>
            </a:xfrm>
            <a:prstGeom prst="ellipse">
              <a:avLst/>
            </a:prstGeom>
            <a:noFill/>
            <a:ln w="88900">
              <a:solidFill>
                <a:srgbClr val="ED5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9" name="Group 8" descr="Pool meadow bus station as it stands today.">
            <a:extLst>
              <a:ext uri="{FF2B5EF4-FFF2-40B4-BE49-F238E27FC236}">
                <a16:creationId xmlns:a16="http://schemas.microsoft.com/office/drawing/2014/main" id="{6D697666-EFBA-9317-210E-DD61BB52B822}"/>
              </a:ext>
            </a:extLst>
          </p:cNvPr>
          <p:cNvGrpSpPr/>
          <p:nvPr/>
        </p:nvGrpSpPr>
        <p:grpSpPr>
          <a:xfrm>
            <a:off x="6723339" y="962962"/>
            <a:ext cx="4745054" cy="5067360"/>
            <a:chOff x="6723339" y="962962"/>
            <a:chExt cx="4745054" cy="5067360"/>
          </a:xfrm>
        </p:grpSpPr>
        <p:grpSp>
          <p:nvGrpSpPr>
            <p:cNvPr id="8" name="Group 7">
              <a:extLst>
                <a:ext uri="{FF2B5EF4-FFF2-40B4-BE49-F238E27FC236}">
                  <a16:creationId xmlns:a16="http://schemas.microsoft.com/office/drawing/2014/main" id="{5E7D5E0B-5C36-E884-DC9B-5AD160CFDDEA}"/>
                </a:ext>
              </a:extLst>
            </p:cNvPr>
            <p:cNvGrpSpPr/>
            <p:nvPr/>
          </p:nvGrpSpPr>
          <p:grpSpPr>
            <a:xfrm>
              <a:off x="6723339" y="962962"/>
              <a:ext cx="4745054" cy="5067360"/>
              <a:chOff x="6723339" y="962962"/>
              <a:chExt cx="4745054" cy="5067360"/>
            </a:xfrm>
          </p:grpSpPr>
          <p:pic>
            <p:nvPicPr>
              <p:cNvPr id="3" name="Picture 2" descr="An aerial view of a city&#10;&#10;Description automatically generated">
                <a:extLst>
                  <a:ext uri="{FF2B5EF4-FFF2-40B4-BE49-F238E27FC236}">
                    <a16:creationId xmlns:a16="http://schemas.microsoft.com/office/drawing/2014/main" id="{18832EB3-1CCD-17FB-4525-15A3840B285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23339" y="962962"/>
                <a:ext cx="4745054" cy="5067360"/>
              </a:xfrm>
              <a:prstGeom prst="rect">
                <a:avLst/>
              </a:prstGeom>
              <a:ln w="19050">
                <a:solidFill>
                  <a:schemeClr val="tx1"/>
                </a:solidFill>
              </a:ln>
            </p:spPr>
          </p:pic>
          <p:sp>
            <p:nvSpPr>
              <p:cNvPr id="12" name="Oval 11">
                <a:extLst>
                  <a:ext uri="{FF2B5EF4-FFF2-40B4-BE49-F238E27FC236}">
                    <a16:creationId xmlns:a16="http://schemas.microsoft.com/office/drawing/2014/main" id="{A4F715F8-28BD-C3A9-5EBA-ED34B200A111}"/>
                  </a:ext>
                </a:extLst>
              </p:cNvPr>
              <p:cNvSpPr/>
              <p:nvPr/>
            </p:nvSpPr>
            <p:spPr>
              <a:xfrm>
                <a:off x="6865884" y="1319270"/>
                <a:ext cx="3609390" cy="3388654"/>
              </a:xfrm>
              <a:prstGeom prst="ellipse">
                <a:avLst/>
              </a:prstGeom>
              <a:noFill/>
              <a:ln w="88900">
                <a:solidFill>
                  <a:srgbClr val="ED5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4" name="TextBox 3">
              <a:extLst>
                <a:ext uri="{FF2B5EF4-FFF2-40B4-BE49-F238E27FC236}">
                  <a16:creationId xmlns:a16="http://schemas.microsoft.com/office/drawing/2014/main" id="{AD0805A7-71BB-B770-944D-36868BD117D9}"/>
                </a:ext>
              </a:extLst>
            </p:cNvPr>
            <p:cNvSpPr txBox="1"/>
            <p:nvPr/>
          </p:nvSpPr>
          <p:spPr>
            <a:xfrm rot="16200000">
              <a:off x="9905185" y="4514908"/>
              <a:ext cx="2784607" cy="246221"/>
            </a:xfrm>
            <a:prstGeom prst="rect">
              <a:avLst/>
            </a:prstGeom>
            <a:noFill/>
          </p:spPr>
          <p:txBody>
            <a:bodyPr wrap="square">
              <a:spAutoFit/>
            </a:bodyPr>
            <a:lstStyle/>
            <a:p>
              <a:r>
                <a:rPr lang="en-GB" sz="1000" b="0" i="0" u="none" strike="noStrike" dirty="0">
                  <a:effectLst/>
                  <a:latin typeface="Nunito" panose="02000503000000000000" pitchFamily="2" charset="77"/>
                </a:rPr>
                <a:t>© Google2024</a:t>
              </a:r>
              <a:endParaRPr lang="en-GB" sz="1000" dirty="0">
                <a:latin typeface="Nunito" panose="02000503000000000000" pitchFamily="2" charset="77"/>
              </a:endParaRPr>
            </a:p>
          </p:txBody>
        </p:sp>
      </p:grpSp>
    </p:spTree>
    <p:extLst>
      <p:ext uri="{BB962C8B-B14F-4D97-AF65-F5344CB8AC3E}">
        <p14:creationId xmlns:p14="http://schemas.microsoft.com/office/powerpoint/2010/main" val="34528179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BCAAE8A-644D-D448-0D19-8B3DCD32FE0C}"/>
              </a:ext>
            </a:extLst>
          </p:cNvPr>
          <p:cNvSpPr>
            <a:spLocks noGrp="1"/>
          </p:cNvSpPr>
          <p:nvPr>
            <p:ph type="title"/>
          </p:nvPr>
        </p:nvSpPr>
        <p:spPr>
          <a:xfrm>
            <a:off x="838200" y="-1617977"/>
            <a:ext cx="10515600" cy="1325563"/>
          </a:xfrm>
        </p:spPr>
        <p:txBody>
          <a:bodyPr/>
          <a:lstStyle/>
          <a:p>
            <a:r>
              <a:rPr lang="en-US" dirty="0"/>
              <a:t>Rebuilding the Cathedral</a:t>
            </a:r>
          </a:p>
        </p:txBody>
      </p:sp>
      <p:sp>
        <p:nvSpPr>
          <p:cNvPr id="6" name="Title 1">
            <a:extLst>
              <a:ext uri="{FF2B5EF4-FFF2-40B4-BE49-F238E27FC236}">
                <a16:creationId xmlns:a16="http://schemas.microsoft.com/office/drawing/2014/main" id="{11D4DD76-D1F8-84EF-6440-D9AACD34EB2A}"/>
              </a:ext>
            </a:extLst>
          </p:cNvPr>
          <p:cNvSpPr txBox="1">
            <a:spLocks/>
          </p:cNvSpPr>
          <p:nvPr/>
        </p:nvSpPr>
        <p:spPr>
          <a:xfrm>
            <a:off x="1216044" y="1067071"/>
            <a:ext cx="472037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dirty="0">
                <a:ln w="12700">
                  <a:noFill/>
                </a:ln>
                <a:latin typeface="Superclarendon Rg" panose="02060605060000020003" pitchFamily="18" charset="77"/>
              </a:rPr>
              <a:t>Rebuilding the Cathedral</a:t>
            </a:r>
          </a:p>
        </p:txBody>
      </p:sp>
      <p:sp>
        <p:nvSpPr>
          <p:cNvPr id="5" name="TextBox 4">
            <a:extLst>
              <a:ext uri="{FF2B5EF4-FFF2-40B4-BE49-F238E27FC236}">
                <a16:creationId xmlns:a16="http://schemas.microsoft.com/office/drawing/2014/main" id="{3A7D2A55-13DB-D2F1-8D7B-78F7343860A3}"/>
              </a:ext>
            </a:extLst>
          </p:cNvPr>
          <p:cNvSpPr txBox="1"/>
          <p:nvPr/>
        </p:nvSpPr>
        <p:spPr>
          <a:xfrm>
            <a:off x="527202" y="2171351"/>
            <a:ext cx="6098058" cy="3747180"/>
          </a:xfrm>
          <a:prstGeom prst="rect">
            <a:avLst/>
          </a:prstGeom>
          <a:noFill/>
        </p:spPr>
        <p:txBody>
          <a:bodyPr wrap="square">
            <a:spAutoFit/>
          </a:bodyPr>
          <a:lstStyle/>
          <a:p>
            <a:pPr>
              <a:lnSpc>
                <a:spcPct val="150000"/>
              </a:lnSpc>
            </a:pPr>
            <a:r>
              <a:rPr lang="en-GB" sz="2000" kern="100" dirty="0">
                <a:effectLst/>
                <a:latin typeface="Linkpen 17a Print" panose="03050602060000000000" pitchFamily="66" charset="77"/>
                <a:ea typeface="Calibri" panose="020F0502020204030204" pitchFamily="34" charset="0"/>
                <a:cs typeface="Times New Roman" panose="02020603050405020304" pitchFamily="18" charset="0"/>
              </a:rPr>
              <a:t>Most important of all the renovation was the rebuilding of the Cathedral. The old bombed out cathedral would be left as a reminder of the fighting spirit and sacrifices of war. The new cathedral would be grand and a symbol of hope for people all over the world.</a:t>
            </a:r>
          </a:p>
        </p:txBody>
      </p:sp>
      <p:sp>
        <p:nvSpPr>
          <p:cNvPr id="2" name="TextBox 1">
            <a:extLst>
              <a:ext uri="{FF2B5EF4-FFF2-40B4-BE49-F238E27FC236}">
                <a16:creationId xmlns:a16="http://schemas.microsoft.com/office/drawing/2014/main" id="{DE1D9483-A9B3-202F-982C-100D5B15087C}"/>
              </a:ext>
            </a:extLst>
          </p:cNvPr>
          <p:cNvSpPr txBox="1"/>
          <p:nvPr/>
        </p:nvSpPr>
        <p:spPr>
          <a:xfrm rot="16200000">
            <a:off x="10533427" y="4135070"/>
            <a:ext cx="2262743" cy="338554"/>
          </a:xfrm>
          <a:prstGeom prst="rect">
            <a:avLst/>
          </a:prstGeom>
          <a:noFill/>
        </p:spPr>
        <p:txBody>
          <a:bodyPr wrap="square" lIns="91440" tIns="45720" rIns="91440" bIns="45720" rtlCol="0" anchor="t">
            <a:spAutoFit/>
          </a:bodyPr>
          <a:lstStyle/>
          <a:p>
            <a:r>
              <a:rPr lang="en-GB" sz="800" dirty="0">
                <a:solidFill>
                  <a:schemeClr val="bg1"/>
                </a:solidFill>
                <a:latin typeface="Nunito" panose="02000503000000000000" pitchFamily="2" charset="77"/>
              </a:rPr>
              <a:t>© Historic England </a:t>
            </a:r>
            <a:r>
              <a:rPr lang="en-GB" sz="800" dirty="0">
                <a:solidFill>
                  <a:schemeClr val="bg1"/>
                </a:solidFill>
                <a:latin typeface="Nunito" panose="02000503000000000000" pitchFamily="2" charset="77"/>
                <a:cs typeface="Calibri"/>
              </a:rPr>
              <a:t>Archive. John Laing Photographic Collection </a:t>
            </a:r>
            <a:r>
              <a:rPr lang="en-GB" sz="800" dirty="0">
                <a:solidFill>
                  <a:schemeClr val="bg1"/>
                </a:solidFill>
                <a:effectLst/>
                <a:latin typeface="Nunito" panose="02000503000000000000" pitchFamily="2" charset="77"/>
                <a:ea typeface="Calibri" panose="020F0502020204030204" pitchFamily="34" charset="0"/>
                <a:cs typeface="Times New Roman"/>
              </a:rPr>
              <a:t>JLP01/08/062439</a:t>
            </a:r>
            <a:r>
              <a:rPr lang="en-GB" sz="800" dirty="0">
                <a:solidFill>
                  <a:schemeClr val="bg1"/>
                </a:solidFill>
                <a:latin typeface="Nunito" panose="02000503000000000000" pitchFamily="2" charset="77"/>
              </a:rPr>
              <a:t> </a:t>
            </a:r>
            <a:endParaRPr lang="en-US" sz="800" dirty="0">
              <a:solidFill>
                <a:schemeClr val="bg1"/>
              </a:solidFill>
              <a:latin typeface="Nunito" panose="02000503000000000000" pitchFamily="2" charset="77"/>
            </a:endParaRPr>
          </a:p>
        </p:txBody>
      </p:sp>
      <p:sp>
        <p:nvSpPr>
          <p:cNvPr id="8" name="Rectangle 7" descr="A black and white aerial photo of a helicopter flying over Coventry.">
            <a:extLst>
              <a:ext uri="{FF2B5EF4-FFF2-40B4-BE49-F238E27FC236}">
                <a16:creationId xmlns:a16="http://schemas.microsoft.com/office/drawing/2014/main" id="{AA550ABE-94FB-8165-FF84-D85C60198C3C}"/>
              </a:ext>
            </a:extLst>
          </p:cNvPr>
          <p:cNvSpPr/>
          <p:nvPr/>
        </p:nvSpPr>
        <p:spPr>
          <a:xfrm>
            <a:off x="6914147" y="228600"/>
            <a:ext cx="5021179" cy="639678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72850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F9916AF-8D07-2ADE-B935-7050F821E518}"/>
              </a:ext>
            </a:extLst>
          </p:cNvPr>
          <p:cNvSpPr>
            <a:spLocks noGrp="1"/>
          </p:cNvSpPr>
          <p:nvPr>
            <p:ph type="title"/>
          </p:nvPr>
        </p:nvSpPr>
        <p:spPr>
          <a:xfrm>
            <a:off x="838200" y="-1592012"/>
            <a:ext cx="10515600" cy="1325563"/>
          </a:xfrm>
        </p:spPr>
        <p:txBody>
          <a:bodyPr/>
          <a:lstStyle/>
          <a:p>
            <a:r>
              <a:rPr lang="en-US" dirty="0"/>
              <a:t>Queen’s visit</a:t>
            </a:r>
          </a:p>
        </p:txBody>
      </p:sp>
      <p:sp>
        <p:nvSpPr>
          <p:cNvPr id="8" name="Rectangle 7" descr="Black and white photo of Queen Elizabeth II looking at a model of the new Coventry Cathedral in 1956.">
            <a:extLst>
              <a:ext uri="{FF2B5EF4-FFF2-40B4-BE49-F238E27FC236}">
                <a16:creationId xmlns:a16="http://schemas.microsoft.com/office/drawing/2014/main" id="{51CB0CC8-9F06-77A0-23FA-BBC4DBA91D1E}"/>
              </a:ext>
            </a:extLst>
          </p:cNvPr>
          <p:cNvSpPr/>
          <p:nvPr/>
        </p:nvSpPr>
        <p:spPr>
          <a:xfrm>
            <a:off x="264369" y="228600"/>
            <a:ext cx="6352673" cy="639678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A7D2A55-13DB-D2F1-8D7B-78F7343860A3}"/>
              </a:ext>
            </a:extLst>
          </p:cNvPr>
          <p:cNvSpPr txBox="1"/>
          <p:nvPr/>
        </p:nvSpPr>
        <p:spPr>
          <a:xfrm>
            <a:off x="7883611" y="589688"/>
            <a:ext cx="3994319" cy="4862870"/>
          </a:xfrm>
          <a:prstGeom prst="rect">
            <a:avLst/>
          </a:prstGeom>
          <a:noFill/>
        </p:spPr>
        <p:txBody>
          <a:bodyPr wrap="square">
            <a:spAutoFit/>
          </a:bodyPr>
          <a:lstStyle/>
          <a:p>
            <a:pPr>
              <a:lnSpc>
                <a:spcPct val="150000"/>
              </a:lnSpc>
            </a:pPr>
            <a:r>
              <a:rPr lang="en-GB" sz="1600" dirty="0">
                <a:effectLst/>
                <a:latin typeface="Linkpen 17a Print" panose="03050602060000000000" pitchFamily="66" charset="77"/>
                <a:ea typeface="Calibri" panose="020F0502020204030204" pitchFamily="34" charset="0"/>
                <a:cs typeface="Times New Roman" panose="02020603050405020304" pitchFamily="18" charset="0"/>
              </a:rPr>
              <a:t>The company selected to build the cathedral was John Laing and work began to clear </a:t>
            </a:r>
            <a:r>
              <a:rPr lang="en-GB" sz="1600">
                <a:effectLst/>
                <a:latin typeface="Linkpen 17a Print" panose="03050602060000000000" pitchFamily="66" charset="77"/>
                <a:ea typeface="Calibri" panose="020F0502020204030204" pitchFamily="34" charset="0"/>
                <a:cs typeface="Times New Roman" panose="02020603050405020304" pitchFamily="18" charset="0"/>
              </a:rPr>
              <a:t>the ground, </a:t>
            </a:r>
            <a:r>
              <a:rPr lang="en-GB" sz="1600" dirty="0">
                <a:effectLst/>
                <a:latin typeface="Linkpen 17a Print" panose="03050602060000000000" pitchFamily="66" charset="77"/>
                <a:ea typeface="Calibri" panose="020F0502020204030204" pitchFamily="34" charset="0"/>
                <a:cs typeface="Times New Roman" panose="02020603050405020304" pitchFamily="18" charset="0"/>
              </a:rPr>
              <a:t>ready for construction to start. On the 23</a:t>
            </a:r>
            <a:r>
              <a:rPr lang="en-GB" sz="1600" baseline="30000" dirty="0">
                <a:effectLst/>
                <a:latin typeface="Linkpen 17a Print" panose="03050602060000000000" pitchFamily="66" charset="77"/>
                <a:ea typeface="Calibri" panose="020F0502020204030204" pitchFamily="34" charset="0"/>
                <a:cs typeface="Times New Roman" panose="02020603050405020304" pitchFamily="18" charset="0"/>
              </a:rPr>
              <a:t>rd</a:t>
            </a:r>
            <a:r>
              <a:rPr lang="en-GB" sz="1600" dirty="0">
                <a:effectLst/>
                <a:latin typeface="Linkpen 17a Print" panose="03050602060000000000" pitchFamily="66" charset="77"/>
                <a:ea typeface="Calibri" panose="020F0502020204030204" pitchFamily="34" charset="0"/>
                <a:cs typeface="Times New Roman" panose="02020603050405020304" pitchFamily="18" charset="0"/>
              </a:rPr>
              <a:t> of March 1956, Queen Elizabeth II came to ceremonially lay the foundation stone and work began. Coventry Cathedral took six years to build and was completed with an 80-foot bronze spire that was lowered on to the roof by helicopter.</a:t>
            </a:r>
            <a:r>
              <a:rPr lang="en-GB" sz="1600" dirty="0">
                <a:effectLst/>
                <a:latin typeface="Linkpen 17a Print" panose="03050602060000000000" pitchFamily="66" charset="77"/>
              </a:rPr>
              <a:t> </a:t>
            </a:r>
            <a:endParaRPr lang="en-GB" sz="1600" dirty="0">
              <a:latin typeface="Linkpen 17a Print" panose="03050602060000000000" pitchFamily="66" charset="77"/>
            </a:endParaRPr>
          </a:p>
        </p:txBody>
      </p:sp>
      <p:pic>
        <p:nvPicPr>
          <p:cNvPr id="4" name="Picture 3">
            <a:extLst>
              <a:ext uri="{FF2B5EF4-FFF2-40B4-BE49-F238E27FC236}">
                <a16:creationId xmlns:a16="http://schemas.microsoft.com/office/drawing/2014/main" id="{53C8FEC4-1B6A-A6DF-213F-91BB5B36D8DF}"/>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16746" y="5350476"/>
            <a:ext cx="1775254" cy="1506804"/>
          </a:xfrm>
          <a:prstGeom prst="rect">
            <a:avLst/>
          </a:prstGeom>
        </p:spPr>
      </p:pic>
    </p:spTree>
    <p:extLst>
      <p:ext uri="{BB962C8B-B14F-4D97-AF65-F5344CB8AC3E}">
        <p14:creationId xmlns:p14="http://schemas.microsoft.com/office/powerpoint/2010/main" val="69001509"/>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19F96-ECAE-6FF9-0BE5-BF42F91447D9}"/>
              </a:ext>
            </a:extLst>
          </p:cNvPr>
          <p:cNvSpPr>
            <a:spLocks noGrp="1"/>
          </p:cNvSpPr>
          <p:nvPr>
            <p:ph type="title"/>
          </p:nvPr>
        </p:nvSpPr>
        <p:spPr>
          <a:xfrm>
            <a:off x="749127" y="-1566828"/>
            <a:ext cx="10515600" cy="1325563"/>
          </a:xfrm>
        </p:spPr>
        <p:txBody>
          <a:bodyPr/>
          <a:lstStyle/>
          <a:p>
            <a:r>
              <a:rPr lang="en-US" dirty="0"/>
              <a:t>Rebuilt</a:t>
            </a:r>
          </a:p>
        </p:txBody>
      </p:sp>
      <p:sp>
        <p:nvSpPr>
          <p:cNvPr id="5" name="TextBox 4">
            <a:extLst>
              <a:ext uri="{FF2B5EF4-FFF2-40B4-BE49-F238E27FC236}">
                <a16:creationId xmlns:a16="http://schemas.microsoft.com/office/drawing/2014/main" id="{3A7D2A55-13DB-D2F1-8D7B-78F7343860A3}"/>
              </a:ext>
            </a:extLst>
          </p:cNvPr>
          <p:cNvSpPr txBox="1"/>
          <p:nvPr/>
        </p:nvSpPr>
        <p:spPr>
          <a:xfrm>
            <a:off x="642552" y="351420"/>
            <a:ext cx="10728751" cy="579646"/>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algn="ctr">
              <a:lnSpc>
                <a:spcPct val="150000"/>
              </a:lnSpc>
            </a:pPr>
            <a:r>
              <a:rPr lang="en-GB" sz="2400" dirty="0">
                <a:solidFill>
                  <a:srgbClr val="ED5E43"/>
                </a:solidFill>
                <a:effectLst/>
                <a:latin typeface="Superclarendon Rg" panose="02000505080000020003" pitchFamily="2" charset="77"/>
                <a:ea typeface="Calibri" panose="020F0502020204030204" pitchFamily="34" charset="0"/>
                <a:cs typeface="Times New Roman" panose="02020603050405020304" pitchFamily="18" charset="0"/>
              </a:rPr>
              <a:t>This video shows how Coventry was slowly being rebuilt.</a:t>
            </a:r>
            <a:endParaRPr lang="en-GB" sz="2400" dirty="0">
              <a:solidFill>
                <a:srgbClr val="ED5E43"/>
              </a:solidFill>
              <a:latin typeface="Superclarendon Rg" panose="02000505080000020003" pitchFamily="2" charset="77"/>
            </a:endParaRPr>
          </a:p>
        </p:txBody>
      </p:sp>
      <p:pic>
        <p:nvPicPr>
          <p:cNvPr id="4" name="Picture 3" descr="A thumbnail of a black and white photo showing the bombed Coventry Cathedral.">
            <a:extLst>
              <a:ext uri="{FF2B5EF4-FFF2-40B4-BE49-F238E27FC236}">
                <a16:creationId xmlns:a16="http://schemas.microsoft.com/office/drawing/2014/main" id="{225A74C5-48B6-7577-17BC-180643197A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3761" y="1130335"/>
            <a:ext cx="6298975" cy="5043560"/>
          </a:xfrm>
          <a:prstGeom prst="rect">
            <a:avLst/>
          </a:prstGeom>
          <a:ln w="19050">
            <a:solidFill>
              <a:schemeClr val="tx1"/>
            </a:solidFill>
          </a:ln>
        </p:spPr>
      </p:pic>
      <p:pic>
        <p:nvPicPr>
          <p:cNvPr id="7" name="Picture 6" descr="A Button that says 'Watch Fotage (opens external link)&quot;">
            <a:hlinkClick r:id="rId5"/>
            <a:extLst>
              <a:ext uri="{FF2B5EF4-FFF2-40B4-BE49-F238E27FC236}">
                <a16:creationId xmlns:a16="http://schemas.microsoft.com/office/drawing/2014/main" id="{130C16E7-032A-4473-A8DD-662F42E40978}"/>
              </a:ext>
              <a:ext uri="{C183D7F6-B498-43B3-948B-1728B52AA6E4}">
                <adec:decorative xmlns:adec="http://schemas.microsoft.com/office/drawing/2017/decorative" val="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28584" y="3026728"/>
            <a:ext cx="5525558" cy="1112786"/>
          </a:xfrm>
          <a:prstGeom prst="rect">
            <a:avLst/>
          </a:prstGeom>
        </p:spPr>
      </p:pic>
      <p:sp>
        <p:nvSpPr>
          <p:cNvPr id="9" name="TextBox 8">
            <a:extLst>
              <a:ext uri="{FF2B5EF4-FFF2-40B4-BE49-F238E27FC236}">
                <a16:creationId xmlns:a16="http://schemas.microsoft.com/office/drawing/2014/main" id="{D5C76F18-75D0-70FA-B8D8-0F7AA531A9D0}"/>
              </a:ext>
            </a:extLst>
          </p:cNvPr>
          <p:cNvSpPr txBox="1"/>
          <p:nvPr/>
        </p:nvSpPr>
        <p:spPr>
          <a:xfrm>
            <a:off x="7587047" y="2103398"/>
            <a:ext cx="3388839" cy="2816156"/>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What does the video tell you about the spirit of the people during this time?</a:t>
            </a:r>
          </a:p>
        </p:txBody>
      </p:sp>
    </p:spTree>
    <p:extLst>
      <p:ext uri="{BB962C8B-B14F-4D97-AF65-F5344CB8AC3E}">
        <p14:creationId xmlns:p14="http://schemas.microsoft.com/office/powerpoint/2010/main" val="20163087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E1C61BB-3A5F-1423-C80A-FEA52BFA766A}"/>
              </a:ext>
            </a:extLst>
          </p:cNvPr>
          <p:cNvSpPr>
            <a:spLocks noGrp="1"/>
          </p:cNvSpPr>
          <p:nvPr>
            <p:ph type="title"/>
          </p:nvPr>
        </p:nvSpPr>
        <p:spPr>
          <a:xfrm>
            <a:off x="838200" y="-1447483"/>
            <a:ext cx="10515600" cy="1325563"/>
          </a:xfrm>
        </p:spPr>
        <p:txBody>
          <a:bodyPr/>
          <a:lstStyle/>
          <a:p>
            <a:pPr algn="ctr"/>
            <a:r>
              <a:rPr lang="en-US" dirty="0"/>
              <a:t>After the</a:t>
            </a:r>
            <a:r>
              <a:rPr lang="en-US" baseline="0" dirty="0"/>
              <a:t> war</a:t>
            </a:r>
            <a:endParaRPr lang="en-US" dirty="0"/>
          </a:p>
        </p:txBody>
      </p:sp>
      <p:sp>
        <p:nvSpPr>
          <p:cNvPr id="2" name="TextBox 1">
            <a:extLst>
              <a:ext uri="{FF2B5EF4-FFF2-40B4-BE49-F238E27FC236}">
                <a16:creationId xmlns:a16="http://schemas.microsoft.com/office/drawing/2014/main" id="{48A0CF2D-4991-33FA-F0D7-9542E722E215}"/>
              </a:ext>
            </a:extLst>
          </p:cNvPr>
          <p:cNvSpPr txBox="1"/>
          <p:nvPr/>
        </p:nvSpPr>
        <p:spPr>
          <a:xfrm>
            <a:off x="6629400" y="228600"/>
            <a:ext cx="5562600" cy="430887"/>
          </a:xfrm>
          <a:prstGeom prst="rect">
            <a:avLst/>
          </a:prstGeom>
          <a:noFill/>
        </p:spPr>
        <p:txBody>
          <a:bodyPr wrap="square" rtlCol="0">
            <a:spAutoFit/>
          </a:bodyPr>
          <a:lstStyle/>
          <a:p>
            <a:r>
              <a:rPr lang="en-GB" sz="1100" dirty="0">
                <a:solidFill>
                  <a:schemeClr val="bg1"/>
                </a:solidFill>
                <a:latin typeface="Nunito" panose="02000503000000000000" pitchFamily="2" charset="77"/>
              </a:rPr>
              <a:t>© Historic England Archive (</a:t>
            </a:r>
            <a:r>
              <a:rPr lang="en-GB" sz="1100" dirty="0" err="1">
                <a:solidFill>
                  <a:schemeClr val="bg1"/>
                </a:solidFill>
                <a:latin typeface="Nunito" panose="02000503000000000000" pitchFamily="2" charset="77"/>
              </a:rPr>
              <a:t>Aerofilms</a:t>
            </a:r>
            <a:r>
              <a:rPr lang="en-GB" sz="1100" dirty="0">
                <a:solidFill>
                  <a:schemeClr val="bg1"/>
                </a:solidFill>
                <a:latin typeface="Nunito" panose="02000503000000000000" pitchFamily="2" charset="77"/>
              </a:rPr>
              <a:t> Collection) Ref: EAW001831 12</a:t>
            </a:r>
            <a:r>
              <a:rPr lang="en-GB" sz="1100" baseline="30000" dirty="0">
                <a:solidFill>
                  <a:schemeClr val="bg1"/>
                </a:solidFill>
                <a:latin typeface="Nunito" panose="02000503000000000000" pitchFamily="2" charset="77"/>
              </a:rPr>
              <a:t>th</a:t>
            </a:r>
            <a:r>
              <a:rPr lang="en-GB" sz="1100" dirty="0">
                <a:solidFill>
                  <a:schemeClr val="bg1"/>
                </a:solidFill>
                <a:latin typeface="Nunito" panose="02000503000000000000" pitchFamily="2" charset="77"/>
              </a:rPr>
              <a:t> July 1946</a:t>
            </a:r>
          </a:p>
          <a:p>
            <a:endParaRPr lang="en-US" sz="1100" dirty="0">
              <a:solidFill>
                <a:schemeClr val="bg1"/>
              </a:solidFill>
            </a:endParaRPr>
          </a:p>
        </p:txBody>
      </p:sp>
      <p:sp>
        <p:nvSpPr>
          <p:cNvPr id="5" name="TextBox 4">
            <a:extLst>
              <a:ext uri="{FF2B5EF4-FFF2-40B4-BE49-F238E27FC236}">
                <a16:creationId xmlns:a16="http://schemas.microsoft.com/office/drawing/2014/main" id="{4A1820A9-4BBC-BFD4-363B-56374B1920B2}"/>
              </a:ext>
            </a:extLst>
          </p:cNvPr>
          <p:cNvSpPr txBox="1"/>
          <p:nvPr/>
        </p:nvSpPr>
        <p:spPr>
          <a:xfrm>
            <a:off x="676532" y="765258"/>
            <a:ext cx="4476236" cy="5032147"/>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After the war had ended, Coventry was faced with the task of rebuilding itself. A large portion of the city centre was razed to the ground, with major shops, cafes, parks and homes destroyed.</a:t>
            </a:r>
          </a:p>
        </p:txBody>
      </p:sp>
      <p:sp>
        <p:nvSpPr>
          <p:cNvPr id="4" name="Rectangle 3" descr="Black and white aeiel shot of Coventry after the war, with buildings destroyed.">
            <a:extLst>
              <a:ext uri="{FF2B5EF4-FFF2-40B4-BE49-F238E27FC236}">
                <a16:creationId xmlns:a16="http://schemas.microsoft.com/office/drawing/2014/main" id="{F4691142-A6E2-9BD9-D136-830FC9856269}"/>
              </a:ext>
            </a:extLst>
          </p:cNvPr>
          <p:cNvSpPr/>
          <p:nvPr/>
        </p:nvSpPr>
        <p:spPr>
          <a:xfrm>
            <a:off x="5582653" y="228600"/>
            <a:ext cx="6352673" cy="639678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25343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8838F-98FF-C9F6-DD93-095D1BCC94A4}"/>
              </a:ext>
            </a:extLst>
          </p:cNvPr>
          <p:cNvSpPr>
            <a:spLocks noGrp="1"/>
          </p:cNvSpPr>
          <p:nvPr>
            <p:ph type="title"/>
          </p:nvPr>
        </p:nvSpPr>
        <p:spPr>
          <a:xfrm>
            <a:off x="838200" y="-1401514"/>
            <a:ext cx="10515600" cy="1325563"/>
          </a:xfrm>
        </p:spPr>
        <p:txBody>
          <a:bodyPr/>
          <a:lstStyle/>
          <a:p>
            <a:pPr algn="ctr"/>
            <a:r>
              <a:rPr lang="en-US" dirty="0"/>
              <a:t>Redevelop</a:t>
            </a:r>
            <a:r>
              <a:rPr lang="en-US" baseline="0" dirty="0"/>
              <a:t> Coventry</a:t>
            </a:r>
            <a:endParaRPr lang="en-US" dirty="0"/>
          </a:p>
        </p:txBody>
      </p:sp>
      <p:sp>
        <p:nvSpPr>
          <p:cNvPr id="8" name="TextBox 7">
            <a:extLst>
              <a:ext uri="{FF2B5EF4-FFF2-40B4-BE49-F238E27FC236}">
                <a16:creationId xmlns:a16="http://schemas.microsoft.com/office/drawing/2014/main" id="{E29E0E7F-A6CB-A8E4-1F7A-5D9F29127182}"/>
              </a:ext>
            </a:extLst>
          </p:cNvPr>
          <p:cNvSpPr txBox="1"/>
          <p:nvPr/>
        </p:nvSpPr>
        <p:spPr>
          <a:xfrm>
            <a:off x="497360" y="1743923"/>
            <a:ext cx="4914900" cy="3370153"/>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Even before the war, plans were in place to redevelop Coventry. A growing population meant that the medieval street plan was becoming impractical. </a:t>
            </a:r>
          </a:p>
        </p:txBody>
      </p:sp>
      <p:sp>
        <p:nvSpPr>
          <p:cNvPr id="4" name="TextBox 3">
            <a:extLst>
              <a:ext uri="{FF2B5EF4-FFF2-40B4-BE49-F238E27FC236}">
                <a16:creationId xmlns:a16="http://schemas.microsoft.com/office/drawing/2014/main" id="{EC7A1424-A858-C376-9390-5D405D0E54EE}"/>
              </a:ext>
            </a:extLst>
          </p:cNvPr>
          <p:cNvSpPr txBox="1"/>
          <p:nvPr/>
        </p:nvSpPr>
        <p:spPr>
          <a:xfrm>
            <a:off x="7667639" y="527945"/>
            <a:ext cx="2599309" cy="153888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lnSpc>
                <a:spcPct val="150000"/>
              </a:lnSpc>
            </a:pPr>
            <a:r>
              <a:rPr lang="en-GB" sz="1600" dirty="0">
                <a:latin typeface="Linkpen 17a Print" panose="03050602060000000000" pitchFamily="66" charset="77"/>
              </a:rPr>
              <a:t>Narrow medieval streets were not practical for motorised vehicles.</a:t>
            </a:r>
          </a:p>
        </p:txBody>
      </p:sp>
      <p:sp>
        <p:nvSpPr>
          <p:cNvPr id="3" name="Rectangle 2" descr="Old photo of narrow medieval streets in Coventry, no suitable for modern vehicles.">
            <a:extLst>
              <a:ext uri="{FF2B5EF4-FFF2-40B4-BE49-F238E27FC236}">
                <a16:creationId xmlns:a16="http://schemas.microsoft.com/office/drawing/2014/main" id="{942A38A6-2315-675F-E744-5C2274C3F7F0}"/>
              </a:ext>
            </a:extLst>
          </p:cNvPr>
          <p:cNvSpPr/>
          <p:nvPr/>
        </p:nvSpPr>
        <p:spPr>
          <a:xfrm>
            <a:off x="5582653" y="228600"/>
            <a:ext cx="6352673" cy="639678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0FC3BC48-7726-6AE1-7657-352FB02AE2CE}"/>
              </a:ext>
            </a:extLst>
          </p:cNvPr>
          <p:cNvSpPr txBox="1"/>
          <p:nvPr/>
        </p:nvSpPr>
        <p:spPr>
          <a:xfrm>
            <a:off x="7410965" y="6294454"/>
            <a:ext cx="2855983" cy="246221"/>
          </a:xfrm>
          <a:prstGeom prst="rect">
            <a:avLst/>
          </a:prstGeom>
          <a:noFill/>
        </p:spPr>
        <p:txBody>
          <a:bodyPr wrap="square">
            <a:spAutoFit/>
          </a:bodyPr>
          <a:lstStyle/>
          <a:p>
            <a:r>
              <a:rPr lang="en-GB" sz="1000" b="0" i="0" dirty="0">
                <a:solidFill>
                  <a:srgbClr val="151515"/>
                </a:solidFill>
                <a:effectLst/>
                <a:latin typeface="Nunito" panose="02000503000000000000" pitchFamily="2" charset="77"/>
              </a:rPr>
              <a:t>© Historic England Archive ref: op14727</a:t>
            </a:r>
            <a:endParaRPr lang="en-US" sz="1000" dirty="0">
              <a:latin typeface="Nunito" panose="02000503000000000000" pitchFamily="2" charset="77"/>
            </a:endParaRPr>
          </a:p>
        </p:txBody>
      </p:sp>
    </p:spTree>
    <p:extLst>
      <p:ext uri="{BB962C8B-B14F-4D97-AF65-F5344CB8AC3E}">
        <p14:creationId xmlns:p14="http://schemas.microsoft.com/office/powerpoint/2010/main" val="12028400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64F99-1A60-6F13-EE9B-CBB1772C569E}"/>
              </a:ext>
            </a:extLst>
          </p:cNvPr>
          <p:cNvSpPr>
            <a:spLocks noGrp="1"/>
          </p:cNvSpPr>
          <p:nvPr>
            <p:ph type="title"/>
          </p:nvPr>
        </p:nvSpPr>
        <p:spPr>
          <a:xfrm>
            <a:off x="838200" y="-1390434"/>
            <a:ext cx="10515600" cy="1325563"/>
          </a:xfrm>
        </p:spPr>
        <p:txBody>
          <a:bodyPr/>
          <a:lstStyle/>
          <a:p>
            <a:pPr algn="ctr"/>
            <a:r>
              <a:rPr lang="en-US" dirty="0"/>
              <a:t>Donald Gibson</a:t>
            </a:r>
          </a:p>
        </p:txBody>
      </p:sp>
      <p:sp>
        <p:nvSpPr>
          <p:cNvPr id="4" name="Rectangle 3" descr="A photo of a Caucasian man with light hair and glasses, wearing a suit.">
            <a:extLst>
              <a:ext uri="{FF2B5EF4-FFF2-40B4-BE49-F238E27FC236}">
                <a16:creationId xmlns:a16="http://schemas.microsoft.com/office/drawing/2014/main" id="{79CD36DB-E506-DAC1-ADF6-34CDB5121481}"/>
              </a:ext>
            </a:extLst>
          </p:cNvPr>
          <p:cNvSpPr/>
          <p:nvPr/>
        </p:nvSpPr>
        <p:spPr>
          <a:xfrm>
            <a:off x="93608" y="228600"/>
            <a:ext cx="5655265" cy="639678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915D89-5AAE-396B-5403-AF7A204AD331}"/>
              </a:ext>
            </a:extLst>
          </p:cNvPr>
          <p:cNvSpPr txBox="1"/>
          <p:nvPr/>
        </p:nvSpPr>
        <p:spPr>
          <a:xfrm>
            <a:off x="5748873" y="509199"/>
            <a:ext cx="5929780" cy="2550698"/>
          </a:xfrm>
          <a:prstGeom prst="rect">
            <a:avLst/>
          </a:prstGeom>
          <a:noFill/>
        </p:spPr>
        <p:txBody>
          <a:bodyPr wrap="square">
            <a:spAutoFit/>
          </a:bodyPr>
          <a:lstStyle/>
          <a:p>
            <a:pPr>
              <a:lnSpc>
                <a:spcPct val="150000"/>
              </a:lnSpc>
            </a:pPr>
            <a:r>
              <a:rPr lang="en-GB" dirty="0">
                <a:latin typeface="Linkpen 17a Print" panose="03050602060000000000" pitchFamily="66" charset="77"/>
              </a:rPr>
              <a:t>Chief architect, Donald Gibson, made plans in early 1940, before the Coventry Blitz. At just 29 years old, he had a vision for the future of Coventry and managed to convince those in power to listen to his suggestions. </a:t>
            </a:r>
          </a:p>
        </p:txBody>
      </p:sp>
      <p:sp>
        <p:nvSpPr>
          <p:cNvPr id="9" name="Rounded Rectangular Callout 8">
            <a:extLst>
              <a:ext uri="{FF2B5EF4-FFF2-40B4-BE49-F238E27FC236}">
                <a16:creationId xmlns:a16="http://schemas.microsoft.com/office/drawing/2014/main" id="{83F9F591-D322-B743-133A-A446D584B18F}"/>
              </a:ext>
            </a:extLst>
          </p:cNvPr>
          <p:cNvSpPr/>
          <p:nvPr/>
        </p:nvSpPr>
        <p:spPr>
          <a:xfrm>
            <a:off x="3465096" y="3798103"/>
            <a:ext cx="4900430" cy="1977266"/>
          </a:xfrm>
          <a:prstGeom prst="wedgeRoundRectCallout">
            <a:avLst>
              <a:gd name="adj1" fmla="val 59955"/>
              <a:gd name="adj2" fmla="val -23193"/>
              <a:gd name="adj3" fmla="val 16667"/>
            </a:avLst>
          </a:prstGeom>
          <a:solidFill>
            <a:srgbClr val="ED5E4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dirty="0">
                <a:latin typeface="Linkpen 17a Print" panose="03050602060000000000" pitchFamily="66" charset="77"/>
              </a:rPr>
              <a:t>My plans were presented in May 1940 at an exhibition called Coventry of Tomorrow.</a:t>
            </a:r>
          </a:p>
        </p:txBody>
      </p:sp>
      <p:pic>
        <p:nvPicPr>
          <p:cNvPr id="8" name="Picture 7" descr="An illustration of a man in a suit, his name is Donald Gibson.">
            <a:extLst>
              <a:ext uri="{FF2B5EF4-FFF2-40B4-BE49-F238E27FC236}">
                <a16:creationId xmlns:a16="http://schemas.microsoft.com/office/drawing/2014/main" id="{CA4354D5-607C-245D-1CD6-EB24386D7A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60741" y="3183722"/>
            <a:ext cx="2443523" cy="6858000"/>
          </a:xfrm>
          <a:prstGeom prst="rect">
            <a:avLst/>
          </a:prstGeom>
        </p:spPr>
      </p:pic>
      <p:pic>
        <p:nvPicPr>
          <p:cNvPr id="3" name="Picture 2">
            <a:extLst>
              <a:ext uri="{FF2B5EF4-FFF2-40B4-BE49-F238E27FC236}">
                <a16:creationId xmlns:a16="http://schemas.microsoft.com/office/drawing/2014/main" id="{19967337-360E-595B-3327-3B8F91F6DB31}"/>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16746" y="5350476"/>
            <a:ext cx="1775254" cy="1506804"/>
          </a:xfrm>
          <a:prstGeom prst="rect">
            <a:avLst/>
          </a:prstGeom>
        </p:spPr>
      </p:pic>
    </p:spTree>
    <p:extLst>
      <p:ext uri="{BB962C8B-B14F-4D97-AF65-F5344CB8AC3E}">
        <p14:creationId xmlns:p14="http://schemas.microsoft.com/office/powerpoint/2010/main" val="103760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decel="5000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BE1C1-480A-E393-E016-51AE82C88FE4}"/>
              </a:ext>
            </a:extLst>
          </p:cNvPr>
          <p:cNvSpPr>
            <a:spLocks noGrp="1"/>
          </p:cNvSpPr>
          <p:nvPr>
            <p:ph type="title"/>
          </p:nvPr>
        </p:nvSpPr>
        <p:spPr>
          <a:xfrm>
            <a:off x="838200" y="-1528328"/>
            <a:ext cx="10515600" cy="1325563"/>
          </a:xfrm>
        </p:spPr>
        <p:txBody>
          <a:bodyPr/>
          <a:lstStyle/>
          <a:p>
            <a:pPr algn="ctr"/>
            <a:r>
              <a:rPr lang="en-US" dirty="0"/>
              <a:t>Blitz</a:t>
            </a:r>
          </a:p>
        </p:txBody>
      </p:sp>
      <p:sp>
        <p:nvSpPr>
          <p:cNvPr id="3" name="TextBox 2">
            <a:extLst>
              <a:ext uri="{FF2B5EF4-FFF2-40B4-BE49-F238E27FC236}">
                <a16:creationId xmlns:a16="http://schemas.microsoft.com/office/drawing/2014/main" id="{3DEBAB94-126A-F70E-725A-3CD14D1EEB2D}"/>
              </a:ext>
            </a:extLst>
          </p:cNvPr>
          <p:cNvSpPr txBox="1"/>
          <p:nvPr/>
        </p:nvSpPr>
        <p:spPr>
          <a:xfrm>
            <a:off x="583342" y="600046"/>
            <a:ext cx="11025315" cy="1708160"/>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After the Blitz in November 1940, the plans would need to be reviewed as many of the existing buildings had been damaged or destroyed.</a:t>
            </a:r>
          </a:p>
        </p:txBody>
      </p:sp>
      <p:sp>
        <p:nvSpPr>
          <p:cNvPr id="9" name="Rectangle 8" descr="Black and white aerial shot of Coventry after the war, with buildings destroyed.">
            <a:extLst>
              <a:ext uri="{FF2B5EF4-FFF2-40B4-BE49-F238E27FC236}">
                <a16:creationId xmlns:a16="http://schemas.microsoft.com/office/drawing/2014/main" id="{7077A33D-A844-18FA-BA03-F3FE497DCA23}"/>
              </a:ext>
            </a:extLst>
          </p:cNvPr>
          <p:cNvSpPr/>
          <p:nvPr/>
        </p:nvSpPr>
        <p:spPr>
          <a:xfrm>
            <a:off x="240633" y="2630905"/>
            <a:ext cx="11694694" cy="399448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5B08FB1-A6E9-E7F3-69DA-6F910F7996F3}"/>
              </a:ext>
            </a:extLst>
          </p:cNvPr>
          <p:cNvSpPr txBox="1"/>
          <p:nvPr/>
        </p:nvSpPr>
        <p:spPr>
          <a:xfrm>
            <a:off x="1500428" y="3136613"/>
            <a:ext cx="9191144" cy="3108543"/>
          </a:xfrm>
          <a:prstGeom prst="rect">
            <a:avLst/>
          </a:prstGeom>
          <a:solidFill>
            <a:schemeClr val="lt1">
              <a:alpha val="26238"/>
            </a:schemeClr>
          </a:solidFill>
          <a:ln>
            <a:noFill/>
          </a:ln>
        </p:spPr>
        <p:style>
          <a:lnRef idx="2">
            <a:schemeClr val="dk1"/>
          </a:lnRef>
          <a:fillRef idx="1">
            <a:schemeClr val="lt1"/>
          </a:fillRef>
          <a:effectRef idx="0">
            <a:schemeClr val="dk1"/>
          </a:effectRef>
          <a:fontRef idx="minor">
            <a:schemeClr val="dk1"/>
          </a:fontRef>
        </p:style>
        <p:txBody>
          <a:bodyPr wrap="square">
            <a:spAutoFit/>
          </a:bodyPr>
          <a:lstStyle/>
          <a:p>
            <a:r>
              <a:rPr lang="en-GB" sz="2800" dirty="0">
                <a:ln w="0">
                  <a:noFill/>
                </a:ln>
                <a:solidFill>
                  <a:sysClr val="windowText" lastClr="000000"/>
                </a:solidFill>
                <a:latin typeface="Superclarendon Rg" panose="02000505080000020003" pitchFamily="2" charset="77"/>
              </a:rPr>
              <a:t>“The bombers had done their worst or in a cruel and cynical way, their best, for the extent of the bombing whilst a tragedy was also an opportunity.”</a:t>
            </a:r>
          </a:p>
          <a:p>
            <a:br>
              <a:rPr lang="en-GB" sz="2800" dirty="0">
                <a:ln w="0">
                  <a:noFill/>
                </a:ln>
                <a:solidFill>
                  <a:sysClr val="windowText" lastClr="000000"/>
                </a:solidFill>
                <a:latin typeface="Superclarendon Rg" panose="02000505080000020003" pitchFamily="2" charset="77"/>
              </a:rPr>
            </a:br>
            <a:r>
              <a:rPr lang="en-GB" sz="2800" dirty="0">
                <a:ln w="0">
                  <a:noFill/>
                </a:ln>
                <a:solidFill>
                  <a:sysClr val="windowText" lastClr="000000"/>
                </a:solidFill>
                <a:latin typeface="Superclarendon Rg" panose="02000505080000020003" pitchFamily="2" charset="77"/>
              </a:rPr>
              <a:t>George Hodgkinson – Mayor of Coventry 1944-45</a:t>
            </a:r>
          </a:p>
        </p:txBody>
      </p:sp>
      <p:pic>
        <p:nvPicPr>
          <p:cNvPr id="8" name="Picture 7">
            <a:extLst>
              <a:ext uri="{FF2B5EF4-FFF2-40B4-BE49-F238E27FC236}">
                <a16:creationId xmlns:a16="http://schemas.microsoft.com/office/drawing/2014/main" id="{2B86F0BE-42C9-8B4D-A1F0-F12BB6289BEB}"/>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6112042"/>
            <a:ext cx="2855495" cy="745958"/>
          </a:xfrm>
          <a:prstGeom prst="rect">
            <a:avLst/>
          </a:prstGeom>
        </p:spPr>
      </p:pic>
    </p:spTree>
    <p:extLst>
      <p:ext uri="{BB962C8B-B14F-4D97-AF65-F5344CB8AC3E}">
        <p14:creationId xmlns:p14="http://schemas.microsoft.com/office/powerpoint/2010/main" val="7105262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5A973-218B-CDFE-7603-07F9A9EB9C52}"/>
              </a:ext>
            </a:extLst>
          </p:cNvPr>
          <p:cNvSpPr>
            <a:spLocks noGrp="1"/>
          </p:cNvSpPr>
          <p:nvPr>
            <p:ph type="title"/>
          </p:nvPr>
        </p:nvSpPr>
        <p:spPr>
          <a:xfrm>
            <a:off x="645695" y="-1559927"/>
            <a:ext cx="10515600" cy="1325563"/>
          </a:xfrm>
        </p:spPr>
        <p:txBody>
          <a:bodyPr/>
          <a:lstStyle/>
          <a:p>
            <a:r>
              <a:rPr lang="en-US" dirty="0"/>
              <a:t>Blitz page 2</a:t>
            </a:r>
          </a:p>
        </p:txBody>
      </p:sp>
      <p:pic>
        <p:nvPicPr>
          <p:cNvPr id="5" name="Picture 4" descr="A black and white aerial view of coventry after the war.">
            <a:extLst>
              <a:ext uri="{FF2B5EF4-FFF2-40B4-BE49-F238E27FC236}">
                <a16:creationId xmlns:a16="http://schemas.microsoft.com/office/drawing/2014/main" id="{6C797703-2DD5-29B3-4275-D77A3992FF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72478" y="562232"/>
            <a:ext cx="7772400" cy="5498903"/>
          </a:xfrm>
          <a:prstGeom prst="rect">
            <a:avLst/>
          </a:prstGeom>
        </p:spPr>
      </p:pic>
      <p:pic>
        <p:nvPicPr>
          <p:cNvPr id="7" name="Picture 6" descr="A modern aerial view of Coventry.">
            <a:extLst>
              <a:ext uri="{FF2B5EF4-FFF2-40B4-BE49-F238E27FC236}">
                <a16:creationId xmlns:a16="http://schemas.microsoft.com/office/drawing/2014/main" id="{DB948109-BDD8-6DE0-4D76-30DA10EADB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98872" y="562232"/>
            <a:ext cx="7772400" cy="5498903"/>
          </a:xfrm>
          <a:prstGeom prst="rect">
            <a:avLst/>
          </a:prstGeom>
        </p:spPr>
      </p:pic>
    </p:spTree>
    <p:extLst>
      <p:ext uri="{BB962C8B-B14F-4D97-AF65-F5344CB8AC3E}">
        <p14:creationId xmlns:p14="http://schemas.microsoft.com/office/powerpoint/2010/main" val="23294919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56DF065-1B82-160D-5059-649E17C65685}"/>
              </a:ext>
            </a:extLst>
          </p:cNvPr>
          <p:cNvSpPr>
            <a:spLocks noGrp="1"/>
          </p:cNvSpPr>
          <p:nvPr>
            <p:ph type="title"/>
          </p:nvPr>
        </p:nvSpPr>
        <p:spPr>
          <a:xfrm>
            <a:off x="838200" y="-1476530"/>
            <a:ext cx="10515600" cy="1325563"/>
          </a:xfrm>
        </p:spPr>
        <p:txBody>
          <a:bodyPr/>
          <a:lstStyle/>
          <a:p>
            <a:r>
              <a:rPr lang="en-US" dirty="0"/>
              <a:t>Coventry Cathedral</a:t>
            </a:r>
          </a:p>
        </p:txBody>
      </p:sp>
      <p:grpSp>
        <p:nvGrpSpPr>
          <p:cNvPr id="6" name="Group 5" descr="An aerial photo with Coventry cathedral circled in red.">
            <a:extLst>
              <a:ext uri="{FF2B5EF4-FFF2-40B4-BE49-F238E27FC236}">
                <a16:creationId xmlns:a16="http://schemas.microsoft.com/office/drawing/2014/main" id="{859E25DB-42F1-EF16-E192-E7BB9ED240F5}"/>
              </a:ext>
            </a:extLst>
          </p:cNvPr>
          <p:cNvGrpSpPr/>
          <p:nvPr/>
        </p:nvGrpSpPr>
        <p:grpSpPr>
          <a:xfrm>
            <a:off x="443597" y="678665"/>
            <a:ext cx="5211768" cy="5245034"/>
            <a:chOff x="443597" y="678665"/>
            <a:chExt cx="5211768" cy="5245034"/>
          </a:xfrm>
        </p:grpSpPr>
        <p:pic>
          <p:nvPicPr>
            <p:cNvPr id="8" name="Picture 7" descr="An aerial view of a city&#10;&#10;Description automatically generated">
              <a:extLst>
                <a:ext uri="{FF2B5EF4-FFF2-40B4-BE49-F238E27FC236}">
                  <a16:creationId xmlns:a16="http://schemas.microsoft.com/office/drawing/2014/main" id="{33D7E209-9B37-66EE-5A31-14CE9B1C514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4827" y="678665"/>
              <a:ext cx="4777771" cy="5245034"/>
            </a:xfrm>
            <a:prstGeom prst="rect">
              <a:avLst/>
            </a:prstGeom>
            <a:ln w="19050">
              <a:solidFill>
                <a:schemeClr val="tx1"/>
              </a:solidFill>
            </a:ln>
          </p:spPr>
        </p:pic>
        <p:sp>
          <p:nvSpPr>
            <p:cNvPr id="9" name="Oval 8">
              <a:extLst>
                <a:ext uri="{FF2B5EF4-FFF2-40B4-BE49-F238E27FC236}">
                  <a16:creationId xmlns:a16="http://schemas.microsoft.com/office/drawing/2014/main" id="{33A5B517-9264-3837-A4F4-10C5619B7E30}"/>
                </a:ext>
              </a:extLst>
            </p:cNvPr>
            <p:cNvSpPr/>
            <p:nvPr/>
          </p:nvSpPr>
          <p:spPr>
            <a:xfrm>
              <a:off x="1001234" y="1631454"/>
              <a:ext cx="3131394" cy="3152551"/>
            </a:xfrm>
            <a:prstGeom prst="ellipse">
              <a:avLst/>
            </a:prstGeom>
            <a:noFill/>
            <a:ln w="88900">
              <a:solidFill>
                <a:srgbClr val="ED5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extBox 1">
              <a:extLst>
                <a:ext uri="{FF2B5EF4-FFF2-40B4-BE49-F238E27FC236}">
                  <a16:creationId xmlns:a16="http://schemas.microsoft.com/office/drawing/2014/main" id="{7D5BD040-980D-DD79-CA0E-AF6281E3128C}"/>
                </a:ext>
              </a:extLst>
            </p:cNvPr>
            <p:cNvSpPr txBox="1"/>
            <p:nvPr/>
          </p:nvSpPr>
          <p:spPr>
            <a:xfrm>
              <a:off x="443597" y="5657577"/>
              <a:ext cx="5211768" cy="246221"/>
            </a:xfrm>
            <a:prstGeom prst="rect">
              <a:avLst/>
            </a:prstGeom>
            <a:noFill/>
          </p:spPr>
          <p:txBody>
            <a:bodyPr wrap="square" rtlCol="0">
              <a:spAutoFit/>
            </a:bodyPr>
            <a:lstStyle/>
            <a:p>
              <a:r>
                <a:rPr lang="en-GB" sz="1000" dirty="0">
                  <a:latin typeface="Nunito" panose="02000503000000000000" pitchFamily="2" charset="77"/>
                </a:rPr>
                <a:t>© Historic England Archive Ref: RAF_S130_V_0010 – 21</a:t>
              </a:r>
              <a:r>
                <a:rPr lang="en-GB" sz="1000" baseline="30000" dirty="0">
                  <a:latin typeface="Nunito" panose="02000503000000000000" pitchFamily="2" charset="77"/>
                </a:rPr>
                <a:t>st</a:t>
              </a:r>
              <a:r>
                <a:rPr lang="en-GB" sz="1000" dirty="0">
                  <a:latin typeface="Nunito" panose="02000503000000000000" pitchFamily="2" charset="77"/>
                </a:rPr>
                <a:t> May 1940</a:t>
              </a:r>
            </a:p>
          </p:txBody>
        </p:sp>
      </p:grpSp>
      <p:sp>
        <p:nvSpPr>
          <p:cNvPr id="4" name="TextBox 3">
            <a:extLst>
              <a:ext uri="{FF2B5EF4-FFF2-40B4-BE49-F238E27FC236}">
                <a16:creationId xmlns:a16="http://schemas.microsoft.com/office/drawing/2014/main" id="{207B91A6-64D0-9B47-FC76-4DA03E05E0DC}"/>
              </a:ext>
            </a:extLst>
          </p:cNvPr>
          <p:cNvSpPr txBox="1"/>
          <p:nvPr/>
        </p:nvSpPr>
        <p:spPr>
          <a:xfrm>
            <a:off x="6025527" y="2499400"/>
            <a:ext cx="5211768" cy="2816156"/>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For the second time in its history, Coventry Cathedral had been destroyed – leaving just the shell of the former building.</a:t>
            </a:r>
          </a:p>
        </p:txBody>
      </p:sp>
      <p:sp>
        <p:nvSpPr>
          <p:cNvPr id="3" name="Title 1">
            <a:extLst>
              <a:ext uri="{FF2B5EF4-FFF2-40B4-BE49-F238E27FC236}">
                <a16:creationId xmlns:a16="http://schemas.microsoft.com/office/drawing/2014/main" id="{F492679A-4DC6-A360-57C8-E07D5F518151}"/>
              </a:ext>
            </a:extLst>
          </p:cNvPr>
          <p:cNvSpPr txBox="1">
            <a:spLocks/>
          </p:cNvSpPr>
          <p:nvPr/>
        </p:nvSpPr>
        <p:spPr>
          <a:xfrm>
            <a:off x="5909022" y="1028971"/>
            <a:ext cx="5444778" cy="105902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800" dirty="0">
                <a:ln w="12700">
                  <a:noFill/>
                </a:ln>
                <a:latin typeface="Superclarendon Rg" panose="02060605060000020003" pitchFamily="18" charset="77"/>
              </a:rPr>
              <a:t>Coventry Cathedral</a:t>
            </a:r>
          </a:p>
        </p:txBody>
      </p:sp>
    </p:spTree>
    <p:extLst>
      <p:ext uri="{BB962C8B-B14F-4D97-AF65-F5344CB8AC3E}">
        <p14:creationId xmlns:p14="http://schemas.microsoft.com/office/powerpoint/2010/main" val="3923177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EC800C-7DD3-D23D-ACB0-FA7B58BE0A04}"/>
              </a:ext>
            </a:extLst>
          </p:cNvPr>
          <p:cNvSpPr>
            <a:spLocks noGrp="1"/>
          </p:cNvSpPr>
          <p:nvPr>
            <p:ph type="title"/>
          </p:nvPr>
        </p:nvSpPr>
        <p:spPr>
          <a:xfrm>
            <a:off x="838200" y="-1515486"/>
            <a:ext cx="10515600" cy="1325563"/>
          </a:xfrm>
        </p:spPr>
        <p:txBody>
          <a:bodyPr/>
          <a:lstStyle/>
          <a:p>
            <a:r>
              <a:rPr lang="en-US" dirty="0"/>
              <a:t>Coventry Cathedral page 2</a:t>
            </a:r>
          </a:p>
        </p:txBody>
      </p:sp>
      <p:sp>
        <p:nvSpPr>
          <p:cNvPr id="7" name="TextBox 6">
            <a:extLst>
              <a:ext uri="{FF2B5EF4-FFF2-40B4-BE49-F238E27FC236}">
                <a16:creationId xmlns:a16="http://schemas.microsoft.com/office/drawing/2014/main" id="{3E8502B6-5F3D-65EA-4906-2EEF62AD6E8D}"/>
              </a:ext>
            </a:extLst>
          </p:cNvPr>
          <p:cNvSpPr txBox="1"/>
          <p:nvPr/>
        </p:nvSpPr>
        <p:spPr>
          <a:xfrm>
            <a:off x="569448" y="543119"/>
            <a:ext cx="6098058"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The decision to rebuild was taken swiftly. The community needed hope and it was decided that the rebuilt cathedral would be a symbol for the future. </a:t>
            </a:r>
          </a:p>
        </p:txBody>
      </p:sp>
      <p:grpSp>
        <p:nvGrpSpPr>
          <p:cNvPr id="12" name="Group 11" descr="An aerial view of Coventry with the modern Cathedral circled in red.">
            <a:extLst>
              <a:ext uri="{FF2B5EF4-FFF2-40B4-BE49-F238E27FC236}">
                <a16:creationId xmlns:a16="http://schemas.microsoft.com/office/drawing/2014/main" id="{33407165-330D-3800-4573-017613427ECF}"/>
              </a:ext>
            </a:extLst>
          </p:cNvPr>
          <p:cNvGrpSpPr/>
          <p:nvPr/>
        </p:nvGrpSpPr>
        <p:grpSpPr>
          <a:xfrm>
            <a:off x="1001037" y="2710087"/>
            <a:ext cx="3845022" cy="3402111"/>
            <a:chOff x="1001037" y="2710087"/>
            <a:chExt cx="3845022" cy="3402111"/>
          </a:xfrm>
        </p:grpSpPr>
        <p:grpSp>
          <p:nvGrpSpPr>
            <p:cNvPr id="3" name="Group 2">
              <a:extLst>
                <a:ext uri="{FF2B5EF4-FFF2-40B4-BE49-F238E27FC236}">
                  <a16:creationId xmlns:a16="http://schemas.microsoft.com/office/drawing/2014/main" id="{939B128B-7874-B97D-06F4-1ED0B6612A05}"/>
                </a:ext>
              </a:extLst>
            </p:cNvPr>
            <p:cNvGrpSpPr/>
            <p:nvPr/>
          </p:nvGrpSpPr>
          <p:grpSpPr>
            <a:xfrm rot="794293">
              <a:off x="1073949" y="2710087"/>
              <a:ext cx="3772110" cy="3394898"/>
              <a:chOff x="1030024" y="4537813"/>
              <a:chExt cx="4112905" cy="3701614"/>
            </a:xfrm>
          </p:grpSpPr>
          <p:pic>
            <p:nvPicPr>
              <p:cNvPr id="4" name="Picture 3" descr="An aerial view of Coventry with the modern Cathedral circled in red.">
                <a:extLst>
                  <a:ext uri="{FF2B5EF4-FFF2-40B4-BE49-F238E27FC236}">
                    <a16:creationId xmlns:a16="http://schemas.microsoft.com/office/drawing/2014/main" id="{853B3C7B-476A-97C0-09F2-5B4D83AF8DC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818876">
                <a:off x="1030024" y="4537813"/>
                <a:ext cx="4112905" cy="3701614"/>
              </a:xfrm>
              <a:prstGeom prst="rect">
                <a:avLst/>
              </a:prstGeom>
              <a:ln w="19050">
                <a:solidFill>
                  <a:schemeClr val="tx1"/>
                </a:solidFill>
              </a:ln>
            </p:spPr>
          </p:pic>
          <p:sp>
            <p:nvSpPr>
              <p:cNvPr id="5" name="Oval 4">
                <a:extLst>
                  <a:ext uri="{FF2B5EF4-FFF2-40B4-BE49-F238E27FC236}">
                    <a16:creationId xmlns:a16="http://schemas.microsoft.com/office/drawing/2014/main" id="{DD4EA228-FFF5-2A05-D35B-015341F252E1}"/>
                  </a:ext>
                </a:extLst>
              </p:cNvPr>
              <p:cNvSpPr/>
              <p:nvPr/>
            </p:nvSpPr>
            <p:spPr>
              <a:xfrm>
                <a:off x="1398034" y="4671688"/>
                <a:ext cx="3404391" cy="3427393"/>
              </a:xfrm>
              <a:prstGeom prst="ellipse">
                <a:avLst/>
              </a:prstGeom>
              <a:noFill/>
              <a:ln w="50800">
                <a:solidFill>
                  <a:srgbClr val="ED5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6" name="TextBox 5">
              <a:extLst>
                <a:ext uri="{FF2B5EF4-FFF2-40B4-BE49-F238E27FC236}">
                  <a16:creationId xmlns:a16="http://schemas.microsoft.com/office/drawing/2014/main" id="{21C39283-0661-A01E-5677-57AE1F8264C0}"/>
                </a:ext>
              </a:extLst>
            </p:cNvPr>
            <p:cNvSpPr txBox="1"/>
            <p:nvPr/>
          </p:nvSpPr>
          <p:spPr>
            <a:xfrm rot="16200000">
              <a:off x="560520" y="5425460"/>
              <a:ext cx="1127255" cy="246221"/>
            </a:xfrm>
            <a:prstGeom prst="rect">
              <a:avLst/>
            </a:prstGeom>
            <a:noFill/>
          </p:spPr>
          <p:txBody>
            <a:bodyPr wrap="square">
              <a:spAutoFit/>
            </a:bodyPr>
            <a:lstStyle/>
            <a:p>
              <a:r>
                <a:rPr lang="en-GB" sz="1000" b="0" i="0" u="none" strike="noStrike" dirty="0">
                  <a:effectLst/>
                  <a:latin typeface="Nunito" panose="02000503000000000000" pitchFamily="2" charset="77"/>
                </a:rPr>
                <a:t>© Google2024</a:t>
              </a:r>
              <a:endParaRPr lang="en-GB" sz="1000" dirty="0">
                <a:latin typeface="Nunito" panose="02000503000000000000" pitchFamily="2" charset="77"/>
              </a:endParaRPr>
            </a:p>
          </p:txBody>
        </p:sp>
      </p:grpSp>
      <p:grpSp>
        <p:nvGrpSpPr>
          <p:cNvPr id="10" name="Group 9" descr="A photograph of Coventry Cathedral as it stands today with the modern buildings joined with the original side.">
            <a:extLst>
              <a:ext uri="{FF2B5EF4-FFF2-40B4-BE49-F238E27FC236}">
                <a16:creationId xmlns:a16="http://schemas.microsoft.com/office/drawing/2014/main" id="{3F2A97EA-8E40-E368-0097-7325D4A9C4F7}"/>
              </a:ext>
            </a:extLst>
          </p:cNvPr>
          <p:cNvGrpSpPr/>
          <p:nvPr/>
        </p:nvGrpSpPr>
        <p:grpSpPr>
          <a:xfrm>
            <a:off x="6667506" y="607651"/>
            <a:ext cx="4789141" cy="3257538"/>
            <a:chOff x="6667506" y="607651"/>
            <a:chExt cx="4789141" cy="3257538"/>
          </a:xfrm>
        </p:grpSpPr>
        <p:pic>
          <p:nvPicPr>
            <p:cNvPr id="2" name="Picture 1" descr="Coventry Cathedral with a cross and a tower&#10;&#10;Description automatically generated">
              <a:extLst>
                <a:ext uri="{FF2B5EF4-FFF2-40B4-BE49-F238E27FC236}">
                  <a16:creationId xmlns:a16="http://schemas.microsoft.com/office/drawing/2014/main" id="{1C49CAF8-4E02-19A3-F851-D6A5F2FD5A3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67506" y="672429"/>
              <a:ext cx="4789141" cy="3192760"/>
            </a:xfrm>
            <a:prstGeom prst="rect">
              <a:avLst/>
            </a:prstGeom>
            <a:ln w="19050">
              <a:solidFill>
                <a:schemeClr val="tx1"/>
              </a:solidFill>
            </a:ln>
          </p:spPr>
        </p:pic>
        <p:sp>
          <p:nvSpPr>
            <p:cNvPr id="11" name="TextBox 10">
              <a:extLst>
                <a:ext uri="{FF2B5EF4-FFF2-40B4-BE49-F238E27FC236}">
                  <a16:creationId xmlns:a16="http://schemas.microsoft.com/office/drawing/2014/main" id="{1920A884-FD39-02C6-EF95-2EAC567BE82B}"/>
                </a:ext>
              </a:extLst>
            </p:cNvPr>
            <p:cNvSpPr txBox="1"/>
            <p:nvPr/>
          </p:nvSpPr>
          <p:spPr>
            <a:xfrm>
              <a:off x="6667506" y="607651"/>
              <a:ext cx="2784607" cy="246221"/>
            </a:xfrm>
            <a:prstGeom prst="rect">
              <a:avLst/>
            </a:prstGeom>
            <a:noFill/>
          </p:spPr>
          <p:txBody>
            <a:bodyPr wrap="square">
              <a:spAutoFit/>
            </a:bodyPr>
            <a:lstStyle/>
            <a:p>
              <a:r>
                <a:rPr lang="en-GB" sz="1000" b="0" i="0" u="none" strike="noStrike" dirty="0">
                  <a:effectLst/>
                  <a:latin typeface="Nunito" panose="02000503000000000000" pitchFamily="2" charset="77"/>
                </a:rPr>
                <a:t>© Historic England Archive Ref: DP164703</a:t>
              </a:r>
              <a:endParaRPr lang="en-GB" sz="1000" dirty="0">
                <a:latin typeface="Nunito" panose="02000503000000000000" pitchFamily="2" charset="77"/>
              </a:endParaRPr>
            </a:p>
          </p:txBody>
        </p:sp>
      </p:grpSp>
      <p:sp>
        <p:nvSpPr>
          <p:cNvPr id="9" name="TextBox 8">
            <a:extLst>
              <a:ext uri="{FF2B5EF4-FFF2-40B4-BE49-F238E27FC236}">
                <a16:creationId xmlns:a16="http://schemas.microsoft.com/office/drawing/2014/main" id="{9E9A95D0-168C-7586-2917-17F6B8034489}"/>
              </a:ext>
            </a:extLst>
          </p:cNvPr>
          <p:cNvSpPr txBox="1"/>
          <p:nvPr/>
        </p:nvSpPr>
        <p:spPr>
          <a:xfrm>
            <a:off x="5136168" y="4175168"/>
            <a:ext cx="6098058"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The old cathedral was left, and the new cathedral was built to join it. Now visitors can pay their respects and remember the devasting effects of war.</a:t>
            </a:r>
          </a:p>
        </p:txBody>
      </p:sp>
    </p:spTree>
    <p:extLst>
      <p:ext uri="{BB962C8B-B14F-4D97-AF65-F5344CB8AC3E}">
        <p14:creationId xmlns:p14="http://schemas.microsoft.com/office/powerpoint/2010/main" val="2080984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B3C2D68-2B25-FCE2-F405-C3670932ECF3}"/>
              </a:ext>
            </a:extLst>
          </p:cNvPr>
          <p:cNvSpPr>
            <a:spLocks noGrp="1"/>
          </p:cNvSpPr>
          <p:nvPr>
            <p:ph type="title"/>
          </p:nvPr>
        </p:nvSpPr>
        <p:spPr>
          <a:xfrm>
            <a:off x="838200" y="-1325563"/>
            <a:ext cx="10515600" cy="1325563"/>
          </a:xfrm>
        </p:spPr>
        <p:txBody>
          <a:bodyPr/>
          <a:lstStyle/>
          <a:p>
            <a:r>
              <a:rPr lang="en-US" dirty="0"/>
              <a:t>Broadgate</a:t>
            </a:r>
          </a:p>
        </p:txBody>
      </p:sp>
      <p:sp>
        <p:nvSpPr>
          <p:cNvPr id="8" name="Title 1">
            <a:extLst>
              <a:ext uri="{FF2B5EF4-FFF2-40B4-BE49-F238E27FC236}">
                <a16:creationId xmlns:a16="http://schemas.microsoft.com/office/drawing/2014/main" id="{40159379-65FF-0F21-D98A-C36287563A26}"/>
              </a:ext>
            </a:extLst>
          </p:cNvPr>
          <p:cNvSpPr txBox="1">
            <a:spLocks/>
          </p:cNvSpPr>
          <p:nvPr/>
        </p:nvSpPr>
        <p:spPr>
          <a:xfrm>
            <a:off x="453712" y="64146"/>
            <a:ext cx="66479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dirty="0">
                <a:ln w="12700">
                  <a:noFill/>
                </a:ln>
                <a:latin typeface="Superclarendon Rg" panose="02060605060000020003" pitchFamily="18" charset="77"/>
              </a:rPr>
              <a:t>Broadgate</a:t>
            </a:r>
          </a:p>
        </p:txBody>
      </p:sp>
      <p:sp>
        <p:nvSpPr>
          <p:cNvPr id="4" name="TextBox 3">
            <a:extLst>
              <a:ext uri="{FF2B5EF4-FFF2-40B4-BE49-F238E27FC236}">
                <a16:creationId xmlns:a16="http://schemas.microsoft.com/office/drawing/2014/main" id="{207B91A6-64D0-9B47-FC76-4DA03E05E0DC}"/>
              </a:ext>
            </a:extLst>
          </p:cNvPr>
          <p:cNvSpPr txBox="1"/>
          <p:nvPr/>
        </p:nvSpPr>
        <p:spPr>
          <a:xfrm>
            <a:off x="452656" y="803551"/>
            <a:ext cx="6591098" cy="2135200"/>
          </a:xfrm>
          <a:prstGeom prst="rect">
            <a:avLst/>
          </a:prstGeom>
          <a:noFill/>
        </p:spPr>
        <p:txBody>
          <a:bodyPr wrap="square">
            <a:spAutoFit/>
          </a:bodyPr>
          <a:lstStyle/>
          <a:p>
            <a:pPr>
              <a:lnSpc>
                <a:spcPct val="150000"/>
              </a:lnSpc>
            </a:pPr>
            <a:r>
              <a:rPr lang="en-GB" dirty="0">
                <a:latin typeface="Linkpen 17a Print" panose="03050602060000000000" pitchFamily="66" charset="77"/>
              </a:rPr>
              <a:t>By the late 1800s and into the early 1900s, the Broadgate area of Coventry was home to many shops, pubs and cafes. Tram lines ran through the city helping people to travel in and around the shops.</a:t>
            </a:r>
          </a:p>
        </p:txBody>
      </p:sp>
      <p:grpSp>
        <p:nvGrpSpPr>
          <p:cNvPr id="11" name="Group 10" descr="A black and white photo of a destroyed Broadgate after the war.">
            <a:extLst>
              <a:ext uri="{FF2B5EF4-FFF2-40B4-BE49-F238E27FC236}">
                <a16:creationId xmlns:a16="http://schemas.microsoft.com/office/drawing/2014/main" id="{0DE39B3D-E711-0804-DE37-FF90B5906373}"/>
              </a:ext>
            </a:extLst>
          </p:cNvPr>
          <p:cNvGrpSpPr/>
          <p:nvPr/>
        </p:nvGrpSpPr>
        <p:grpSpPr>
          <a:xfrm>
            <a:off x="7457167" y="538794"/>
            <a:ext cx="4282580" cy="3215505"/>
            <a:chOff x="7457167" y="538794"/>
            <a:chExt cx="4282580" cy="3215505"/>
          </a:xfrm>
        </p:grpSpPr>
        <p:pic>
          <p:nvPicPr>
            <p:cNvPr id="2" name="Picture 1">
              <a:extLst>
                <a:ext uri="{FF2B5EF4-FFF2-40B4-BE49-F238E27FC236}">
                  <a16:creationId xmlns:a16="http://schemas.microsoft.com/office/drawing/2014/main" id="{DA2818AC-81EB-289F-9D58-FAE42FFD69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57167" y="538794"/>
              <a:ext cx="4282580" cy="3215505"/>
            </a:xfrm>
            <a:prstGeom prst="rect">
              <a:avLst/>
            </a:prstGeom>
            <a:ln w="19050">
              <a:solidFill>
                <a:schemeClr val="tx1"/>
              </a:solidFill>
            </a:ln>
          </p:spPr>
        </p:pic>
        <p:sp>
          <p:nvSpPr>
            <p:cNvPr id="7" name="TextBox 6">
              <a:extLst>
                <a:ext uri="{FF2B5EF4-FFF2-40B4-BE49-F238E27FC236}">
                  <a16:creationId xmlns:a16="http://schemas.microsoft.com/office/drawing/2014/main" id="{782C97DC-A1D3-5AD8-CCD9-4F01AD54C254}"/>
                </a:ext>
              </a:extLst>
            </p:cNvPr>
            <p:cNvSpPr txBox="1"/>
            <p:nvPr/>
          </p:nvSpPr>
          <p:spPr>
            <a:xfrm>
              <a:off x="7457167" y="3443983"/>
              <a:ext cx="2784607" cy="246221"/>
            </a:xfrm>
            <a:prstGeom prst="rect">
              <a:avLst/>
            </a:prstGeom>
            <a:noFill/>
          </p:spPr>
          <p:txBody>
            <a:bodyPr wrap="square">
              <a:spAutoFit/>
            </a:bodyPr>
            <a:lstStyle/>
            <a:p>
              <a:r>
                <a:rPr lang="en-GB" sz="1000" b="0" i="0" u="none" strike="noStrike" dirty="0">
                  <a:effectLst/>
                  <a:latin typeface="Nunito" panose="02000503000000000000" pitchFamily="2" charset="77"/>
                </a:rPr>
                <a:t>© </a:t>
              </a:r>
              <a:r>
                <a:rPr lang="en-GB" sz="1000" b="0" i="0" u="none" strike="noStrike" dirty="0" err="1">
                  <a:effectLst/>
                  <a:latin typeface="Nunito" panose="02000503000000000000" pitchFamily="2" charset="77"/>
                </a:rPr>
                <a:t>Alamy</a:t>
              </a:r>
              <a:r>
                <a:rPr lang="en-GB" sz="1000" b="0" i="0" u="none" strike="noStrike" dirty="0">
                  <a:effectLst/>
                  <a:latin typeface="Nunito" panose="02000503000000000000" pitchFamily="2" charset="77"/>
                </a:rPr>
                <a:t> Ref: EWJB36</a:t>
              </a:r>
              <a:endParaRPr lang="en-GB" sz="1000" dirty="0">
                <a:latin typeface="Nunito" panose="02000503000000000000" pitchFamily="2" charset="77"/>
              </a:endParaRPr>
            </a:p>
          </p:txBody>
        </p:sp>
      </p:grpSp>
      <p:grpSp>
        <p:nvGrpSpPr>
          <p:cNvPr id="10" name="Group 9" descr="Modern broad gate with a square filled with people, the sky is blue and sunny.">
            <a:extLst>
              <a:ext uri="{FF2B5EF4-FFF2-40B4-BE49-F238E27FC236}">
                <a16:creationId xmlns:a16="http://schemas.microsoft.com/office/drawing/2014/main" id="{C0D9C2F4-4F36-955A-5147-1B1587401E4E}"/>
              </a:ext>
            </a:extLst>
          </p:cNvPr>
          <p:cNvGrpSpPr/>
          <p:nvPr/>
        </p:nvGrpSpPr>
        <p:grpSpPr>
          <a:xfrm>
            <a:off x="420167" y="2984297"/>
            <a:ext cx="4757314" cy="3202321"/>
            <a:chOff x="420167" y="2984297"/>
            <a:chExt cx="4757314" cy="3202321"/>
          </a:xfrm>
        </p:grpSpPr>
        <p:pic>
          <p:nvPicPr>
            <p:cNvPr id="6" name="Picture 5" descr="People sitting on a bench in a plaza&#10;&#10;Description automatically generated">
              <a:extLst>
                <a:ext uri="{FF2B5EF4-FFF2-40B4-BE49-F238E27FC236}">
                  <a16:creationId xmlns:a16="http://schemas.microsoft.com/office/drawing/2014/main" id="{89643F48-A3CF-77DF-185C-6957526534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2251" y="3037605"/>
              <a:ext cx="4725230" cy="3149013"/>
            </a:xfrm>
            <a:prstGeom prst="rect">
              <a:avLst/>
            </a:prstGeom>
            <a:ln w="19050">
              <a:solidFill>
                <a:schemeClr val="tx1"/>
              </a:solidFill>
            </a:ln>
          </p:spPr>
        </p:pic>
        <p:sp>
          <p:nvSpPr>
            <p:cNvPr id="3" name="TextBox 2">
              <a:extLst>
                <a:ext uri="{FF2B5EF4-FFF2-40B4-BE49-F238E27FC236}">
                  <a16:creationId xmlns:a16="http://schemas.microsoft.com/office/drawing/2014/main" id="{7B600506-3B00-BBE6-66A4-7427A9E45134}"/>
                </a:ext>
              </a:extLst>
            </p:cNvPr>
            <p:cNvSpPr txBox="1"/>
            <p:nvPr/>
          </p:nvSpPr>
          <p:spPr>
            <a:xfrm>
              <a:off x="420167" y="2984297"/>
              <a:ext cx="2784607" cy="246221"/>
            </a:xfrm>
            <a:prstGeom prst="rect">
              <a:avLst/>
            </a:prstGeom>
            <a:noFill/>
          </p:spPr>
          <p:txBody>
            <a:bodyPr wrap="square">
              <a:spAutoFit/>
            </a:bodyPr>
            <a:lstStyle/>
            <a:p>
              <a:r>
                <a:rPr lang="en-GB" sz="1000" b="0" i="0" u="none" strike="noStrike" dirty="0">
                  <a:solidFill>
                    <a:srgbClr val="7C8E98"/>
                  </a:solidFill>
                  <a:effectLst/>
                  <a:latin typeface="Nunito" panose="02000503000000000000" pitchFamily="2" charset="77"/>
                </a:rPr>
                <a:t>© Public Domain Wikimedia Commons</a:t>
              </a:r>
              <a:endParaRPr lang="en-GB" sz="1000" dirty="0">
                <a:solidFill>
                  <a:srgbClr val="7C8E98"/>
                </a:solidFill>
                <a:latin typeface="Nunito" panose="02000503000000000000" pitchFamily="2" charset="77"/>
              </a:endParaRPr>
            </a:p>
          </p:txBody>
        </p:sp>
      </p:grpSp>
      <p:sp>
        <p:nvSpPr>
          <p:cNvPr id="5" name="TextBox 4">
            <a:extLst>
              <a:ext uri="{FF2B5EF4-FFF2-40B4-BE49-F238E27FC236}">
                <a16:creationId xmlns:a16="http://schemas.microsoft.com/office/drawing/2014/main" id="{3E7FD0EB-99F6-6319-A59A-CDFF493888D3}"/>
              </a:ext>
            </a:extLst>
          </p:cNvPr>
          <p:cNvSpPr txBox="1"/>
          <p:nvPr/>
        </p:nvSpPr>
        <p:spPr>
          <a:xfrm>
            <a:off x="5267069" y="3768507"/>
            <a:ext cx="6298856" cy="2550698"/>
          </a:xfrm>
          <a:prstGeom prst="rect">
            <a:avLst/>
          </a:prstGeom>
          <a:noFill/>
        </p:spPr>
        <p:txBody>
          <a:bodyPr wrap="square">
            <a:spAutoFit/>
          </a:bodyPr>
          <a:lstStyle/>
          <a:p>
            <a:pPr>
              <a:lnSpc>
                <a:spcPct val="150000"/>
              </a:lnSpc>
            </a:pPr>
            <a:r>
              <a:rPr lang="en-GB" dirty="0">
                <a:latin typeface="Linkpen 17a Print" panose="03050602060000000000" pitchFamily="66" charset="77"/>
              </a:rPr>
              <a:t>This area was heavily damaged during the bombing, and the plans had to include a new shopping hub to replace it. The new area would be free from traffic, with lots of open space – a big difference from the old, cramped and traffic ridden streets.</a:t>
            </a:r>
          </a:p>
        </p:txBody>
      </p:sp>
    </p:spTree>
    <p:extLst>
      <p:ext uri="{BB962C8B-B14F-4D97-AF65-F5344CB8AC3E}">
        <p14:creationId xmlns:p14="http://schemas.microsoft.com/office/powerpoint/2010/main" val="30576932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331</TotalTime>
  <Words>952</Words>
  <Application>Microsoft Macintosh PowerPoint</Application>
  <PresentationFormat>Widescreen</PresentationFormat>
  <Paragraphs>93</Paragraphs>
  <Slides>19</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Aptos</vt:lpstr>
      <vt:lpstr>Arial</vt:lpstr>
      <vt:lpstr>Linkpen 17a Print</vt:lpstr>
      <vt:lpstr>Superclarendon Rg</vt:lpstr>
      <vt:lpstr>Nunito</vt:lpstr>
      <vt:lpstr>Aptos Display</vt:lpstr>
      <vt:lpstr>Office Theme</vt:lpstr>
      <vt:lpstr>Rebuilding Coventry</vt:lpstr>
      <vt:lpstr>After the war</vt:lpstr>
      <vt:lpstr>Redevelop Coventry</vt:lpstr>
      <vt:lpstr>Donald Gibson</vt:lpstr>
      <vt:lpstr>Blitz</vt:lpstr>
      <vt:lpstr>Blitz page 2</vt:lpstr>
      <vt:lpstr>Coventry Cathedral</vt:lpstr>
      <vt:lpstr>Coventry Cathedral page 2</vt:lpstr>
      <vt:lpstr>Broadgate</vt:lpstr>
      <vt:lpstr>Broadgate page 2</vt:lpstr>
      <vt:lpstr>Owen and Owen</vt:lpstr>
      <vt:lpstr>Owen and Owen page 2</vt:lpstr>
      <vt:lpstr>Lower Precinct</vt:lpstr>
      <vt:lpstr>Lower Precinct page 2</vt:lpstr>
      <vt:lpstr>Pool Meadow Bus Station</vt:lpstr>
      <vt:lpstr>Pool Meadow Bus Station page 2</vt:lpstr>
      <vt:lpstr>Rebuilding the Cathedral</vt:lpstr>
      <vt:lpstr>Queen’s visit</vt:lpstr>
      <vt:lpstr>Rebuilt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Christina Loftus</dc:creator>
  <cp:lastModifiedBy>Hannah Johnson</cp:lastModifiedBy>
  <cp:revision>35</cp:revision>
  <dcterms:created xsi:type="dcterms:W3CDTF">2024-03-08T11:41:41Z</dcterms:created>
  <dcterms:modified xsi:type="dcterms:W3CDTF">2024-03-14T14:34:17Z</dcterms:modified>
</cp:coreProperties>
</file>