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16"/>
  </p:notesMasterIdLst>
  <p:sldIdLst>
    <p:sldId id="256" r:id="rId2"/>
    <p:sldId id="257" r:id="rId3"/>
    <p:sldId id="259" r:id="rId4"/>
    <p:sldId id="258" r:id="rId5"/>
    <p:sldId id="260" r:id="rId6"/>
    <p:sldId id="261" r:id="rId7"/>
    <p:sldId id="262" r:id="rId8"/>
    <p:sldId id="264" r:id="rId9"/>
    <p:sldId id="263" r:id="rId10"/>
    <p:sldId id="265" r:id="rId11"/>
    <p:sldId id="266" r:id="rId12"/>
    <p:sldId id="267" r:id="rId13"/>
    <p:sldId id="268" r:id="rId14"/>
    <p:sldId id="269" r:id="rId15"/>
  </p:sldIdLst>
  <p:sldSz cx="12192000" cy="6858000"/>
  <p:notesSz cx="6858000" cy="9144000"/>
  <p:embeddedFontLst>
    <p:embeddedFont>
      <p:font typeface="Calibri" panose="020F0502020204030204" pitchFamily="34" charset="0"/>
      <p:regular r:id="rId17"/>
      <p:bold r:id="rId18"/>
      <p:italic r:id="rId19"/>
      <p:boldItalic r:id="rId20"/>
    </p:embeddedFont>
    <p:embeddedFont>
      <p:font typeface="Calibri Light" panose="020F0302020204030204" pitchFamily="34" charset="0"/>
      <p:regular r:id="rId21"/>
      <p:italic r:id="rId22"/>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DADF"/>
    <a:srgbClr val="BBC2C6"/>
    <a:srgbClr val="B1B6B6"/>
    <a:srgbClr val="DAE0E0"/>
    <a:srgbClr val="9F9A96"/>
    <a:srgbClr val="88857F"/>
    <a:srgbClr val="72706A"/>
    <a:srgbClr val="53514D"/>
    <a:srgbClr val="5B5C5E"/>
    <a:srgbClr val="73767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2"/>
    <p:restoredTop sz="96327"/>
  </p:normalViewPr>
  <p:slideViewPr>
    <p:cSldViewPr snapToGrid="0">
      <p:cViewPr varScale="1">
        <p:scale>
          <a:sx n="105" d="100"/>
          <a:sy n="105" d="100"/>
        </p:scale>
        <p:origin x="798" y="13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font" Target="fonts/font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6.fntdata"/><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Harg, Catherine" userId="88b8f76c-9ae3-4745-88eb-fe0667a22af5" providerId="ADAL" clId="{54BA9C3C-19B5-4942-9B34-C5E3BC5AB86C}"/>
    <pc:docChg chg="modSld">
      <pc:chgData name="McHarg, Catherine" userId="88b8f76c-9ae3-4745-88eb-fe0667a22af5" providerId="ADAL" clId="{54BA9C3C-19B5-4942-9B34-C5E3BC5AB86C}" dt="2024-02-26T09:58:45.401" v="1" actId="20577"/>
      <pc:docMkLst>
        <pc:docMk/>
      </pc:docMkLst>
      <pc:sldChg chg="modNotesTx">
        <pc:chgData name="McHarg, Catherine" userId="88b8f76c-9ae3-4745-88eb-fe0667a22af5" providerId="ADAL" clId="{54BA9C3C-19B5-4942-9B34-C5E3BC5AB86C}" dt="2024-02-26T09:58:45.401" v="1" actId="20577"/>
        <pc:sldMkLst>
          <pc:docMk/>
          <pc:sldMk cId="3818645453" sldId="269"/>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4665FF-6D5D-0443-AE56-1C352F0BBD77}" type="datetimeFigureOut">
              <a:rPr lang="en-US" smtClean="0"/>
              <a:t>2/26/2024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4BF813D-C7CE-0B48-BB4C-B33BA428F0DE}" type="slidenum">
              <a:rPr lang="en-US" smtClean="0"/>
              <a:t>‹#›</a:t>
            </a:fld>
            <a:endParaRPr lang="en-US"/>
          </a:p>
        </p:txBody>
      </p:sp>
    </p:spTree>
    <p:extLst>
      <p:ext uri="{BB962C8B-B14F-4D97-AF65-F5344CB8AC3E}">
        <p14:creationId xmlns:p14="http://schemas.microsoft.com/office/powerpoint/2010/main" val="36980325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4BF813D-C7CE-0B48-BB4C-B33BA428F0DE}" type="slidenum">
              <a:rPr lang="en-US" smtClean="0"/>
              <a:t>1</a:t>
            </a:fld>
            <a:endParaRPr lang="en-US"/>
          </a:p>
        </p:txBody>
      </p:sp>
    </p:spTree>
    <p:extLst>
      <p:ext uri="{BB962C8B-B14F-4D97-AF65-F5344CB8AC3E}">
        <p14:creationId xmlns:p14="http://schemas.microsoft.com/office/powerpoint/2010/main" val="14209303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4BF813D-C7CE-0B48-BB4C-B33BA428F0DE}" type="slidenum">
              <a:rPr lang="en-US" smtClean="0"/>
              <a:t>10</a:t>
            </a:fld>
            <a:endParaRPr lang="en-US"/>
          </a:p>
        </p:txBody>
      </p:sp>
    </p:spTree>
    <p:extLst>
      <p:ext uri="{BB962C8B-B14F-4D97-AF65-F5344CB8AC3E}">
        <p14:creationId xmlns:p14="http://schemas.microsoft.com/office/powerpoint/2010/main" val="42714086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4BF813D-C7CE-0B48-BB4C-B33BA428F0DE}" type="slidenum">
              <a:rPr lang="en-US" smtClean="0"/>
              <a:t>11</a:t>
            </a:fld>
            <a:endParaRPr lang="en-US"/>
          </a:p>
        </p:txBody>
      </p:sp>
    </p:spTree>
    <p:extLst>
      <p:ext uri="{BB962C8B-B14F-4D97-AF65-F5344CB8AC3E}">
        <p14:creationId xmlns:p14="http://schemas.microsoft.com/office/powerpoint/2010/main" val="15583293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4BF813D-C7CE-0B48-BB4C-B33BA428F0DE}" type="slidenum">
              <a:rPr lang="en-US" smtClean="0"/>
              <a:t>12</a:t>
            </a:fld>
            <a:endParaRPr lang="en-US"/>
          </a:p>
        </p:txBody>
      </p:sp>
    </p:spTree>
    <p:extLst>
      <p:ext uri="{BB962C8B-B14F-4D97-AF65-F5344CB8AC3E}">
        <p14:creationId xmlns:p14="http://schemas.microsoft.com/office/powerpoint/2010/main" val="14142721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4BF813D-C7CE-0B48-BB4C-B33BA428F0DE}" type="slidenum">
              <a:rPr lang="en-US" smtClean="0"/>
              <a:t>13</a:t>
            </a:fld>
            <a:endParaRPr lang="en-US"/>
          </a:p>
        </p:txBody>
      </p:sp>
    </p:spTree>
    <p:extLst>
      <p:ext uri="{BB962C8B-B14F-4D97-AF65-F5344CB8AC3E}">
        <p14:creationId xmlns:p14="http://schemas.microsoft.com/office/powerpoint/2010/main" val="30221491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4BF813D-C7CE-0B48-BB4C-B33BA428F0DE}" type="slidenum">
              <a:rPr lang="en-US" smtClean="0"/>
              <a:t>14</a:t>
            </a:fld>
            <a:endParaRPr lang="en-US"/>
          </a:p>
        </p:txBody>
      </p:sp>
    </p:spTree>
    <p:extLst>
      <p:ext uri="{BB962C8B-B14F-4D97-AF65-F5344CB8AC3E}">
        <p14:creationId xmlns:p14="http://schemas.microsoft.com/office/powerpoint/2010/main" val="424840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4BF813D-C7CE-0B48-BB4C-B33BA428F0DE}" type="slidenum">
              <a:rPr lang="en-US" smtClean="0"/>
              <a:t>2</a:t>
            </a:fld>
            <a:endParaRPr lang="en-US"/>
          </a:p>
        </p:txBody>
      </p:sp>
    </p:spTree>
    <p:extLst>
      <p:ext uri="{BB962C8B-B14F-4D97-AF65-F5344CB8AC3E}">
        <p14:creationId xmlns:p14="http://schemas.microsoft.com/office/powerpoint/2010/main" val="39512341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4BF813D-C7CE-0B48-BB4C-B33BA428F0DE}" type="slidenum">
              <a:rPr lang="en-US" smtClean="0"/>
              <a:t>3</a:t>
            </a:fld>
            <a:endParaRPr lang="en-US"/>
          </a:p>
        </p:txBody>
      </p:sp>
    </p:spTree>
    <p:extLst>
      <p:ext uri="{BB962C8B-B14F-4D97-AF65-F5344CB8AC3E}">
        <p14:creationId xmlns:p14="http://schemas.microsoft.com/office/powerpoint/2010/main" val="30066499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4BF813D-C7CE-0B48-BB4C-B33BA428F0DE}" type="slidenum">
              <a:rPr lang="en-US" smtClean="0"/>
              <a:t>4</a:t>
            </a:fld>
            <a:endParaRPr lang="en-US"/>
          </a:p>
        </p:txBody>
      </p:sp>
    </p:spTree>
    <p:extLst>
      <p:ext uri="{BB962C8B-B14F-4D97-AF65-F5344CB8AC3E}">
        <p14:creationId xmlns:p14="http://schemas.microsoft.com/office/powerpoint/2010/main" val="3760196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4BF813D-C7CE-0B48-BB4C-B33BA428F0DE}" type="slidenum">
              <a:rPr lang="en-US" smtClean="0"/>
              <a:t>5</a:t>
            </a:fld>
            <a:endParaRPr lang="en-US"/>
          </a:p>
        </p:txBody>
      </p:sp>
    </p:spTree>
    <p:extLst>
      <p:ext uri="{BB962C8B-B14F-4D97-AF65-F5344CB8AC3E}">
        <p14:creationId xmlns:p14="http://schemas.microsoft.com/office/powerpoint/2010/main" val="40183267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4BF813D-C7CE-0B48-BB4C-B33BA428F0DE}" type="slidenum">
              <a:rPr lang="en-US" smtClean="0"/>
              <a:t>6</a:t>
            </a:fld>
            <a:endParaRPr lang="en-US"/>
          </a:p>
        </p:txBody>
      </p:sp>
    </p:spTree>
    <p:extLst>
      <p:ext uri="{BB962C8B-B14F-4D97-AF65-F5344CB8AC3E}">
        <p14:creationId xmlns:p14="http://schemas.microsoft.com/office/powerpoint/2010/main" val="3307020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4BF813D-C7CE-0B48-BB4C-B33BA428F0DE}" type="slidenum">
              <a:rPr lang="en-US" smtClean="0"/>
              <a:t>7</a:t>
            </a:fld>
            <a:endParaRPr lang="en-US"/>
          </a:p>
        </p:txBody>
      </p:sp>
    </p:spTree>
    <p:extLst>
      <p:ext uri="{BB962C8B-B14F-4D97-AF65-F5344CB8AC3E}">
        <p14:creationId xmlns:p14="http://schemas.microsoft.com/office/powerpoint/2010/main" val="32644371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4BF813D-C7CE-0B48-BB4C-B33BA428F0DE}" type="slidenum">
              <a:rPr lang="en-US" smtClean="0"/>
              <a:t>8</a:t>
            </a:fld>
            <a:endParaRPr lang="en-US"/>
          </a:p>
        </p:txBody>
      </p:sp>
    </p:spTree>
    <p:extLst>
      <p:ext uri="{BB962C8B-B14F-4D97-AF65-F5344CB8AC3E}">
        <p14:creationId xmlns:p14="http://schemas.microsoft.com/office/powerpoint/2010/main" val="18297313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4BF813D-C7CE-0B48-BB4C-B33BA428F0DE}" type="slidenum">
              <a:rPr lang="en-US" smtClean="0"/>
              <a:t>9</a:t>
            </a:fld>
            <a:endParaRPr lang="en-US"/>
          </a:p>
        </p:txBody>
      </p:sp>
    </p:spTree>
    <p:extLst>
      <p:ext uri="{BB962C8B-B14F-4D97-AF65-F5344CB8AC3E}">
        <p14:creationId xmlns:p14="http://schemas.microsoft.com/office/powerpoint/2010/main" val="2714471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2/26/2024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2/26/2024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2/26/2024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2/26/2024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2/26/2024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2/26/2024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2/26/2024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2/26/2024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2/26/2024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2/26/2024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2/26/2024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2/26/2024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20.jpeg"/><Relationship Id="rId5" Type="http://schemas.openxmlformats.org/officeDocument/2006/relationships/image" Target="../media/image9.png"/><Relationship Id="rId4" Type="http://schemas.openxmlformats.org/officeDocument/2006/relationships/image" Target="../media/image19.jpe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7.jp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1.jpeg"/><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61C1CD-B8C6-AEAF-DBCA-937FD20F34EB}"/>
              </a:ext>
            </a:extLst>
          </p:cNvPr>
          <p:cNvSpPr>
            <a:spLocks noGrp="1"/>
          </p:cNvSpPr>
          <p:nvPr>
            <p:ph type="ctrTitle"/>
          </p:nvPr>
        </p:nvSpPr>
        <p:spPr>
          <a:xfrm>
            <a:off x="1683026" y="-1643269"/>
            <a:ext cx="9144000" cy="1151076"/>
          </a:xfrm>
        </p:spPr>
        <p:txBody>
          <a:bodyPr/>
          <a:lstStyle/>
          <a:p>
            <a:r>
              <a:rPr lang="en-US" dirty="0"/>
              <a:t>Gateshead’s</a:t>
            </a:r>
            <a:r>
              <a:rPr lang="en-US" baseline="0" dirty="0"/>
              <a:t> Industries</a:t>
            </a:r>
            <a:endParaRPr lang="en-US" dirty="0"/>
          </a:p>
        </p:txBody>
      </p:sp>
      <p:sp>
        <p:nvSpPr>
          <p:cNvPr id="5" name="Rectangle 4" descr="A large illustration of pieces of black coal stacked in a wooden cart.">
            <a:extLst>
              <a:ext uri="{FF2B5EF4-FFF2-40B4-BE49-F238E27FC236}">
                <a16:creationId xmlns:a16="http://schemas.microsoft.com/office/drawing/2014/main" id="{C7FEE28E-990F-B0A3-63F3-84246A9B345A}"/>
              </a:ext>
            </a:extLst>
          </p:cNvPr>
          <p:cNvSpPr/>
          <p:nvPr/>
        </p:nvSpPr>
        <p:spPr>
          <a:xfrm>
            <a:off x="162046" y="127321"/>
            <a:ext cx="11810214" cy="662071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large slide title that says &quot;Gateshead's Industries&quot;.">
            <a:extLst>
              <a:ext uri="{FF2B5EF4-FFF2-40B4-BE49-F238E27FC236}">
                <a16:creationId xmlns:a16="http://schemas.microsoft.com/office/drawing/2014/main" id="{010DC867-87C8-E427-DD50-9C1E5568531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 y="1600200"/>
            <a:ext cx="12191999" cy="3389244"/>
          </a:xfrm>
          <a:prstGeom prst="rect">
            <a:avLst/>
          </a:prstGeom>
        </p:spPr>
      </p:pic>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614991" y="5466522"/>
            <a:ext cx="1577009" cy="1390036"/>
          </a:xfrm>
          <a:prstGeom prst="rect">
            <a:avLst/>
          </a:prstGeom>
        </p:spPr>
      </p:pic>
    </p:spTree>
    <p:extLst>
      <p:ext uri="{BB962C8B-B14F-4D97-AF65-F5344CB8AC3E}">
        <p14:creationId xmlns:p14="http://schemas.microsoft.com/office/powerpoint/2010/main" val="3950588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6F2FDC2-636B-73C8-03E2-3862C2CE163E}"/>
              </a:ext>
            </a:extLst>
          </p:cNvPr>
          <p:cNvSpPr>
            <a:spLocks noGrp="1"/>
          </p:cNvSpPr>
          <p:nvPr>
            <p:ph type="ctrTitle"/>
          </p:nvPr>
        </p:nvSpPr>
        <p:spPr>
          <a:xfrm>
            <a:off x="1750209" y="-2526541"/>
            <a:ext cx="9144000" cy="2387600"/>
          </a:xfrm>
        </p:spPr>
        <p:txBody>
          <a:bodyPr/>
          <a:lstStyle/>
          <a:p>
            <a:r>
              <a:rPr lang="en-US" dirty="0"/>
              <a:t>Demand</a:t>
            </a:r>
            <a:r>
              <a:rPr lang="en-US" baseline="0" dirty="0"/>
              <a:t> For Coal</a:t>
            </a:r>
            <a:endParaRPr lang="en-US" dirty="0"/>
          </a:p>
        </p:txBody>
      </p:sp>
      <p:sp>
        <p:nvSpPr>
          <p:cNvPr id="6" name="TextBox 5">
            <a:extLst>
              <a:ext uri="{FF2B5EF4-FFF2-40B4-BE49-F238E27FC236}">
                <a16:creationId xmlns:a16="http://schemas.microsoft.com/office/drawing/2014/main" id="{21F4DBBC-4DA6-257D-83CE-007F58EDBFFA}"/>
              </a:ext>
            </a:extLst>
          </p:cNvPr>
          <p:cNvSpPr txBox="1"/>
          <p:nvPr/>
        </p:nvSpPr>
        <p:spPr>
          <a:xfrm>
            <a:off x="1240923" y="1192810"/>
            <a:ext cx="10162572" cy="1900520"/>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During the Industrial Revolution, demand for coal grew and </a:t>
            </a:r>
          </a:p>
          <a:p>
            <a:pPr>
              <a:lnSpc>
                <a:spcPct val="150000"/>
              </a:lnSpc>
            </a:pPr>
            <a:r>
              <a:rPr lang="en-GB" sz="2000" dirty="0">
                <a:latin typeface="Linkpen 17a Print" panose="03050602060000000000" pitchFamily="66" charset="77"/>
              </a:rPr>
              <a:t>technological advances meant that it was possible to dig deeper </a:t>
            </a:r>
          </a:p>
          <a:p>
            <a:pPr>
              <a:lnSpc>
                <a:spcPct val="150000"/>
              </a:lnSpc>
            </a:pPr>
            <a:r>
              <a:rPr lang="en-GB" sz="2000" dirty="0">
                <a:latin typeface="Linkpen 17a Print" panose="03050602060000000000" pitchFamily="66" charset="77"/>
              </a:rPr>
              <a:t>mines to reach the seams that were previously out of reach.</a:t>
            </a:r>
          </a:p>
          <a:p>
            <a:pPr>
              <a:lnSpc>
                <a:spcPct val="150000"/>
              </a:lnSpc>
            </a:pPr>
            <a:endParaRPr lang="en-GB" sz="2000" dirty="0">
              <a:latin typeface="Linkpen 17a Print" panose="03050602060000000000" pitchFamily="66" charset="77"/>
            </a:endParaRPr>
          </a:p>
        </p:txBody>
      </p:sp>
      <p:sp>
        <p:nvSpPr>
          <p:cNvPr id="7" name="TextBox 6">
            <a:extLst>
              <a:ext uri="{FF2B5EF4-FFF2-40B4-BE49-F238E27FC236}">
                <a16:creationId xmlns:a16="http://schemas.microsoft.com/office/drawing/2014/main" id="{C17B8752-EE7E-DF88-0C8A-E96DD01DC5D0}"/>
              </a:ext>
            </a:extLst>
          </p:cNvPr>
          <p:cNvSpPr txBox="1"/>
          <p:nvPr/>
        </p:nvSpPr>
        <p:spPr>
          <a:xfrm>
            <a:off x="1249731" y="3369233"/>
            <a:ext cx="6342927" cy="1900520"/>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From the mid 1700s onwards Gateshead, once again, began to prosper from the coal industry.</a:t>
            </a:r>
          </a:p>
          <a:p>
            <a:pPr>
              <a:lnSpc>
                <a:spcPct val="150000"/>
              </a:lnSpc>
            </a:pPr>
            <a:endParaRPr lang="en-GB" sz="2000" dirty="0">
              <a:latin typeface="Linkpen 17a Print" panose="03050602060000000000" pitchFamily="66" charset="77"/>
            </a:endParaRPr>
          </a:p>
        </p:txBody>
      </p:sp>
      <p:sp>
        <p:nvSpPr>
          <p:cNvPr id="9" name="Rectangle 8" descr="An illustration of black coal.">
            <a:extLst>
              <a:ext uri="{FF2B5EF4-FFF2-40B4-BE49-F238E27FC236}">
                <a16:creationId xmlns:a16="http://schemas.microsoft.com/office/drawing/2014/main" id="{F4ED84C4-07F9-DBD7-3588-53EEC66F9C86}"/>
              </a:ext>
            </a:extLst>
          </p:cNvPr>
          <p:cNvSpPr/>
          <p:nvPr/>
        </p:nvSpPr>
        <p:spPr>
          <a:xfrm>
            <a:off x="227721" y="5162309"/>
            <a:ext cx="3302558" cy="109959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descr="An illustration of a black coal mine cart, full of coal. ">
            <a:extLst>
              <a:ext uri="{FF2B5EF4-FFF2-40B4-BE49-F238E27FC236}">
                <a16:creationId xmlns:a16="http://schemas.microsoft.com/office/drawing/2014/main" id="{4AF9B4D6-DB29-DC18-378E-592DEADB47ED}"/>
              </a:ext>
            </a:extLst>
          </p:cNvPr>
          <p:cNvSpPr/>
          <p:nvPr/>
        </p:nvSpPr>
        <p:spPr>
          <a:xfrm>
            <a:off x="7494692" y="3369233"/>
            <a:ext cx="3750365" cy="314731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descr="An illustration of a lit oil lamp.">
            <a:extLst>
              <a:ext uri="{FF2B5EF4-FFF2-40B4-BE49-F238E27FC236}">
                <a16:creationId xmlns:a16="http://schemas.microsoft.com/office/drawing/2014/main" id="{C42E97FC-5C14-D5A1-F393-A4B1AC2B83AF}"/>
              </a:ext>
            </a:extLst>
          </p:cNvPr>
          <p:cNvSpPr/>
          <p:nvPr/>
        </p:nvSpPr>
        <p:spPr>
          <a:xfrm>
            <a:off x="10799179" y="4107671"/>
            <a:ext cx="757891" cy="189866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3B05EB51-59A6-B711-A085-68D78449773D}"/>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614991" y="5466522"/>
            <a:ext cx="1577009" cy="1390036"/>
          </a:xfrm>
          <a:prstGeom prst="rect">
            <a:avLst/>
          </a:prstGeom>
        </p:spPr>
      </p:pic>
    </p:spTree>
    <p:extLst>
      <p:ext uri="{BB962C8B-B14F-4D97-AF65-F5344CB8AC3E}">
        <p14:creationId xmlns:p14="http://schemas.microsoft.com/office/powerpoint/2010/main" val="343020089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968AAE30-37FE-E81B-AF3C-65416869B00A}"/>
              </a:ext>
            </a:extLst>
          </p:cNvPr>
          <p:cNvSpPr>
            <a:spLocks noGrp="1"/>
          </p:cNvSpPr>
          <p:nvPr>
            <p:ph type="ctrTitle"/>
          </p:nvPr>
        </p:nvSpPr>
        <p:spPr>
          <a:xfrm>
            <a:off x="1470991" y="-2675473"/>
            <a:ext cx="9144000" cy="2387600"/>
          </a:xfrm>
        </p:spPr>
        <p:txBody>
          <a:bodyPr/>
          <a:lstStyle/>
          <a:p>
            <a:r>
              <a:rPr lang="en-US" dirty="0"/>
              <a:t>Demand For Ships</a:t>
            </a:r>
          </a:p>
        </p:txBody>
      </p:sp>
      <p:sp>
        <p:nvSpPr>
          <p:cNvPr id="18" name="Rectangle 17" descr="An illustration of a twisted length of rope. ">
            <a:extLst>
              <a:ext uri="{FF2B5EF4-FFF2-40B4-BE49-F238E27FC236}">
                <a16:creationId xmlns:a16="http://schemas.microsoft.com/office/drawing/2014/main" id="{08B55233-398D-357D-43E7-8C4DF3CA990D}"/>
              </a:ext>
            </a:extLst>
          </p:cNvPr>
          <p:cNvSpPr/>
          <p:nvPr/>
        </p:nvSpPr>
        <p:spPr>
          <a:xfrm>
            <a:off x="254034" y="197453"/>
            <a:ext cx="1450608" cy="584453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BD5DADFF-9467-0AEE-6DC7-329B04EEA421}"/>
              </a:ext>
            </a:extLst>
          </p:cNvPr>
          <p:cNvSpPr txBox="1"/>
          <p:nvPr/>
        </p:nvSpPr>
        <p:spPr>
          <a:xfrm>
            <a:off x="1963281" y="965418"/>
            <a:ext cx="9135414" cy="1719702"/>
          </a:xfrm>
          <a:prstGeom prst="rect">
            <a:avLst/>
          </a:prstGeom>
          <a:noFill/>
        </p:spPr>
        <p:txBody>
          <a:bodyPr wrap="square">
            <a:spAutoFit/>
          </a:bodyPr>
          <a:lstStyle/>
          <a:p>
            <a:pPr>
              <a:lnSpc>
                <a:spcPct val="150000"/>
              </a:lnSpc>
            </a:pPr>
            <a:r>
              <a:rPr lang="en-GB" dirty="0">
                <a:latin typeface="Linkpen 17a Print" panose="03050602060000000000" pitchFamily="66" charset="77"/>
              </a:rPr>
              <a:t>The huge trade in coal led to a greater demand for ships </a:t>
            </a:r>
          </a:p>
          <a:p>
            <a:pPr>
              <a:lnSpc>
                <a:spcPct val="150000"/>
              </a:lnSpc>
            </a:pPr>
            <a:r>
              <a:rPr lang="en-GB" dirty="0">
                <a:latin typeface="Linkpen 17a Print" panose="03050602060000000000" pitchFamily="66" charset="77"/>
              </a:rPr>
              <a:t>to transport it. Gateshead also became involved in related industries such as ship building and rope making.</a:t>
            </a:r>
          </a:p>
          <a:p>
            <a:pPr>
              <a:lnSpc>
                <a:spcPct val="150000"/>
              </a:lnSpc>
            </a:pPr>
            <a:endParaRPr lang="en-GB" dirty="0">
              <a:latin typeface="Linkpen 17a Print" panose="03050602060000000000" pitchFamily="66" charset="77"/>
            </a:endParaRPr>
          </a:p>
        </p:txBody>
      </p:sp>
      <p:grpSp>
        <p:nvGrpSpPr>
          <p:cNvPr id="12" name="Group 11" descr="A caption that says &quot;An engraving showing a view from Gateshead looking towards Newcastle. It shows how active and busy the River Tyne was in 1881&quot;.">
            <a:extLst>
              <a:ext uri="{FF2B5EF4-FFF2-40B4-BE49-F238E27FC236}">
                <a16:creationId xmlns:a16="http://schemas.microsoft.com/office/drawing/2014/main" id="{E22B44A1-DC05-3A3D-F6C9-11B8395A6F72}"/>
              </a:ext>
            </a:extLst>
          </p:cNvPr>
          <p:cNvGrpSpPr/>
          <p:nvPr/>
        </p:nvGrpSpPr>
        <p:grpSpPr>
          <a:xfrm>
            <a:off x="954508" y="3958417"/>
            <a:ext cx="3784632" cy="3016210"/>
            <a:chOff x="954508" y="3958417"/>
            <a:chExt cx="3784632" cy="3016210"/>
          </a:xfrm>
        </p:grpSpPr>
        <p:sp>
          <p:nvSpPr>
            <p:cNvPr id="6" name="TextBox 5">
              <a:extLst>
                <a:ext uri="{FF2B5EF4-FFF2-40B4-BE49-F238E27FC236}">
                  <a16:creationId xmlns:a16="http://schemas.microsoft.com/office/drawing/2014/main" id="{9EBC9F09-2B98-1C3D-0A6C-710D480EEAA9}"/>
                </a:ext>
              </a:extLst>
            </p:cNvPr>
            <p:cNvSpPr txBox="1"/>
            <p:nvPr/>
          </p:nvSpPr>
          <p:spPr>
            <a:xfrm>
              <a:off x="954508" y="3958417"/>
              <a:ext cx="3443872" cy="3016210"/>
            </a:xfrm>
            <a:prstGeom prst="rect">
              <a:avLst/>
            </a:prstGeom>
            <a:noFill/>
          </p:spPr>
          <p:txBody>
            <a:bodyPr wrap="square">
              <a:spAutoFit/>
            </a:bodyPr>
            <a:lstStyle/>
            <a:p>
              <a:pPr algn="r">
                <a:lnSpc>
                  <a:spcPct val="150000"/>
                </a:lnSpc>
              </a:pPr>
              <a:r>
                <a:rPr lang="en-GB" sz="1600" dirty="0">
                  <a:latin typeface="Linkpen 17a Print" panose="03050602060000000000" pitchFamily="66" charset="77"/>
                </a:rPr>
                <a:t>An engraving showing </a:t>
              </a:r>
            </a:p>
            <a:p>
              <a:pPr algn="r">
                <a:lnSpc>
                  <a:spcPct val="150000"/>
                </a:lnSpc>
              </a:pPr>
              <a:r>
                <a:rPr lang="en-GB" sz="1600" dirty="0">
                  <a:latin typeface="Linkpen 17a Print" panose="03050602060000000000" pitchFamily="66" charset="77"/>
                </a:rPr>
                <a:t>a view from Gateshead looking towards Newcastle. It shows how active and busy the River Tyne was </a:t>
              </a:r>
            </a:p>
            <a:p>
              <a:pPr algn="r">
                <a:lnSpc>
                  <a:spcPct val="150000"/>
                </a:lnSpc>
              </a:pPr>
              <a:r>
                <a:rPr lang="en-GB" sz="1600" dirty="0">
                  <a:latin typeface="Linkpen 17a Print" panose="03050602060000000000" pitchFamily="66" charset="77"/>
                </a:rPr>
                <a:t>in 1881.</a:t>
              </a:r>
            </a:p>
            <a:p>
              <a:pPr algn="r">
                <a:lnSpc>
                  <a:spcPct val="150000"/>
                </a:lnSpc>
              </a:pPr>
              <a:endParaRPr lang="en-GB" sz="1600" dirty="0">
                <a:latin typeface="Linkpen 17a Print" panose="03050602060000000000" pitchFamily="66" charset="77"/>
              </a:endParaRPr>
            </a:p>
            <a:p>
              <a:pPr algn="r">
                <a:lnSpc>
                  <a:spcPct val="150000"/>
                </a:lnSpc>
              </a:pPr>
              <a:endParaRPr lang="en-GB" sz="1600" dirty="0">
                <a:latin typeface="Linkpen 17a Print" panose="03050602060000000000" pitchFamily="66" charset="77"/>
              </a:endParaRPr>
            </a:p>
          </p:txBody>
        </p:sp>
        <p:pic>
          <p:nvPicPr>
            <p:cNvPr id="9" name="Picture 8" descr="A black drop of water&#10;&#10;Description automatically generated">
              <a:extLst>
                <a:ext uri="{FF2B5EF4-FFF2-40B4-BE49-F238E27FC236}">
                  <a16:creationId xmlns:a16="http://schemas.microsoft.com/office/drawing/2014/main" id="{43D07706-9EA6-0D09-9024-808B0C9C1A2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388873" y="4077399"/>
              <a:ext cx="350267" cy="248874"/>
            </a:xfrm>
            <a:prstGeom prst="rect">
              <a:avLst/>
            </a:prstGeom>
          </p:spPr>
        </p:pic>
      </p:grpSp>
      <p:grpSp>
        <p:nvGrpSpPr>
          <p:cNvPr id="20" name="Group 19" descr="A photograph of an engraving showing a busy city on the edge of a river that is full of ships. ">
            <a:extLst>
              <a:ext uri="{FF2B5EF4-FFF2-40B4-BE49-F238E27FC236}">
                <a16:creationId xmlns:a16="http://schemas.microsoft.com/office/drawing/2014/main" id="{6200DB6A-92DC-7EC4-B55D-C7BFC6B06510}"/>
              </a:ext>
            </a:extLst>
          </p:cNvPr>
          <p:cNvGrpSpPr/>
          <p:nvPr/>
        </p:nvGrpSpPr>
        <p:grpSpPr>
          <a:xfrm>
            <a:off x="4674758" y="2626133"/>
            <a:ext cx="6911500" cy="3682070"/>
            <a:chOff x="4674758" y="2626133"/>
            <a:chExt cx="6911500" cy="3682070"/>
          </a:xfrm>
        </p:grpSpPr>
        <p:sp>
          <p:nvSpPr>
            <p:cNvPr id="11" name="TextBox 10">
              <a:extLst>
                <a:ext uri="{FF2B5EF4-FFF2-40B4-BE49-F238E27FC236}">
                  <a16:creationId xmlns:a16="http://schemas.microsoft.com/office/drawing/2014/main" id="{93703DF5-7E7B-9A59-53BD-04C9E9DB26B6}"/>
                </a:ext>
              </a:extLst>
            </p:cNvPr>
            <p:cNvSpPr txBox="1"/>
            <p:nvPr/>
          </p:nvSpPr>
          <p:spPr>
            <a:xfrm>
              <a:off x="4788906" y="2744611"/>
              <a:ext cx="6096000" cy="215444"/>
            </a:xfrm>
            <a:prstGeom prst="rect">
              <a:avLst/>
            </a:prstGeom>
            <a:noFill/>
          </p:spPr>
          <p:txBody>
            <a:bodyPr wrap="square">
              <a:spAutoFit/>
            </a:bodyPr>
            <a:lstStyle/>
            <a:p>
              <a:r>
                <a:rPr lang="en-GB" sz="800" kern="100" dirty="0">
                  <a:solidFill>
                    <a:srgbClr val="5B5C5E"/>
                  </a:solidFill>
                  <a:effectLst/>
                  <a:latin typeface="Arial" panose="020B0604020202020204" pitchFamily="34" charset="0"/>
                  <a:ea typeface="Calibri" panose="020F0502020204030204" pitchFamily="34" charset="0"/>
                  <a:cs typeface="Arial" panose="020B0604020202020204" pitchFamily="34" charset="0"/>
                </a:rPr>
                <a:t>© </a:t>
              </a:r>
              <a:r>
                <a:rPr lang="en-GB" sz="800" kern="100" dirty="0" err="1">
                  <a:solidFill>
                    <a:srgbClr val="5B5C5E"/>
                  </a:solidFill>
                  <a:effectLst/>
                  <a:latin typeface="Arial" panose="020B0604020202020204" pitchFamily="34" charset="0"/>
                  <a:ea typeface="Calibri" panose="020F0502020204030204" pitchFamily="34" charset="0"/>
                  <a:cs typeface="Arial" panose="020B0604020202020204" pitchFamily="34" charset="0"/>
                </a:rPr>
                <a:t>Alamy</a:t>
              </a:r>
              <a:r>
                <a:rPr lang="en-GB" sz="800" kern="100" dirty="0">
                  <a:solidFill>
                    <a:srgbClr val="5B5C5E"/>
                  </a:solidFill>
                  <a:effectLst/>
                  <a:latin typeface="Arial" panose="020B0604020202020204" pitchFamily="34" charset="0"/>
                  <a:ea typeface="Calibri" panose="020F0502020204030204" pitchFamily="34" charset="0"/>
                  <a:cs typeface="Arial" panose="020B0604020202020204" pitchFamily="34" charset="0"/>
                </a:rPr>
                <a:t> ref: PAB661</a:t>
              </a:r>
            </a:p>
          </p:txBody>
        </p:sp>
        <p:sp>
          <p:nvSpPr>
            <p:cNvPr id="14" name="Rectangle 13">
              <a:extLst>
                <a:ext uri="{FF2B5EF4-FFF2-40B4-BE49-F238E27FC236}">
                  <a16:creationId xmlns:a16="http://schemas.microsoft.com/office/drawing/2014/main" id="{F878B2C5-ACD8-E652-DAEB-2263D2396488}"/>
                </a:ext>
              </a:extLst>
            </p:cNvPr>
            <p:cNvSpPr/>
            <p:nvPr/>
          </p:nvSpPr>
          <p:spPr>
            <a:xfrm>
              <a:off x="4674758" y="2626133"/>
              <a:ext cx="6911500" cy="368207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Rectangle 18" descr="An illustration of a knotted length of rope. ">
            <a:extLst>
              <a:ext uri="{FF2B5EF4-FFF2-40B4-BE49-F238E27FC236}">
                <a16:creationId xmlns:a16="http://schemas.microsoft.com/office/drawing/2014/main" id="{A2D693DC-9312-8D2D-9640-19650365FCBB}"/>
              </a:ext>
            </a:extLst>
          </p:cNvPr>
          <p:cNvSpPr/>
          <p:nvPr/>
        </p:nvSpPr>
        <p:spPr>
          <a:xfrm>
            <a:off x="10884906" y="197453"/>
            <a:ext cx="815500" cy="584453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3B05EB51-59A6-B711-A085-68D78449773D}"/>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614991" y="5466522"/>
            <a:ext cx="1577009" cy="1390036"/>
          </a:xfrm>
          <a:prstGeom prst="rect">
            <a:avLst/>
          </a:prstGeom>
        </p:spPr>
      </p:pic>
    </p:spTree>
    <p:extLst>
      <p:ext uri="{BB962C8B-B14F-4D97-AF65-F5344CB8AC3E}">
        <p14:creationId xmlns:p14="http://schemas.microsoft.com/office/powerpoint/2010/main" val="16800228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A6A68EBE-C48C-7EB4-0E52-8DEAB63F96E0}"/>
              </a:ext>
            </a:extLst>
          </p:cNvPr>
          <p:cNvSpPr>
            <a:spLocks noGrp="1"/>
          </p:cNvSpPr>
          <p:nvPr>
            <p:ph type="ctrTitle"/>
          </p:nvPr>
        </p:nvSpPr>
        <p:spPr>
          <a:xfrm>
            <a:off x="1470991" y="-2548333"/>
            <a:ext cx="9144000" cy="2387600"/>
          </a:xfrm>
        </p:spPr>
        <p:txBody>
          <a:bodyPr/>
          <a:lstStyle/>
          <a:p>
            <a:r>
              <a:rPr lang="en-US" dirty="0"/>
              <a:t>The </a:t>
            </a:r>
            <a:r>
              <a:rPr lang="en-US" dirty="0" err="1"/>
              <a:t>Winlaton</a:t>
            </a:r>
            <a:r>
              <a:rPr lang="en-US" dirty="0"/>
              <a:t> Mill</a:t>
            </a:r>
          </a:p>
        </p:txBody>
      </p:sp>
      <p:grpSp>
        <p:nvGrpSpPr>
          <p:cNvPr id="19" name="Group 18" descr="A black and white photograph of a ruined iron foundry. ">
            <a:extLst>
              <a:ext uri="{FF2B5EF4-FFF2-40B4-BE49-F238E27FC236}">
                <a16:creationId xmlns:a16="http://schemas.microsoft.com/office/drawing/2014/main" id="{BC3DBE34-A43C-35C1-CEAE-292475BF1EFE}"/>
              </a:ext>
            </a:extLst>
          </p:cNvPr>
          <p:cNvGrpSpPr/>
          <p:nvPr/>
        </p:nvGrpSpPr>
        <p:grpSpPr>
          <a:xfrm>
            <a:off x="125907" y="172302"/>
            <a:ext cx="4902235" cy="6541013"/>
            <a:chOff x="125907" y="172302"/>
            <a:chExt cx="4902235" cy="6541013"/>
          </a:xfrm>
        </p:grpSpPr>
        <p:sp>
          <p:nvSpPr>
            <p:cNvPr id="15" name="TextBox 14">
              <a:extLst>
                <a:ext uri="{FF2B5EF4-FFF2-40B4-BE49-F238E27FC236}">
                  <a16:creationId xmlns:a16="http://schemas.microsoft.com/office/drawing/2014/main" id="{23699DD9-848B-5D46-E606-DBC04D002621}"/>
                </a:ext>
              </a:extLst>
            </p:cNvPr>
            <p:cNvSpPr txBox="1"/>
            <p:nvPr/>
          </p:nvSpPr>
          <p:spPr>
            <a:xfrm>
              <a:off x="240383" y="234887"/>
              <a:ext cx="3002437" cy="215444"/>
            </a:xfrm>
            <a:prstGeom prst="rect">
              <a:avLst/>
            </a:prstGeom>
            <a:noFill/>
          </p:spPr>
          <p:txBody>
            <a:bodyPr wrap="square">
              <a:spAutoFit/>
            </a:bodyPr>
            <a:lstStyle/>
            <a:p>
              <a:r>
                <a:rPr lang="en-GB" sz="800" dirty="0">
                  <a:solidFill>
                    <a:srgbClr val="989898"/>
                  </a:solidFill>
                  <a:latin typeface="Arial" panose="020B0604020202020204" pitchFamily="34" charset="0"/>
                  <a:cs typeface="Arial" panose="020B0604020202020204" pitchFamily="34" charset="0"/>
                </a:rPr>
                <a:t>© North East Heritage Library</a:t>
              </a:r>
            </a:p>
          </p:txBody>
        </p:sp>
        <p:sp>
          <p:nvSpPr>
            <p:cNvPr id="18" name="Rectangle 17">
              <a:extLst>
                <a:ext uri="{FF2B5EF4-FFF2-40B4-BE49-F238E27FC236}">
                  <a16:creationId xmlns:a16="http://schemas.microsoft.com/office/drawing/2014/main" id="{54B2A569-C44C-D334-5134-5CCDD0488DBE}"/>
                </a:ext>
              </a:extLst>
            </p:cNvPr>
            <p:cNvSpPr/>
            <p:nvPr/>
          </p:nvSpPr>
          <p:spPr>
            <a:xfrm>
              <a:off x="125907" y="172302"/>
              <a:ext cx="4902235" cy="654101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TextBox 10">
            <a:extLst>
              <a:ext uri="{FF2B5EF4-FFF2-40B4-BE49-F238E27FC236}">
                <a16:creationId xmlns:a16="http://schemas.microsoft.com/office/drawing/2014/main" id="{0DAC509E-FA90-FE81-D037-173CA57B4BA1}"/>
              </a:ext>
            </a:extLst>
          </p:cNvPr>
          <p:cNvSpPr txBox="1"/>
          <p:nvPr/>
        </p:nvSpPr>
        <p:spPr>
          <a:xfrm>
            <a:off x="5261924" y="1036666"/>
            <a:ext cx="6183984" cy="1538883"/>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In 1691, Sir Ambrose Crowley converted a disused corn mill into an iron foundry at </a:t>
            </a:r>
            <a:r>
              <a:rPr lang="en-GB" sz="1600" dirty="0" err="1">
                <a:latin typeface="Linkpen 17a Print" panose="03050602060000000000" pitchFamily="66" charset="77"/>
              </a:rPr>
              <a:t>Winlaton</a:t>
            </a:r>
            <a:r>
              <a:rPr lang="en-GB" sz="1600" dirty="0">
                <a:latin typeface="Linkpen 17a Print" panose="03050602060000000000" pitchFamily="66" charset="77"/>
              </a:rPr>
              <a:t> Mill.</a:t>
            </a:r>
          </a:p>
          <a:p>
            <a:pPr>
              <a:lnSpc>
                <a:spcPct val="150000"/>
              </a:lnSpc>
            </a:pPr>
            <a:endParaRPr lang="en-GB" sz="1600" dirty="0">
              <a:latin typeface="Linkpen 17a Print" panose="03050602060000000000" pitchFamily="66" charset="77"/>
            </a:endParaRPr>
          </a:p>
          <a:p>
            <a:pPr>
              <a:lnSpc>
                <a:spcPct val="150000"/>
              </a:lnSpc>
            </a:pPr>
            <a:endParaRPr lang="en-GB" sz="1600" dirty="0">
              <a:latin typeface="Linkpen 17a Print" panose="03050602060000000000" pitchFamily="66" charset="77"/>
            </a:endParaRPr>
          </a:p>
        </p:txBody>
      </p:sp>
      <p:sp>
        <p:nvSpPr>
          <p:cNvPr id="9" name="TextBox 8">
            <a:extLst>
              <a:ext uri="{FF2B5EF4-FFF2-40B4-BE49-F238E27FC236}">
                <a16:creationId xmlns:a16="http://schemas.microsoft.com/office/drawing/2014/main" id="{7B408253-3B86-813F-E78F-37DDE6752C5F}"/>
              </a:ext>
            </a:extLst>
          </p:cNvPr>
          <p:cNvSpPr txBox="1"/>
          <p:nvPr/>
        </p:nvSpPr>
        <p:spPr>
          <a:xfrm>
            <a:off x="5261924" y="2122949"/>
            <a:ext cx="6183984" cy="2646878"/>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a:t>
            </a:r>
            <a:r>
              <a:rPr lang="en-GB" sz="1600" dirty="0" err="1">
                <a:latin typeface="Linkpen 17a Print" panose="03050602060000000000" pitchFamily="66" charset="77"/>
              </a:rPr>
              <a:t>Winlaton</a:t>
            </a:r>
            <a:r>
              <a:rPr lang="en-GB" sz="1600" dirty="0">
                <a:latin typeface="Linkpen 17a Print" panose="03050602060000000000" pitchFamily="66" charset="77"/>
              </a:rPr>
              <a:t> Mill Works produced iron until 1863. At its height, it employed over 1,000 people and was ahead of the time with systems of sick pay, health care and a widow’s pension for its staff.</a:t>
            </a:r>
          </a:p>
          <a:p>
            <a:pPr>
              <a:lnSpc>
                <a:spcPct val="150000"/>
              </a:lnSpc>
            </a:pPr>
            <a:endParaRPr lang="en-GB" sz="1600" dirty="0">
              <a:latin typeface="Linkpen 17a Print" panose="03050602060000000000" pitchFamily="66" charset="77"/>
            </a:endParaRPr>
          </a:p>
          <a:p>
            <a:pPr>
              <a:lnSpc>
                <a:spcPct val="150000"/>
              </a:lnSpc>
            </a:pPr>
            <a:endParaRPr lang="en-GB" sz="1600" dirty="0">
              <a:latin typeface="Linkpen 17a Print" panose="03050602060000000000" pitchFamily="66" charset="77"/>
            </a:endParaRPr>
          </a:p>
          <a:p>
            <a:pPr>
              <a:lnSpc>
                <a:spcPct val="150000"/>
              </a:lnSpc>
            </a:pPr>
            <a:endParaRPr lang="en-GB" sz="1600" dirty="0">
              <a:latin typeface="Linkpen 17a Print" panose="03050602060000000000" pitchFamily="66" charset="77"/>
            </a:endParaRPr>
          </a:p>
        </p:txBody>
      </p:sp>
      <p:grpSp>
        <p:nvGrpSpPr>
          <p:cNvPr id="16" name="Group 15" descr="A caption that says &quot;The ruins of the iron foundry some time before it was demolished&quot;.">
            <a:extLst>
              <a:ext uri="{FF2B5EF4-FFF2-40B4-BE49-F238E27FC236}">
                <a16:creationId xmlns:a16="http://schemas.microsoft.com/office/drawing/2014/main" id="{3C285F96-916F-E52E-063D-85FA83107284}"/>
              </a:ext>
            </a:extLst>
          </p:cNvPr>
          <p:cNvGrpSpPr/>
          <p:nvPr/>
        </p:nvGrpSpPr>
        <p:grpSpPr>
          <a:xfrm>
            <a:off x="5028143" y="5127783"/>
            <a:ext cx="6483555" cy="800219"/>
            <a:chOff x="5028143" y="5127783"/>
            <a:chExt cx="6483555" cy="800219"/>
          </a:xfrm>
        </p:grpSpPr>
        <p:sp>
          <p:nvSpPr>
            <p:cNvPr id="12" name="TextBox 11">
              <a:extLst>
                <a:ext uri="{FF2B5EF4-FFF2-40B4-BE49-F238E27FC236}">
                  <a16:creationId xmlns:a16="http://schemas.microsoft.com/office/drawing/2014/main" id="{C027842B-6CEF-CB6D-CB6E-D793F2B5AAD9}"/>
                </a:ext>
              </a:extLst>
            </p:cNvPr>
            <p:cNvSpPr txBox="1"/>
            <p:nvPr/>
          </p:nvSpPr>
          <p:spPr>
            <a:xfrm>
              <a:off x="5327714" y="5127783"/>
              <a:ext cx="6183984"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ruins of the iron foundry some time before it was demolished.</a:t>
              </a:r>
            </a:p>
          </p:txBody>
        </p:sp>
        <p:pic>
          <p:nvPicPr>
            <p:cNvPr id="13" name="Picture 12" descr="A black drop of water&#10;&#10;Description automatically generated">
              <a:extLst>
                <a:ext uri="{FF2B5EF4-FFF2-40B4-BE49-F238E27FC236}">
                  <a16:creationId xmlns:a16="http://schemas.microsoft.com/office/drawing/2014/main" id="{6B0DCC56-7C19-D983-E525-D1B97083062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800000">
              <a:off x="5028143" y="5243197"/>
              <a:ext cx="350267" cy="248874"/>
            </a:xfrm>
            <a:prstGeom prst="rect">
              <a:avLst/>
            </a:prstGeom>
          </p:spPr>
        </p:pic>
      </p:grpSp>
      <p:pic>
        <p:nvPicPr>
          <p:cNvPr id="10" name="Picture 9">
            <a:extLst>
              <a:ext uri="{FF2B5EF4-FFF2-40B4-BE49-F238E27FC236}">
                <a16:creationId xmlns:a16="http://schemas.microsoft.com/office/drawing/2014/main" id="{3B05EB51-59A6-B711-A085-68D78449773D}"/>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614991" y="5466522"/>
            <a:ext cx="1577009" cy="1390036"/>
          </a:xfrm>
          <a:prstGeom prst="rect">
            <a:avLst/>
          </a:prstGeom>
        </p:spPr>
      </p:pic>
    </p:spTree>
    <p:extLst>
      <p:ext uri="{BB962C8B-B14F-4D97-AF65-F5344CB8AC3E}">
        <p14:creationId xmlns:p14="http://schemas.microsoft.com/office/powerpoint/2010/main" val="147447511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0" name="Title 19">
            <a:extLst>
              <a:ext uri="{FF2B5EF4-FFF2-40B4-BE49-F238E27FC236}">
                <a16:creationId xmlns:a16="http://schemas.microsoft.com/office/drawing/2014/main" id="{E889915B-62F1-CC9B-3DE0-944DECE967CD}"/>
              </a:ext>
            </a:extLst>
          </p:cNvPr>
          <p:cNvSpPr>
            <a:spLocks noGrp="1"/>
          </p:cNvSpPr>
          <p:nvPr>
            <p:ph type="ctrTitle"/>
          </p:nvPr>
        </p:nvSpPr>
        <p:spPr>
          <a:xfrm>
            <a:off x="1549836" y="-2621684"/>
            <a:ext cx="9144000" cy="2387600"/>
          </a:xfrm>
        </p:spPr>
        <p:txBody>
          <a:bodyPr/>
          <a:lstStyle/>
          <a:p>
            <a:r>
              <a:rPr lang="en-US" dirty="0"/>
              <a:t>Gateshead Iron</a:t>
            </a:r>
            <a:r>
              <a:rPr lang="en-US" baseline="0" dirty="0"/>
              <a:t> Works</a:t>
            </a:r>
            <a:endParaRPr lang="en-US" dirty="0"/>
          </a:p>
        </p:txBody>
      </p:sp>
      <p:sp>
        <p:nvSpPr>
          <p:cNvPr id="8" name="TextBox 7">
            <a:extLst>
              <a:ext uri="{FF2B5EF4-FFF2-40B4-BE49-F238E27FC236}">
                <a16:creationId xmlns:a16="http://schemas.microsoft.com/office/drawing/2014/main" id="{8AFAEE53-F2B9-EAD4-02C3-518D89398342}"/>
              </a:ext>
            </a:extLst>
          </p:cNvPr>
          <p:cNvSpPr txBox="1"/>
          <p:nvPr/>
        </p:nvSpPr>
        <p:spPr>
          <a:xfrm>
            <a:off x="653372" y="569645"/>
            <a:ext cx="8844195" cy="430887"/>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There were many iron works in Gateshead and the surrounding areas.</a:t>
            </a:r>
          </a:p>
        </p:txBody>
      </p:sp>
      <p:grpSp>
        <p:nvGrpSpPr>
          <p:cNvPr id="22" name="Group 21" descr="A black and white photograph of an aerial view of Birtley Iron Works.">
            <a:extLst>
              <a:ext uri="{FF2B5EF4-FFF2-40B4-BE49-F238E27FC236}">
                <a16:creationId xmlns:a16="http://schemas.microsoft.com/office/drawing/2014/main" id="{A2C94542-DC6B-B75B-08D6-A4534CAC2D83}"/>
              </a:ext>
            </a:extLst>
          </p:cNvPr>
          <p:cNvGrpSpPr/>
          <p:nvPr/>
        </p:nvGrpSpPr>
        <p:grpSpPr>
          <a:xfrm>
            <a:off x="636766" y="1299767"/>
            <a:ext cx="3917939" cy="3607838"/>
            <a:chOff x="636766" y="1299767"/>
            <a:chExt cx="3917939" cy="3607838"/>
          </a:xfrm>
        </p:grpSpPr>
        <p:pic>
          <p:nvPicPr>
            <p:cNvPr id="7" name="Picture 6">
              <a:extLst>
                <a:ext uri="{FF2B5EF4-FFF2-40B4-BE49-F238E27FC236}">
                  <a16:creationId xmlns:a16="http://schemas.microsoft.com/office/drawing/2014/main" id="{19E4A45B-0801-C184-C32E-AD0F5C7567A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87824" y="1299767"/>
              <a:ext cx="3866881" cy="3574717"/>
            </a:xfrm>
            <a:prstGeom prst="rect">
              <a:avLst/>
            </a:prstGeom>
            <a:ln w="28575">
              <a:solidFill>
                <a:schemeClr val="tx1"/>
              </a:solidFill>
            </a:ln>
          </p:spPr>
        </p:pic>
        <p:sp>
          <p:nvSpPr>
            <p:cNvPr id="19" name="TextBox 18">
              <a:extLst>
                <a:ext uri="{FF2B5EF4-FFF2-40B4-BE49-F238E27FC236}">
                  <a16:creationId xmlns:a16="http://schemas.microsoft.com/office/drawing/2014/main" id="{9CB78D24-B5E9-BA67-865A-441BBAD3BDAB}"/>
                </a:ext>
              </a:extLst>
            </p:cNvPr>
            <p:cNvSpPr txBox="1"/>
            <p:nvPr/>
          </p:nvSpPr>
          <p:spPr>
            <a:xfrm>
              <a:off x="636766" y="4692161"/>
              <a:ext cx="1826141" cy="215444"/>
            </a:xfrm>
            <a:prstGeom prst="rect">
              <a:avLst/>
            </a:prstGeom>
            <a:noFill/>
          </p:spPr>
          <p:txBody>
            <a:bodyPr wrap="none" rtlCol="0">
              <a:spAutoFit/>
            </a:bodyPr>
            <a:lstStyle/>
            <a:p>
              <a:r>
                <a:rPr lang="en-GB" sz="800" dirty="0">
                  <a:solidFill>
                    <a:srgbClr val="CDDADF"/>
                  </a:solidFill>
                  <a:latin typeface="Arial" panose="020B0604020202020204" pitchFamily="34" charset="0"/>
                  <a:cs typeface="Arial" panose="020B0604020202020204" pitchFamily="34" charset="0"/>
                </a:rPr>
                <a:t>© Historic England ref: EAW003145</a:t>
              </a:r>
            </a:p>
          </p:txBody>
        </p:sp>
      </p:grpSp>
      <p:grpSp>
        <p:nvGrpSpPr>
          <p:cNvPr id="21" name="Group 20" descr="A caption that says &quot;this Ariel photograph from 1946 shows one of the largest, Bartley Iron Works. ">
            <a:extLst>
              <a:ext uri="{FF2B5EF4-FFF2-40B4-BE49-F238E27FC236}">
                <a16:creationId xmlns:a16="http://schemas.microsoft.com/office/drawing/2014/main" id="{90DCA553-FA2D-739D-7B62-232B57A1C804}"/>
              </a:ext>
            </a:extLst>
          </p:cNvPr>
          <p:cNvGrpSpPr/>
          <p:nvPr/>
        </p:nvGrpSpPr>
        <p:grpSpPr>
          <a:xfrm>
            <a:off x="599964" y="4995590"/>
            <a:ext cx="4330143" cy="1681229"/>
            <a:chOff x="599964" y="4995590"/>
            <a:chExt cx="4330143" cy="1681229"/>
          </a:xfrm>
        </p:grpSpPr>
        <p:sp>
          <p:nvSpPr>
            <p:cNvPr id="9" name="TextBox 8">
              <a:extLst>
                <a:ext uri="{FF2B5EF4-FFF2-40B4-BE49-F238E27FC236}">
                  <a16:creationId xmlns:a16="http://schemas.microsoft.com/office/drawing/2014/main" id="{55DE0CEC-B7A3-8FBE-0863-313F0DC9E5C7}"/>
                </a:ext>
              </a:extLst>
            </p:cNvPr>
            <p:cNvSpPr txBox="1"/>
            <p:nvPr/>
          </p:nvSpPr>
          <p:spPr>
            <a:xfrm>
              <a:off x="869431" y="4995590"/>
              <a:ext cx="4060676" cy="168122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This aerial photograph from 1946 shows one of the largest, Birtley </a:t>
              </a:r>
            </a:p>
            <a:p>
              <a:pPr>
                <a:lnSpc>
                  <a:spcPct val="150000"/>
                </a:lnSpc>
              </a:pPr>
              <a:r>
                <a:rPr lang="en-GB" sz="1400" dirty="0">
                  <a:latin typeface="Linkpen 17a Print" panose="03050602060000000000" pitchFamily="66" charset="77"/>
                </a:rPr>
                <a:t>Iron Works.</a:t>
              </a:r>
            </a:p>
            <a:p>
              <a:pPr>
                <a:lnSpc>
                  <a:spcPct val="150000"/>
                </a:lnSpc>
              </a:pPr>
              <a:endParaRPr lang="en-GB" sz="1400" dirty="0">
                <a:latin typeface="Linkpen 17a Print" panose="03050602060000000000" pitchFamily="66" charset="77"/>
              </a:endParaRPr>
            </a:p>
            <a:p>
              <a:pPr>
                <a:lnSpc>
                  <a:spcPct val="150000"/>
                </a:lnSpc>
              </a:pPr>
              <a:endParaRPr lang="en-GB" sz="1400" dirty="0">
                <a:latin typeface="Linkpen 17a Print" panose="03050602060000000000" pitchFamily="66" charset="77"/>
              </a:endParaRPr>
            </a:p>
          </p:txBody>
        </p:sp>
        <p:pic>
          <p:nvPicPr>
            <p:cNvPr id="12" name="Picture 11" descr="A black drop of water&#10;&#10;Description automatically generated">
              <a:extLst>
                <a:ext uri="{FF2B5EF4-FFF2-40B4-BE49-F238E27FC236}">
                  <a16:creationId xmlns:a16="http://schemas.microsoft.com/office/drawing/2014/main" id="{90340C54-18CA-EF10-A58D-5BCED788945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200000">
              <a:off x="549267" y="5081607"/>
              <a:ext cx="350267" cy="248874"/>
            </a:xfrm>
            <a:prstGeom prst="rect">
              <a:avLst/>
            </a:prstGeom>
          </p:spPr>
        </p:pic>
      </p:grpSp>
      <p:grpSp>
        <p:nvGrpSpPr>
          <p:cNvPr id="18" name="Group 17" descr="A black and white photograph of a group of male workers in front of an Iron Works building.">
            <a:extLst>
              <a:ext uri="{FF2B5EF4-FFF2-40B4-BE49-F238E27FC236}">
                <a16:creationId xmlns:a16="http://schemas.microsoft.com/office/drawing/2014/main" id="{B7639B3D-AC9B-985D-A120-C16332830EC9}"/>
              </a:ext>
            </a:extLst>
          </p:cNvPr>
          <p:cNvGrpSpPr/>
          <p:nvPr/>
        </p:nvGrpSpPr>
        <p:grpSpPr>
          <a:xfrm>
            <a:off x="5000836" y="1263191"/>
            <a:ext cx="6572945" cy="4662121"/>
            <a:chOff x="5000836" y="1263191"/>
            <a:chExt cx="6572945" cy="4662121"/>
          </a:xfrm>
        </p:grpSpPr>
        <p:pic>
          <p:nvPicPr>
            <p:cNvPr id="6" name="Picture 5" descr="A group of people standing in front of a building&#10;&#10;Description automatically generated">
              <a:extLst>
                <a:ext uri="{FF2B5EF4-FFF2-40B4-BE49-F238E27FC236}">
                  <a16:creationId xmlns:a16="http://schemas.microsoft.com/office/drawing/2014/main" id="{B44A19D0-9CAF-290B-4EF9-C99E6254AAB6}"/>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000836" y="1299767"/>
              <a:ext cx="6494455" cy="4625545"/>
            </a:xfrm>
            <a:prstGeom prst="rect">
              <a:avLst/>
            </a:prstGeom>
            <a:ln w="28575">
              <a:solidFill>
                <a:schemeClr val="tx1"/>
              </a:solidFill>
            </a:ln>
          </p:spPr>
        </p:pic>
        <p:sp>
          <p:nvSpPr>
            <p:cNvPr id="17" name="TextBox 16">
              <a:extLst>
                <a:ext uri="{FF2B5EF4-FFF2-40B4-BE49-F238E27FC236}">
                  <a16:creationId xmlns:a16="http://schemas.microsoft.com/office/drawing/2014/main" id="{545742A1-02C1-7B75-3370-5B491CEEF3B2}"/>
                </a:ext>
              </a:extLst>
            </p:cNvPr>
            <p:cNvSpPr txBox="1"/>
            <p:nvPr/>
          </p:nvSpPr>
          <p:spPr>
            <a:xfrm>
              <a:off x="9747640" y="1263191"/>
              <a:ext cx="1826141" cy="215444"/>
            </a:xfrm>
            <a:prstGeom prst="rect">
              <a:avLst/>
            </a:prstGeom>
            <a:noFill/>
          </p:spPr>
          <p:txBody>
            <a:bodyPr wrap="none" rtlCol="0">
              <a:spAutoFit/>
            </a:bodyPr>
            <a:lstStyle/>
            <a:p>
              <a:r>
                <a:rPr lang="en-GB" sz="800" dirty="0">
                  <a:solidFill>
                    <a:srgbClr val="9F9A96"/>
                  </a:solidFill>
                  <a:latin typeface="Arial" panose="020B0604020202020204" pitchFamily="34" charset="0"/>
                  <a:cs typeface="Arial" panose="020B0604020202020204" pitchFamily="34" charset="0"/>
                </a:rPr>
                <a:t>© Historic England ref: EAW003145</a:t>
              </a:r>
            </a:p>
          </p:txBody>
        </p:sp>
      </p:grpSp>
      <p:pic>
        <p:nvPicPr>
          <p:cNvPr id="10" name="Picture 9">
            <a:extLst>
              <a:ext uri="{FF2B5EF4-FFF2-40B4-BE49-F238E27FC236}">
                <a16:creationId xmlns:a16="http://schemas.microsoft.com/office/drawing/2014/main" id="{3B05EB51-59A6-B711-A085-68D78449773D}"/>
              </a:ext>
              <a:ext uri="{C183D7F6-B498-43B3-948B-1728B52AA6E4}">
                <adec:decorative xmlns:adec="http://schemas.microsoft.com/office/drawing/2017/decorative" val="1"/>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0614991" y="5466522"/>
            <a:ext cx="1577009" cy="1390036"/>
          </a:xfrm>
          <a:prstGeom prst="rect">
            <a:avLst/>
          </a:prstGeom>
        </p:spPr>
      </p:pic>
    </p:spTree>
    <p:extLst>
      <p:ext uri="{BB962C8B-B14F-4D97-AF65-F5344CB8AC3E}">
        <p14:creationId xmlns:p14="http://schemas.microsoft.com/office/powerpoint/2010/main" val="89020681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1000"/>
                                        <p:tgtEl>
                                          <p:spTgt spid="2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62D75F3E-66E2-D431-2DB7-B1431C356E2B}"/>
              </a:ext>
            </a:extLst>
          </p:cNvPr>
          <p:cNvSpPr>
            <a:spLocks noGrp="1"/>
          </p:cNvSpPr>
          <p:nvPr>
            <p:ph type="ctrTitle"/>
          </p:nvPr>
        </p:nvSpPr>
        <p:spPr>
          <a:xfrm>
            <a:off x="1470991" y="-2504339"/>
            <a:ext cx="9144000" cy="2387600"/>
          </a:xfrm>
        </p:spPr>
        <p:txBody>
          <a:bodyPr/>
          <a:lstStyle/>
          <a:p>
            <a:r>
              <a:rPr lang="en-US" dirty="0"/>
              <a:t>Gateshead Population</a:t>
            </a:r>
          </a:p>
        </p:txBody>
      </p:sp>
      <p:sp>
        <p:nvSpPr>
          <p:cNvPr id="6" name="TextBox 5">
            <a:extLst>
              <a:ext uri="{FF2B5EF4-FFF2-40B4-BE49-F238E27FC236}">
                <a16:creationId xmlns:a16="http://schemas.microsoft.com/office/drawing/2014/main" id="{047CE6C0-6FCC-6490-9DEE-3C98C50F8F46}"/>
              </a:ext>
            </a:extLst>
          </p:cNvPr>
          <p:cNvSpPr txBox="1"/>
          <p:nvPr/>
        </p:nvSpPr>
        <p:spPr>
          <a:xfrm>
            <a:off x="384983" y="353487"/>
            <a:ext cx="10094130"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Gateshead continued to grow when it was added to the Newcastle and Carlisle Railway in 1838 with a station opening in </a:t>
            </a:r>
            <a:r>
              <a:rPr lang="en-GB" sz="1600" dirty="0" err="1">
                <a:latin typeface="Linkpen 17a Print" panose="03050602060000000000" pitchFamily="66" charset="77"/>
              </a:rPr>
              <a:t>Redheugh</a:t>
            </a:r>
            <a:r>
              <a:rPr lang="en-GB" sz="1600" dirty="0">
                <a:latin typeface="Linkpen 17a Print" panose="03050602060000000000" pitchFamily="66" charset="77"/>
              </a:rPr>
              <a:t>.</a:t>
            </a:r>
          </a:p>
        </p:txBody>
      </p:sp>
      <p:pic>
        <p:nvPicPr>
          <p:cNvPr id="10" name="Picture 9">
            <a:extLst>
              <a:ext uri="{FF2B5EF4-FFF2-40B4-BE49-F238E27FC236}">
                <a16:creationId xmlns:a16="http://schemas.microsoft.com/office/drawing/2014/main" id="{3B05EB51-59A6-B711-A085-68D78449773D}"/>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614991" y="-15526"/>
            <a:ext cx="1577009" cy="1390036"/>
          </a:xfrm>
          <a:prstGeom prst="rect">
            <a:avLst/>
          </a:prstGeom>
        </p:spPr>
      </p:pic>
      <p:pic>
        <p:nvPicPr>
          <p:cNvPr id="3" name="Picture 2" descr="A diagram of the population in 1801 - one green figure represents 1,000 people in the population. There are 8 and a half figures, representing 8,500 people.">
            <a:extLst>
              <a:ext uri="{FF2B5EF4-FFF2-40B4-BE49-F238E27FC236}">
                <a16:creationId xmlns:a16="http://schemas.microsoft.com/office/drawing/2014/main" id="{56269E8E-EF38-CB4D-1EDB-E5D5A84B52E3}"/>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957675" y="1403128"/>
            <a:ext cx="2578591" cy="3588861"/>
          </a:xfrm>
          <a:prstGeom prst="rect">
            <a:avLst/>
          </a:prstGeom>
        </p:spPr>
      </p:pic>
      <p:pic>
        <p:nvPicPr>
          <p:cNvPr id="5" name="Picture 4" descr="25 green figures represent 25,000 people in 1851.">
            <a:extLst>
              <a:ext uri="{FF2B5EF4-FFF2-40B4-BE49-F238E27FC236}">
                <a16:creationId xmlns:a16="http://schemas.microsoft.com/office/drawing/2014/main" id="{FF322A42-7337-D9A1-BAC9-1405868DB59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826739" y="1374450"/>
            <a:ext cx="3511888" cy="3588861"/>
          </a:xfrm>
          <a:prstGeom prst="rect">
            <a:avLst/>
          </a:prstGeom>
        </p:spPr>
      </p:pic>
      <p:pic>
        <p:nvPicPr>
          <p:cNvPr id="11" name="Picture 10" descr="100 green figures represent 100,000 people in 1901.">
            <a:extLst>
              <a:ext uri="{FF2B5EF4-FFF2-40B4-BE49-F238E27FC236}">
                <a16:creationId xmlns:a16="http://schemas.microsoft.com/office/drawing/2014/main" id="{C2F58775-0CA0-2D3D-CE45-9F80A0BA919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616420" y="1345772"/>
            <a:ext cx="3511888" cy="3588861"/>
          </a:xfrm>
          <a:prstGeom prst="rect">
            <a:avLst/>
          </a:prstGeom>
        </p:spPr>
      </p:pic>
      <p:sp>
        <p:nvSpPr>
          <p:cNvPr id="7" name="TextBox 6">
            <a:extLst>
              <a:ext uri="{FF2B5EF4-FFF2-40B4-BE49-F238E27FC236}">
                <a16:creationId xmlns:a16="http://schemas.microsoft.com/office/drawing/2014/main" id="{D278A3A7-B8CE-FE45-8B64-6A24E0CE8802}"/>
              </a:ext>
            </a:extLst>
          </p:cNvPr>
          <p:cNvSpPr txBox="1"/>
          <p:nvPr/>
        </p:nvSpPr>
        <p:spPr>
          <a:xfrm>
            <a:off x="384983" y="4991989"/>
            <a:ext cx="11513791"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With new transport links and new industries, Gateshead grew rapidly going from a population of around 8,500 people in 1801 to around 25,000 in 1851. By 1901, there were well over 100,000 people living in Gateshead.</a:t>
            </a:r>
          </a:p>
        </p:txBody>
      </p:sp>
    </p:spTree>
    <p:extLst>
      <p:ext uri="{BB962C8B-B14F-4D97-AF65-F5344CB8AC3E}">
        <p14:creationId xmlns:p14="http://schemas.microsoft.com/office/powerpoint/2010/main" val="381864545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4690497-AAE7-597A-0DA6-3C042CDA23D6}"/>
              </a:ext>
            </a:extLst>
          </p:cNvPr>
          <p:cNvSpPr>
            <a:spLocks noGrp="1"/>
          </p:cNvSpPr>
          <p:nvPr>
            <p:ph type="ctrTitle"/>
          </p:nvPr>
        </p:nvSpPr>
        <p:spPr>
          <a:xfrm>
            <a:off x="1524000" y="-1050376"/>
            <a:ext cx="9144000" cy="888706"/>
          </a:xfrm>
        </p:spPr>
        <p:txBody>
          <a:bodyPr>
            <a:normAutofit fontScale="90000"/>
          </a:bodyPr>
          <a:lstStyle/>
          <a:p>
            <a:r>
              <a:rPr lang="en-US" dirty="0"/>
              <a:t>Norman Rule</a:t>
            </a:r>
          </a:p>
        </p:txBody>
      </p:sp>
      <p:sp>
        <p:nvSpPr>
          <p:cNvPr id="8" name="TextBox 7">
            <a:extLst>
              <a:ext uri="{FF2B5EF4-FFF2-40B4-BE49-F238E27FC236}">
                <a16:creationId xmlns:a16="http://schemas.microsoft.com/office/drawing/2014/main" id="{D865BA71-9D09-29EE-229D-D2C900EC273E}"/>
              </a:ext>
            </a:extLst>
          </p:cNvPr>
          <p:cNvSpPr txBox="1"/>
          <p:nvPr/>
        </p:nvSpPr>
        <p:spPr>
          <a:xfrm>
            <a:off x="851136" y="916708"/>
            <a:ext cx="7668920" cy="888705"/>
          </a:xfrm>
          <a:prstGeom prst="rect">
            <a:avLst/>
          </a:prstGeom>
          <a:noFill/>
        </p:spPr>
        <p:txBody>
          <a:bodyPr wrap="square">
            <a:spAutoFit/>
          </a:bodyPr>
          <a:lstStyle/>
          <a:p>
            <a:pPr>
              <a:lnSpc>
                <a:spcPct val="150000"/>
              </a:lnSpc>
            </a:pPr>
            <a:r>
              <a:rPr lang="en-GB" dirty="0">
                <a:latin typeface="Linkpen 17a Print" panose="03050602060000000000" pitchFamily="66" charset="77"/>
              </a:rPr>
              <a:t>Under Norman rule, manors were established across </a:t>
            </a:r>
          </a:p>
          <a:p>
            <a:pPr>
              <a:lnSpc>
                <a:spcPct val="150000"/>
              </a:lnSpc>
            </a:pPr>
            <a:r>
              <a:rPr lang="en-GB" dirty="0">
                <a:latin typeface="Linkpen 17a Print" panose="03050602060000000000" pitchFamily="66" charset="77"/>
              </a:rPr>
              <a:t>the area that we now know as Gateshead.</a:t>
            </a:r>
          </a:p>
        </p:txBody>
      </p:sp>
      <p:sp>
        <p:nvSpPr>
          <p:cNvPr id="11" name="TextBox 10">
            <a:extLst>
              <a:ext uri="{FF2B5EF4-FFF2-40B4-BE49-F238E27FC236}">
                <a16:creationId xmlns:a16="http://schemas.microsoft.com/office/drawing/2014/main" id="{351B3F84-DA9C-81EA-14CE-2E158DF67A36}"/>
              </a:ext>
            </a:extLst>
          </p:cNvPr>
          <p:cNvSpPr txBox="1"/>
          <p:nvPr/>
        </p:nvSpPr>
        <p:spPr>
          <a:xfrm>
            <a:off x="851136" y="2092401"/>
            <a:ext cx="7668920" cy="1719702"/>
          </a:xfrm>
          <a:prstGeom prst="rect">
            <a:avLst/>
          </a:prstGeom>
          <a:noFill/>
        </p:spPr>
        <p:txBody>
          <a:bodyPr wrap="square">
            <a:spAutoFit/>
          </a:bodyPr>
          <a:lstStyle/>
          <a:p>
            <a:pPr>
              <a:lnSpc>
                <a:spcPct val="150000"/>
              </a:lnSpc>
            </a:pPr>
            <a:r>
              <a:rPr lang="en-GB" dirty="0">
                <a:latin typeface="Linkpen 17a Print" panose="03050602060000000000" pitchFamily="66" charset="77"/>
              </a:rPr>
              <a:t>A Norman manor was an area controlled by a ‘lord’ </a:t>
            </a:r>
          </a:p>
          <a:p>
            <a:pPr>
              <a:lnSpc>
                <a:spcPct val="150000"/>
              </a:lnSpc>
            </a:pPr>
            <a:r>
              <a:rPr lang="en-GB" dirty="0">
                <a:latin typeface="Linkpen 17a Print" panose="03050602060000000000" pitchFamily="66" charset="77"/>
              </a:rPr>
              <a:t>who might be the King, a baron, a bishop or a religious house. The Bishop of Durham granted land in the area to wealthy Norman families.</a:t>
            </a:r>
          </a:p>
        </p:txBody>
      </p:sp>
      <p:pic>
        <p:nvPicPr>
          <p:cNvPr id="13" name="Picture 12" descr="A drawing of a man in armour holding a sword and shield.&#10;">
            <a:extLst>
              <a:ext uri="{FF2B5EF4-FFF2-40B4-BE49-F238E27FC236}">
                <a16:creationId xmlns:a16="http://schemas.microsoft.com/office/drawing/2014/main" id="{B5F7583C-4F5B-5224-059B-BC8D839FBBA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65414" y="668408"/>
            <a:ext cx="2872449" cy="5842119"/>
          </a:xfrm>
          <a:prstGeom prst="rect">
            <a:avLst/>
          </a:prstGeom>
        </p:spPr>
      </p:pic>
      <p:pic>
        <p:nvPicPr>
          <p:cNvPr id="10" name="Picture 9">
            <a:extLst>
              <a:ext uri="{FF2B5EF4-FFF2-40B4-BE49-F238E27FC236}">
                <a16:creationId xmlns:a16="http://schemas.microsoft.com/office/drawing/2014/main" id="{3B05EB51-59A6-B711-A085-68D78449773D}"/>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614991" y="5466522"/>
            <a:ext cx="1577009" cy="1390036"/>
          </a:xfrm>
          <a:prstGeom prst="rect">
            <a:avLst/>
          </a:prstGeom>
        </p:spPr>
      </p:pic>
    </p:spTree>
    <p:extLst>
      <p:ext uri="{BB962C8B-B14F-4D97-AF65-F5344CB8AC3E}">
        <p14:creationId xmlns:p14="http://schemas.microsoft.com/office/powerpoint/2010/main" val="19963848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2000"/>
                                        <p:tgtEl>
                                          <p:spTgt spid="13"/>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repeatCount="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0E20F312-B757-2B2A-7A07-AD29F7C71206}"/>
              </a:ext>
            </a:extLst>
          </p:cNvPr>
          <p:cNvSpPr>
            <a:spLocks noGrp="1"/>
          </p:cNvSpPr>
          <p:nvPr>
            <p:ph type="ctrTitle"/>
          </p:nvPr>
        </p:nvSpPr>
        <p:spPr>
          <a:xfrm>
            <a:off x="1470991" y="-2760524"/>
            <a:ext cx="9144000" cy="2387600"/>
          </a:xfrm>
        </p:spPr>
        <p:txBody>
          <a:bodyPr/>
          <a:lstStyle/>
          <a:p>
            <a:r>
              <a:rPr lang="en-US" dirty="0"/>
              <a:t>Norman Manors</a:t>
            </a:r>
          </a:p>
        </p:txBody>
      </p:sp>
      <p:sp>
        <p:nvSpPr>
          <p:cNvPr id="13" name="Title 1">
            <a:extLst>
              <a:ext uri="{FF2B5EF4-FFF2-40B4-BE49-F238E27FC236}">
                <a16:creationId xmlns:a16="http://schemas.microsoft.com/office/drawing/2014/main" id="{5C52ABA8-6E44-72A5-D31C-13FD99870345}"/>
              </a:ext>
            </a:extLst>
          </p:cNvPr>
          <p:cNvSpPr txBox="1">
            <a:spLocks/>
          </p:cNvSpPr>
          <p:nvPr/>
        </p:nvSpPr>
        <p:spPr>
          <a:xfrm>
            <a:off x="494269" y="46548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Norman manors </a:t>
            </a:r>
          </a:p>
        </p:txBody>
      </p:sp>
      <p:sp>
        <p:nvSpPr>
          <p:cNvPr id="2" name="TextBox 1">
            <a:extLst>
              <a:ext uri="{FF2B5EF4-FFF2-40B4-BE49-F238E27FC236}">
                <a16:creationId xmlns:a16="http://schemas.microsoft.com/office/drawing/2014/main" id="{D5D31C16-4380-54AD-0E24-7D3E42A1C6B1}"/>
              </a:ext>
            </a:extLst>
          </p:cNvPr>
          <p:cNvSpPr txBox="1"/>
          <p:nvPr/>
        </p:nvSpPr>
        <p:spPr>
          <a:xfrm>
            <a:off x="494269" y="1297963"/>
            <a:ext cx="6935528" cy="992579"/>
          </a:xfrm>
          <a:prstGeom prst="rect">
            <a:avLst/>
          </a:prstGeom>
          <a:noFill/>
        </p:spPr>
        <p:txBody>
          <a:bodyPr wrap="square">
            <a:spAutoFit/>
          </a:bodyPr>
          <a:lstStyle/>
          <a:p>
            <a:pPr>
              <a:lnSpc>
                <a:spcPts val="2420"/>
              </a:lnSpc>
            </a:pPr>
            <a:r>
              <a:rPr lang="en-GB" sz="1400" b="1" dirty="0">
                <a:latin typeface="Linkpen 17a Print" panose="03050602060000000000" pitchFamily="66" charset="77"/>
              </a:rPr>
              <a:t>Central Gateshead</a:t>
            </a:r>
          </a:p>
          <a:p>
            <a:pPr>
              <a:lnSpc>
                <a:spcPts val="2420"/>
              </a:lnSpc>
            </a:pPr>
            <a:endParaRPr lang="en-GB" sz="1400" dirty="0">
              <a:latin typeface="Linkpen 17a Print" panose="03050602060000000000" pitchFamily="66" charset="77"/>
            </a:endParaRPr>
          </a:p>
          <a:p>
            <a:pPr>
              <a:lnSpc>
                <a:spcPts val="2420"/>
              </a:lnSpc>
            </a:pPr>
            <a:endParaRPr lang="en-GB" sz="1400" dirty="0">
              <a:latin typeface="Linkpen 17a Print" panose="03050602060000000000" pitchFamily="66" charset="77"/>
            </a:endParaRPr>
          </a:p>
        </p:txBody>
      </p:sp>
      <p:sp>
        <p:nvSpPr>
          <p:cNvPr id="12" name="TextBox 11">
            <a:extLst>
              <a:ext uri="{FF2B5EF4-FFF2-40B4-BE49-F238E27FC236}">
                <a16:creationId xmlns:a16="http://schemas.microsoft.com/office/drawing/2014/main" id="{319D6BC8-DDD8-A4C2-D5A9-EB9BBAF014CF}"/>
              </a:ext>
            </a:extLst>
          </p:cNvPr>
          <p:cNvSpPr txBox="1"/>
          <p:nvPr/>
        </p:nvSpPr>
        <p:spPr>
          <a:xfrm>
            <a:off x="494269" y="1782198"/>
            <a:ext cx="10913831" cy="992579"/>
          </a:xfrm>
          <a:prstGeom prst="rect">
            <a:avLst/>
          </a:prstGeom>
          <a:noFill/>
        </p:spPr>
        <p:txBody>
          <a:bodyPr wrap="square">
            <a:spAutoFit/>
          </a:bodyPr>
          <a:lstStyle/>
          <a:p>
            <a:pPr>
              <a:lnSpc>
                <a:spcPts val="2420"/>
              </a:lnSpc>
            </a:pPr>
            <a:r>
              <a:rPr lang="en-GB" sz="1400" dirty="0">
                <a:latin typeface="Linkpen 17a Print" panose="03050602060000000000" pitchFamily="66" charset="77"/>
              </a:rPr>
              <a:t>In the 1100s Gateshead Manor was heavily forested with manor houses and deer parks, used for hunting. During the medieval period, areas of land were cleared to make way for the </a:t>
            </a:r>
            <a:r>
              <a:rPr lang="en-GB" sz="1400" dirty="0" err="1">
                <a:latin typeface="Linkpen 17a Print" panose="03050602060000000000" pitchFamily="66" charset="77"/>
              </a:rPr>
              <a:t>Redheugh</a:t>
            </a:r>
            <a:r>
              <a:rPr lang="en-GB" sz="1400" dirty="0">
                <a:latin typeface="Linkpen 17a Print" panose="03050602060000000000" pitchFamily="66" charset="77"/>
              </a:rPr>
              <a:t> </a:t>
            </a:r>
          </a:p>
          <a:p>
            <a:pPr>
              <a:lnSpc>
                <a:spcPts val="2420"/>
              </a:lnSpc>
            </a:pPr>
            <a:r>
              <a:rPr lang="en-GB" sz="1400" dirty="0">
                <a:latin typeface="Linkpen 17a Print" panose="03050602060000000000" pitchFamily="66" charset="77"/>
              </a:rPr>
              <a:t>and </a:t>
            </a:r>
            <a:r>
              <a:rPr lang="en-GB" sz="1400" dirty="0" err="1">
                <a:latin typeface="Linkpen 17a Print" panose="03050602060000000000" pitchFamily="66" charset="77"/>
              </a:rPr>
              <a:t>Pipewellgate</a:t>
            </a:r>
            <a:r>
              <a:rPr lang="en-GB" sz="1400" dirty="0">
                <a:latin typeface="Linkpen 17a Print" panose="03050602060000000000" pitchFamily="66" charset="77"/>
              </a:rPr>
              <a:t> estates.</a:t>
            </a:r>
          </a:p>
        </p:txBody>
      </p:sp>
      <p:grpSp>
        <p:nvGrpSpPr>
          <p:cNvPr id="11" name="Group 10" descr="A black and white illustration of Redheugh Hall.">
            <a:extLst>
              <a:ext uri="{FF2B5EF4-FFF2-40B4-BE49-F238E27FC236}">
                <a16:creationId xmlns:a16="http://schemas.microsoft.com/office/drawing/2014/main" id="{2A93B532-586D-E451-79EA-9CC08F9455B3}"/>
              </a:ext>
            </a:extLst>
          </p:cNvPr>
          <p:cNvGrpSpPr/>
          <p:nvPr/>
        </p:nvGrpSpPr>
        <p:grpSpPr>
          <a:xfrm>
            <a:off x="580683" y="2896128"/>
            <a:ext cx="4062576" cy="3080447"/>
            <a:chOff x="7851998" y="1285103"/>
            <a:chExt cx="3845733" cy="2933224"/>
          </a:xfrm>
        </p:grpSpPr>
        <p:pic>
          <p:nvPicPr>
            <p:cNvPr id="4" name="Picture 3" descr="A drawing of a house&#10;&#10;Description automatically generated">
              <a:extLst>
                <a:ext uri="{FF2B5EF4-FFF2-40B4-BE49-F238E27FC236}">
                  <a16:creationId xmlns:a16="http://schemas.microsoft.com/office/drawing/2014/main" id="{461FC9D5-4889-A2CF-7D59-C70DFC1F3AC2}"/>
                </a:ext>
              </a:extLst>
            </p:cNvPr>
            <p:cNvPicPr>
              <a:picLocks noChangeAspect="1"/>
            </p:cNvPicPr>
            <p:nvPr/>
          </p:nvPicPr>
          <p:blipFill>
            <a:blip r:embed="rId4"/>
            <a:stretch>
              <a:fillRect/>
            </a:stretch>
          </p:blipFill>
          <p:spPr>
            <a:xfrm>
              <a:off x="7900088" y="1285103"/>
              <a:ext cx="3797643" cy="2900977"/>
            </a:xfrm>
            <a:prstGeom prst="rect">
              <a:avLst/>
            </a:prstGeom>
            <a:ln w="28575">
              <a:solidFill>
                <a:schemeClr val="tx1"/>
              </a:solidFill>
            </a:ln>
          </p:spPr>
        </p:pic>
        <p:sp>
          <p:nvSpPr>
            <p:cNvPr id="6" name="TextBox 5">
              <a:extLst>
                <a:ext uri="{FF2B5EF4-FFF2-40B4-BE49-F238E27FC236}">
                  <a16:creationId xmlns:a16="http://schemas.microsoft.com/office/drawing/2014/main" id="{870778D5-2405-6705-BFA3-7C01AD814D7F}"/>
                </a:ext>
              </a:extLst>
            </p:cNvPr>
            <p:cNvSpPr txBox="1"/>
            <p:nvPr/>
          </p:nvSpPr>
          <p:spPr>
            <a:xfrm>
              <a:off x="7851998" y="4033661"/>
              <a:ext cx="920445" cy="184666"/>
            </a:xfrm>
            <a:prstGeom prst="rect">
              <a:avLst/>
            </a:prstGeom>
            <a:noFill/>
          </p:spPr>
          <p:txBody>
            <a:bodyPr wrap="none" rtlCol="0">
              <a:spAutoFit/>
            </a:bodyPr>
            <a:lstStyle/>
            <a:p>
              <a:r>
                <a:rPr lang="en-GB" sz="600" dirty="0">
                  <a:solidFill>
                    <a:srgbClr val="8A8273"/>
                  </a:solidFill>
                  <a:latin typeface="Arial" panose="020B0604020202020204" pitchFamily="34" charset="0"/>
                  <a:cs typeface="Arial" panose="020B0604020202020204" pitchFamily="34" charset="0"/>
                </a:rPr>
                <a:t>© Gateshead Council</a:t>
              </a:r>
            </a:p>
          </p:txBody>
        </p:sp>
      </p:grpSp>
      <p:sp>
        <p:nvSpPr>
          <p:cNvPr id="8" name="TextBox 7">
            <a:extLst>
              <a:ext uri="{FF2B5EF4-FFF2-40B4-BE49-F238E27FC236}">
                <a16:creationId xmlns:a16="http://schemas.microsoft.com/office/drawing/2014/main" id="{D865BA71-9D09-29EE-229D-D2C900EC273E}"/>
              </a:ext>
            </a:extLst>
          </p:cNvPr>
          <p:cNvSpPr txBox="1"/>
          <p:nvPr/>
        </p:nvSpPr>
        <p:spPr>
          <a:xfrm>
            <a:off x="4945152" y="2867847"/>
            <a:ext cx="6935528" cy="3147015"/>
          </a:xfrm>
          <a:prstGeom prst="rect">
            <a:avLst/>
          </a:prstGeom>
          <a:noFill/>
        </p:spPr>
        <p:txBody>
          <a:bodyPr wrap="square">
            <a:spAutoFit/>
          </a:bodyPr>
          <a:lstStyle/>
          <a:p>
            <a:pPr>
              <a:lnSpc>
                <a:spcPts val="2420"/>
              </a:lnSpc>
            </a:pPr>
            <a:r>
              <a:rPr lang="en-GB" sz="1400" dirty="0">
                <a:latin typeface="Linkpen 17a Print" panose="03050602060000000000" pitchFamily="66" charset="77"/>
              </a:rPr>
              <a:t>The main industries in the area would have been farming </a:t>
            </a:r>
          </a:p>
          <a:p>
            <a:pPr>
              <a:lnSpc>
                <a:spcPts val="2420"/>
              </a:lnSpc>
            </a:pPr>
            <a:r>
              <a:rPr lang="en-GB" sz="1400" dirty="0">
                <a:latin typeface="Linkpen 17a Print" panose="03050602060000000000" pitchFamily="66" charset="77"/>
              </a:rPr>
              <a:t>and forestry.</a:t>
            </a:r>
          </a:p>
          <a:p>
            <a:pPr>
              <a:lnSpc>
                <a:spcPts val="2420"/>
              </a:lnSpc>
            </a:pPr>
            <a:endParaRPr lang="en-GB" sz="1400" dirty="0">
              <a:latin typeface="Linkpen 17a Print" panose="03050602060000000000" pitchFamily="66" charset="77"/>
            </a:endParaRPr>
          </a:p>
          <a:p>
            <a:pPr>
              <a:lnSpc>
                <a:spcPts val="2420"/>
              </a:lnSpc>
            </a:pPr>
            <a:r>
              <a:rPr lang="en-GB" sz="1400" dirty="0" err="1">
                <a:latin typeface="Linkpen 17a Print" panose="03050602060000000000" pitchFamily="66" charset="77"/>
              </a:rPr>
              <a:t>Redheugh</a:t>
            </a:r>
            <a:r>
              <a:rPr lang="en-GB" sz="1400" dirty="0">
                <a:latin typeface="Linkpen 17a Print" panose="03050602060000000000" pitchFamily="66" charset="77"/>
              </a:rPr>
              <a:t> estate belonged to the </a:t>
            </a:r>
            <a:r>
              <a:rPr lang="en-GB" sz="1400" dirty="0" err="1">
                <a:latin typeface="Linkpen 17a Print" panose="03050602060000000000" pitchFamily="66" charset="77"/>
              </a:rPr>
              <a:t>Redheugh</a:t>
            </a:r>
            <a:r>
              <a:rPr lang="en-GB" sz="1400" dirty="0">
                <a:latin typeface="Linkpen 17a Print" panose="03050602060000000000" pitchFamily="66" charset="77"/>
              </a:rPr>
              <a:t> family from the thirteenth century. The estate and impressive house changed hands many times over the years. By the late 1800s, </a:t>
            </a:r>
            <a:r>
              <a:rPr lang="en-GB" sz="1400" dirty="0" err="1">
                <a:latin typeface="Linkpen 17a Print" panose="03050602060000000000" pitchFamily="66" charset="77"/>
              </a:rPr>
              <a:t>Redheugh</a:t>
            </a:r>
            <a:r>
              <a:rPr lang="en-GB" sz="1400" dirty="0">
                <a:latin typeface="Linkpen 17a Print" panose="03050602060000000000" pitchFamily="66" charset="77"/>
              </a:rPr>
              <a:t> Hall stood empty. In 1912 it was used to store hay but a fire in 1920 destroyed the roof.</a:t>
            </a:r>
            <a:br>
              <a:rPr lang="en-GB" sz="1400" dirty="0">
                <a:latin typeface="Linkpen 17a Print" panose="03050602060000000000" pitchFamily="66" charset="77"/>
              </a:rPr>
            </a:br>
            <a:br>
              <a:rPr lang="en-GB" sz="1400" dirty="0">
                <a:latin typeface="Linkpen 17a Print" panose="03050602060000000000" pitchFamily="66" charset="77"/>
              </a:rPr>
            </a:br>
            <a:r>
              <a:rPr lang="en-GB" sz="1400" dirty="0" err="1">
                <a:latin typeface="Linkpen 17a Print" panose="03050602060000000000" pitchFamily="66" charset="77"/>
              </a:rPr>
              <a:t>Redheugh</a:t>
            </a:r>
            <a:r>
              <a:rPr lang="en-GB" sz="1400" dirty="0">
                <a:latin typeface="Linkpen 17a Print" panose="03050602060000000000" pitchFamily="66" charset="77"/>
              </a:rPr>
              <a:t> Hall was demolished in 1936.</a:t>
            </a:r>
          </a:p>
        </p:txBody>
      </p:sp>
      <p:pic>
        <p:nvPicPr>
          <p:cNvPr id="10" name="Picture 9">
            <a:extLst>
              <a:ext uri="{FF2B5EF4-FFF2-40B4-BE49-F238E27FC236}">
                <a16:creationId xmlns:a16="http://schemas.microsoft.com/office/drawing/2014/main" id="{3B05EB51-59A6-B711-A085-68D78449773D}"/>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614991" y="5466522"/>
            <a:ext cx="1577009" cy="1390036"/>
          </a:xfrm>
          <a:prstGeom prst="rect">
            <a:avLst/>
          </a:prstGeom>
        </p:spPr>
      </p:pic>
    </p:spTree>
    <p:extLst>
      <p:ext uri="{BB962C8B-B14F-4D97-AF65-F5344CB8AC3E}">
        <p14:creationId xmlns:p14="http://schemas.microsoft.com/office/powerpoint/2010/main" val="410613379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0C63385-1B3F-A979-9233-5678BA911D16}"/>
              </a:ext>
            </a:extLst>
          </p:cNvPr>
          <p:cNvSpPr>
            <a:spLocks noGrp="1"/>
          </p:cNvSpPr>
          <p:nvPr>
            <p:ph type="ctrTitle"/>
          </p:nvPr>
        </p:nvSpPr>
        <p:spPr>
          <a:xfrm>
            <a:off x="1470991" y="-2642424"/>
            <a:ext cx="9144000" cy="2387600"/>
          </a:xfrm>
        </p:spPr>
        <p:txBody>
          <a:bodyPr/>
          <a:lstStyle/>
          <a:p>
            <a:r>
              <a:rPr lang="en-US" dirty="0"/>
              <a:t>Norman</a:t>
            </a:r>
            <a:r>
              <a:rPr lang="en-US" baseline="0" dirty="0"/>
              <a:t> Manors part 2</a:t>
            </a:r>
            <a:endParaRPr lang="en-US" dirty="0"/>
          </a:p>
        </p:txBody>
      </p:sp>
      <p:sp>
        <p:nvSpPr>
          <p:cNvPr id="13" name="Title 1">
            <a:extLst>
              <a:ext uri="{FF2B5EF4-FFF2-40B4-BE49-F238E27FC236}">
                <a16:creationId xmlns:a16="http://schemas.microsoft.com/office/drawing/2014/main" id="{D03AFDDF-A20A-C7F7-07F9-45DF33AE3C3C}"/>
              </a:ext>
            </a:extLst>
          </p:cNvPr>
          <p:cNvSpPr txBox="1">
            <a:spLocks/>
          </p:cNvSpPr>
          <p:nvPr/>
        </p:nvSpPr>
        <p:spPr>
          <a:xfrm>
            <a:off x="494269" y="46548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Norman manors </a:t>
            </a:r>
          </a:p>
        </p:txBody>
      </p:sp>
      <p:sp>
        <p:nvSpPr>
          <p:cNvPr id="8" name="TextBox 7">
            <a:extLst>
              <a:ext uri="{FF2B5EF4-FFF2-40B4-BE49-F238E27FC236}">
                <a16:creationId xmlns:a16="http://schemas.microsoft.com/office/drawing/2014/main" id="{D865BA71-9D09-29EE-229D-D2C900EC273E}"/>
              </a:ext>
            </a:extLst>
          </p:cNvPr>
          <p:cNvSpPr txBox="1"/>
          <p:nvPr/>
        </p:nvSpPr>
        <p:spPr>
          <a:xfrm>
            <a:off x="620124" y="1515309"/>
            <a:ext cx="3661490" cy="2943113"/>
          </a:xfrm>
          <a:prstGeom prst="rect">
            <a:avLst/>
          </a:prstGeom>
          <a:noFill/>
        </p:spPr>
        <p:txBody>
          <a:bodyPr wrap="square">
            <a:spAutoFit/>
          </a:bodyPr>
          <a:lstStyle/>
          <a:p>
            <a:pPr algn="l">
              <a:lnSpc>
                <a:spcPts val="2420"/>
              </a:lnSpc>
            </a:pPr>
            <a:r>
              <a:rPr lang="en-GB" b="1" dirty="0">
                <a:latin typeface="Linkpen 17a Print" panose="03050602060000000000" pitchFamily="66" charset="77"/>
              </a:rPr>
              <a:t>West Gateshead</a:t>
            </a:r>
          </a:p>
          <a:p>
            <a:pPr algn="l">
              <a:lnSpc>
                <a:spcPts val="2420"/>
              </a:lnSpc>
            </a:pPr>
            <a:endParaRPr lang="en-GB" dirty="0">
              <a:latin typeface="Linkpen 17a Print" panose="03050602060000000000" pitchFamily="66" charset="77"/>
            </a:endParaRPr>
          </a:p>
          <a:p>
            <a:pPr>
              <a:lnSpc>
                <a:spcPct val="150000"/>
              </a:lnSpc>
            </a:pPr>
            <a:r>
              <a:rPr lang="en-GB" sz="1400" dirty="0">
                <a:latin typeface="Linkpen 17a Print" panose="03050602060000000000" pitchFamily="66" charset="77"/>
              </a:rPr>
              <a:t>There were many manors established in West Gateshead. Examples include Bradley Hall near </a:t>
            </a:r>
            <a:r>
              <a:rPr lang="en-GB" sz="1400" dirty="0" err="1">
                <a:latin typeface="Linkpen 17a Print" panose="03050602060000000000" pitchFamily="66" charset="77"/>
              </a:rPr>
              <a:t>Crawcrook</a:t>
            </a:r>
            <a:r>
              <a:rPr lang="en-GB" sz="1400" dirty="0">
                <a:latin typeface="Linkpen 17a Print" panose="03050602060000000000" pitchFamily="66" charset="77"/>
              </a:rPr>
              <a:t>, </a:t>
            </a:r>
            <a:r>
              <a:rPr lang="en-GB" sz="1400" dirty="0" err="1">
                <a:latin typeface="Linkpen 17a Print" panose="03050602060000000000" pitchFamily="66" charset="77"/>
              </a:rPr>
              <a:t>Hollinside</a:t>
            </a:r>
            <a:r>
              <a:rPr lang="en-GB" sz="1400" dirty="0">
                <a:latin typeface="Linkpen 17a Print" panose="03050602060000000000" pitchFamily="66" charset="77"/>
              </a:rPr>
              <a:t> Manor and </a:t>
            </a:r>
            <a:r>
              <a:rPr lang="en-GB" sz="1400" dirty="0" err="1">
                <a:latin typeface="Linkpen 17a Print" panose="03050602060000000000" pitchFamily="66" charset="77"/>
              </a:rPr>
              <a:t>Fugar</a:t>
            </a:r>
            <a:r>
              <a:rPr lang="en-GB" sz="1400" dirty="0">
                <a:latin typeface="Linkpen 17a Print" panose="03050602060000000000" pitchFamily="66" charset="77"/>
              </a:rPr>
              <a:t> House in Whickham, Thornley at </a:t>
            </a:r>
            <a:r>
              <a:rPr lang="en-GB" sz="1400" dirty="0" err="1">
                <a:latin typeface="Linkpen 17a Print" panose="03050602060000000000" pitchFamily="66" charset="77"/>
              </a:rPr>
              <a:t>Winlaton</a:t>
            </a:r>
            <a:r>
              <a:rPr lang="en-GB" sz="1400" dirty="0">
                <a:latin typeface="Linkpen 17a Print" panose="03050602060000000000" pitchFamily="66" charset="77"/>
              </a:rPr>
              <a:t> and manors at Ryton and Stella.</a:t>
            </a:r>
          </a:p>
        </p:txBody>
      </p:sp>
      <p:grpSp>
        <p:nvGrpSpPr>
          <p:cNvPr id="6" name="Group 5" descr="A photograph of a ruined stone castle with blue sky and grass.">
            <a:extLst>
              <a:ext uri="{FF2B5EF4-FFF2-40B4-BE49-F238E27FC236}">
                <a16:creationId xmlns:a16="http://schemas.microsoft.com/office/drawing/2014/main" id="{4A1A9F0B-421C-B5EB-A65C-7135BB1A44E2}"/>
              </a:ext>
            </a:extLst>
          </p:cNvPr>
          <p:cNvGrpSpPr/>
          <p:nvPr/>
        </p:nvGrpSpPr>
        <p:grpSpPr>
          <a:xfrm>
            <a:off x="4165704" y="219482"/>
            <a:ext cx="7806556" cy="6366848"/>
            <a:chOff x="4165704" y="219482"/>
            <a:chExt cx="7806556" cy="6366848"/>
          </a:xfrm>
        </p:grpSpPr>
        <p:sp>
          <p:nvSpPr>
            <p:cNvPr id="3" name="Rectangle 2" descr="A photograph of a ruined stone castle with blue sky and grass.">
              <a:extLst>
                <a:ext uri="{FF2B5EF4-FFF2-40B4-BE49-F238E27FC236}">
                  <a16:creationId xmlns:a16="http://schemas.microsoft.com/office/drawing/2014/main" id="{DA9D8FEB-96C4-24DB-DEB3-2479FAA0209C}"/>
                </a:ext>
              </a:extLst>
            </p:cNvPr>
            <p:cNvSpPr/>
            <p:nvPr/>
          </p:nvSpPr>
          <p:spPr>
            <a:xfrm>
              <a:off x="4165704" y="219482"/>
              <a:ext cx="7806556" cy="636684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EC7B522C-7F8E-B932-3393-6DA36D415DC5}"/>
                </a:ext>
                <a:ext uri="{C183D7F6-B498-43B3-948B-1728B52AA6E4}">
                  <adec:decorative xmlns:adec="http://schemas.microsoft.com/office/drawing/2017/decorative" val="0"/>
                </a:ext>
              </a:extLst>
            </p:cNvPr>
            <p:cNvSpPr txBox="1"/>
            <p:nvPr/>
          </p:nvSpPr>
          <p:spPr>
            <a:xfrm>
              <a:off x="7458503" y="219482"/>
              <a:ext cx="4513757" cy="215444"/>
            </a:xfrm>
            <a:prstGeom prst="rect">
              <a:avLst/>
            </a:prstGeom>
            <a:noFill/>
          </p:spPr>
          <p:txBody>
            <a:bodyPr wrap="square">
              <a:spAutoFit/>
            </a:bodyPr>
            <a:lstStyle/>
            <a:p>
              <a:pPr algn="r"/>
              <a:r>
                <a:rPr lang="en-GB" sz="800" dirty="0">
                  <a:solidFill>
                    <a:srgbClr val="7E9AAE"/>
                  </a:solidFill>
                  <a:latin typeface="Arial" panose="020B0604020202020204" pitchFamily="34" charset="0"/>
                  <a:cs typeface="Arial" panose="020B0604020202020204" pitchFamily="34" charset="0"/>
                </a:rPr>
                <a:t>© Mr Edmund Martin – Historic England Archive ref: 303886</a:t>
              </a:r>
            </a:p>
          </p:txBody>
        </p:sp>
      </p:grpSp>
      <p:grpSp>
        <p:nvGrpSpPr>
          <p:cNvPr id="17" name="Group 16" descr="A caption that says &quot;The remains of Old Hollinside&quot;.">
            <a:extLst>
              <a:ext uri="{FF2B5EF4-FFF2-40B4-BE49-F238E27FC236}">
                <a16:creationId xmlns:a16="http://schemas.microsoft.com/office/drawing/2014/main" id="{AB89F776-0201-D542-635B-DEA06061C148}"/>
              </a:ext>
            </a:extLst>
          </p:cNvPr>
          <p:cNvGrpSpPr/>
          <p:nvPr/>
        </p:nvGrpSpPr>
        <p:grpSpPr>
          <a:xfrm>
            <a:off x="602113" y="5466522"/>
            <a:ext cx="3563591" cy="388568"/>
            <a:chOff x="6341332" y="3492059"/>
            <a:chExt cx="3563591" cy="388568"/>
          </a:xfrm>
        </p:grpSpPr>
        <p:pic>
          <p:nvPicPr>
            <p:cNvPr id="18" name="Picture 17" descr="A black drop of water&#10;&#10;Description automatically generated">
              <a:extLst>
                <a:ext uri="{FF2B5EF4-FFF2-40B4-BE49-F238E27FC236}">
                  <a16:creationId xmlns:a16="http://schemas.microsoft.com/office/drawing/2014/main" id="{A1046F43-4535-CE92-28F7-7DF65D6F6B2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554656" y="3590354"/>
              <a:ext cx="350267" cy="248874"/>
            </a:xfrm>
            <a:prstGeom prst="rect">
              <a:avLst/>
            </a:prstGeom>
          </p:spPr>
        </p:pic>
        <p:sp>
          <p:nvSpPr>
            <p:cNvPr id="19" name="TextBox 18">
              <a:extLst>
                <a:ext uri="{FF2B5EF4-FFF2-40B4-BE49-F238E27FC236}">
                  <a16:creationId xmlns:a16="http://schemas.microsoft.com/office/drawing/2014/main" id="{CD23C831-58E4-343E-4EEF-5D1DCE4BD981}"/>
                </a:ext>
              </a:extLst>
            </p:cNvPr>
            <p:cNvSpPr txBox="1"/>
            <p:nvPr/>
          </p:nvSpPr>
          <p:spPr>
            <a:xfrm>
              <a:off x="6341332" y="3492059"/>
              <a:ext cx="3253908" cy="388568"/>
            </a:xfrm>
            <a:prstGeom prst="rect">
              <a:avLst/>
            </a:prstGeom>
            <a:noFill/>
          </p:spPr>
          <p:txBody>
            <a:bodyPr wrap="square">
              <a:spAutoFit/>
            </a:bodyPr>
            <a:lstStyle/>
            <a:p>
              <a:pPr algn="r">
                <a:lnSpc>
                  <a:spcPct val="150000"/>
                </a:lnSpc>
              </a:pPr>
              <a:r>
                <a:rPr lang="en-GB" sz="1400" dirty="0">
                  <a:latin typeface="Linkpen 17a Print" panose="03050602060000000000" pitchFamily="66" charset="77"/>
                </a:rPr>
                <a:t>The remains of Old </a:t>
              </a:r>
              <a:r>
                <a:rPr lang="en-GB" sz="1400" dirty="0" err="1">
                  <a:latin typeface="Linkpen 17a Print" panose="03050602060000000000" pitchFamily="66" charset="77"/>
                </a:rPr>
                <a:t>Hollinside</a:t>
              </a:r>
              <a:endParaRPr lang="en-GB" sz="1400" dirty="0">
                <a:latin typeface="Linkpen 17a Print" panose="03050602060000000000" pitchFamily="66" charset="77"/>
              </a:endParaRPr>
            </a:p>
          </p:txBody>
        </p:sp>
      </p:grpSp>
      <p:pic>
        <p:nvPicPr>
          <p:cNvPr id="10" name="Picture 9">
            <a:extLst>
              <a:ext uri="{FF2B5EF4-FFF2-40B4-BE49-F238E27FC236}">
                <a16:creationId xmlns:a16="http://schemas.microsoft.com/office/drawing/2014/main" id="{3B05EB51-59A6-B711-A085-68D78449773D}"/>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614991" y="5466522"/>
            <a:ext cx="1577009" cy="1390036"/>
          </a:xfrm>
          <a:prstGeom prst="rect">
            <a:avLst/>
          </a:prstGeom>
        </p:spPr>
      </p:pic>
    </p:spTree>
    <p:extLst>
      <p:ext uri="{BB962C8B-B14F-4D97-AF65-F5344CB8AC3E}">
        <p14:creationId xmlns:p14="http://schemas.microsoft.com/office/powerpoint/2010/main" val="320425460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3" name="Title 22">
            <a:extLst>
              <a:ext uri="{FF2B5EF4-FFF2-40B4-BE49-F238E27FC236}">
                <a16:creationId xmlns:a16="http://schemas.microsoft.com/office/drawing/2014/main" id="{98572111-C2F3-87B0-48FA-8F29BA5ABC77}"/>
              </a:ext>
            </a:extLst>
          </p:cNvPr>
          <p:cNvSpPr>
            <a:spLocks noGrp="1"/>
          </p:cNvSpPr>
          <p:nvPr>
            <p:ph type="ctrTitle"/>
          </p:nvPr>
        </p:nvSpPr>
        <p:spPr>
          <a:xfrm>
            <a:off x="1149391" y="-2591057"/>
            <a:ext cx="9144000" cy="2387600"/>
          </a:xfrm>
        </p:spPr>
        <p:txBody>
          <a:bodyPr/>
          <a:lstStyle/>
          <a:p>
            <a:r>
              <a:rPr lang="en-US" dirty="0"/>
              <a:t>Norman</a:t>
            </a:r>
            <a:r>
              <a:rPr lang="en-US" baseline="0" dirty="0"/>
              <a:t> Manors part 3</a:t>
            </a:r>
            <a:endParaRPr lang="en-US" dirty="0"/>
          </a:p>
        </p:txBody>
      </p:sp>
      <p:sp>
        <p:nvSpPr>
          <p:cNvPr id="4" name="Title 1">
            <a:extLst>
              <a:ext uri="{FF2B5EF4-FFF2-40B4-BE49-F238E27FC236}">
                <a16:creationId xmlns:a16="http://schemas.microsoft.com/office/drawing/2014/main" id="{A2E22512-62F4-00D8-AE22-67D6FBB928E2}"/>
              </a:ext>
            </a:extLst>
          </p:cNvPr>
          <p:cNvSpPr txBox="1">
            <a:spLocks/>
          </p:cNvSpPr>
          <p:nvPr/>
        </p:nvSpPr>
        <p:spPr>
          <a:xfrm>
            <a:off x="494269" y="46548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Norman manors </a:t>
            </a:r>
          </a:p>
        </p:txBody>
      </p:sp>
      <p:pic>
        <p:nvPicPr>
          <p:cNvPr id="12" name="Picture 11" descr="A painting of Ravensworth Castle with blue sky and grass.">
            <a:extLst>
              <a:ext uri="{FF2B5EF4-FFF2-40B4-BE49-F238E27FC236}">
                <a16:creationId xmlns:a16="http://schemas.microsoft.com/office/drawing/2014/main" id="{777A6584-6616-CCF7-1A81-59F580C629A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24957" y="1232049"/>
            <a:ext cx="4871858" cy="1882093"/>
          </a:xfrm>
          <a:prstGeom prst="rect">
            <a:avLst/>
          </a:prstGeom>
          <a:ln w="28575">
            <a:solidFill>
              <a:schemeClr val="tx1"/>
            </a:solidFill>
          </a:ln>
        </p:spPr>
      </p:pic>
      <p:sp>
        <p:nvSpPr>
          <p:cNvPr id="14" name="TextBox 13">
            <a:extLst>
              <a:ext uri="{FF2B5EF4-FFF2-40B4-BE49-F238E27FC236}">
                <a16:creationId xmlns:a16="http://schemas.microsoft.com/office/drawing/2014/main" id="{9971BA8D-887E-7F79-7DB7-592BB0E70D29}"/>
              </a:ext>
            </a:extLst>
          </p:cNvPr>
          <p:cNvSpPr txBox="1"/>
          <p:nvPr/>
        </p:nvSpPr>
        <p:spPr>
          <a:xfrm>
            <a:off x="522285" y="3179706"/>
            <a:ext cx="4591125" cy="707886"/>
          </a:xfrm>
          <a:prstGeom prst="rect">
            <a:avLst/>
          </a:prstGeom>
          <a:noFill/>
        </p:spPr>
        <p:txBody>
          <a:bodyPr wrap="square">
            <a:spAutoFit/>
          </a:bodyPr>
          <a:lstStyle/>
          <a:p>
            <a:pPr>
              <a:lnSpc>
                <a:spcPts val="2420"/>
              </a:lnSpc>
            </a:pPr>
            <a:r>
              <a:rPr lang="en-GB" sz="1400" b="1" dirty="0">
                <a:latin typeface="Linkpen 17a Print" panose="03050602060000000000" pitchFamily="66" charset="77"/>
              </a:rPr>
              <a:t>East Gateshead</a:t>
            </a:r>
            <a:endParaRPr lang="en-GB" sz="1400" dirty="0">
              <a:latin typeface="Linkpen 17a Print" panose="03050602060000000000" pitchFamily="66" charset="77"/>
            </a:endParaRPr>
          </a:p>
          <a:p>
            <a:pPr>
              <a:lnSpc>
                <a:spcPts val="2420"/>
              </a:lnSpc>
            </a:pPr>
            <a:endParaRPr lang="en-GB" sz="1400" dirty="0">
              <a:latin typeface="Linkpen 17a Print" panose="03050602060000000000" pitchFamily="66" charset="77"/>
            </a:endParaRPr>
          </a:p>
        </p:txBody>
      </p:sp>
      <p:sp>
        <p:nvSpPr>
          <p:cNvPr id="6" name="TextBox 5">
            <a:extLst>
              <a:ext uri="{FF2B5EF4-FFF2-40B4-BE49-F238E27FC236}">
                <a16:creationId xmlns:a16="http://schemas.microsoft.com/office/drawing/2014/main" id="{1129E0A6-EAA5-F1EF-F8DE-872F2DAF9998}"/>
              </a:ext>
            </a:extLst>
          </p:cNvPr>
          <p:cNvSpPr txBox="1"/>
          <p:nvPr/>
        </p:nvSpPr>
        <p:spPr>
          <a:xfrm>
            <a:off x="518652" y="3597554"/>
            <a:ext cx="5202739"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Manors were established at Felling, </a:t>
            </a:r>
            <a:r>
              <a:rPr lang="en-GB" sz="1400" dirty="0" err="1">
                <a:latin typeface="Linkpen 17a Print" panose="03050602060000000000" pitchFamily="66" charset="77"/>
              </a:rPr>
              <a:t>Heworth</a:t>
            </a:r>
            <a:r>
              <a:rPr lang="en-GB" sz="1400" dirty="0">
                <a:latin typeface="Linkpen 17a Print" panose="03050602060000000000" pitchFamily="66" charset="77"/>
              </a:rPr>
              <a:t> and Wardley.</a:t>
            </a:r>
          </a:p>
        </p:txBody>
      </p:sp>
      <p:sp>
        <p:nvSpPr>
          <p:cNvPr id="17" name="TextBox 16">
            <a:extLst>
              <a:ext uri="{FF2B5EF4-FFF2-40B4-BE49-F238E27FC236}">
                <a16:creationId xmlns:a16="http://schemas.microsoft.com/office/drawing/2014/main" id="{E3CC28EB-B088-64D8-C48B-DF2C60B33763}"/>
              </a:ext>
            </a:extLst>
          </p:cNvPr>
          <p:cNvSpPr txBox="1"/>
          <p:nvPr/>
        </p:nvSpPr>
        <p:spPr>
          <a:xfrm>
            <a:off x="518653" y="4348860"/>
            <a:ext cx="5398531" cy="135806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Felling Hall was one of the largest houses in the area. Its location was close to where Brandling Primary School stands today.</a:t>
            </a:r>
          </a:p>
          <a:p>
            <a:pPr>
              <a:lnSpc>
                <a:spcPct val="150000"/>
              </a:lnSpc>
            </a:pPr>
            <a:endParaRPr lang="en-GB" sz="1400" dirty="0">
              <a:latin typeface="Linkpen 17a Print" panose="03050602060000000000" pitchFamily="66" charset="77"/>
            </a:endParaRPr>
          </a:p>
        </p:txBody>
      </p:sp>
      <p:sp>
        <p:nvSpPr>
          <p:cNvPr id="16" name="TextBox 15">
            <a:extLst>
              <a:ext uri="{FF2B5EF4-FFF2-40B4-BE49-F238E27FC236}">
                <a16:creationId xmlns:a16="http://schemas.microsoft.com/office/drawing/2014/main" id="{BEB41FD1-630D-6404-880F-A122AB508DB5}"/>
              </a:ext>
            </a:extLst>
          </p:cNvPr>
          <p:cNvSpPr txBox="1"/>
          <p:nvPr/>
        </p:nvSpPr>
        <p:spPr>
          <a:xfrm>
            <a:off x="518653" y="5450715"/>
            <a:ext cx="5202740"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manor at Wardley was surrounded by a moat. It was divided into farms in the 1800s</a:t>
            </a:r>
          </a:p>
        </p:txBody>
      </p:sp>
      <p:sp>
        <p:nvSpPr>
          <p:cNvPr id="21" name="TextBox 20">
            <a:extLst>
              <a:ext uri="{FF2B5EF4-FFF2-40B4-BE49-F238E27FC236}">
                <a16:creationId xmlns:a16="http://schemas.microsoft.com/office/drawing/2014/main" id="{89C1029F-B646-D068-14D5-CFF4523F9AB6}"/>
              </a:ext>
            </a:extLst>
          </p:cNvPr>
          <p:cNvSpPr txBox="1"/>
          <p:nvPr/>
        </p:nvSpPr>
        <p:spPr>
          <a:xfrm>
            <a:off x="6071603" y="1232049"/>
            <a:ext cx="4591125" cy="707886"/>
          </a:xfrm>
          <a:prstGeom prst="rect">
            <a:avLst/>
          </a:prstGeom>
          <a:noFill/>
        </p:spPr>
        <p:txBody>
          <a:bodyPr wrap="square">
            <a:spAutoFit/>
          </a:bodyPr>
          <a:lstStyle/>
          <a:p>
            <a:pPr>
              <a:lnSpc>
                <a:spcPts val="2420"/>
              </a:lnSpc>
            </a:pPr>
            <a:r>
              <a:rPr lang="en-GB" sz="1400" b="1" dirty="0">
                <a:latin typeface="Linkpen 17a Print" panose="03050602060000000000" pitchFamily="66" charset="77"/>
              </a:rPr>
              <a:t>South Gateshead</a:t>
            </a:r>
            <a:endParaRPr lang="en-GB" sz="1400" dirty="0">
              <a:latin typeface="Linkpen 17a Print" panose="03050602060000000000" pitchFamily="66" charset="77"/>
            </a:endParaRPr>
          </a:p>
          <a:p>
            <a:pPr>
              <a:lnSpc>
                <a:spcPts val="2420"/>
              </a:lnSpc>
            </a:pPr>
            <a:endParaRPr lang="en-GB" sz="1400" dirty="0">
              <a:latin typeface="Linkpen 17a Print" panose="03050602060000000000" pitchFamily="66" charset="77"/>
            </a:endParaRPr>
          </a:p>
        </p:txBody>
      </p:sp>
      <p:sp>
        <p:nvSpPr>
          <p:cNvPr id="8" name="TextBox 7">
            <a:extLst>
              <a:ext uri="{FF2B5EF4-FFF2-40B4-BE49-F238E27FC236}">
                <a16:creationId xmlns:a16="http://schemas.microsoft.com/office/drawing/2014/main" id="{D865BA71-9D09-29EE-229D-D2C900EC273E}"/>
              </a:ext>
            </a:extLst>
          </p:cNvPr>
          <p:cNvSpPr txBox="1"/>
          <p:nvPr/>
        </p:nvSpPr>
        <p:spPr>
          <a:xfrm>
            <a:off x="6071603" y="1712353"/>
            <a:ext cx="5072050"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There were manors in </a:t>
            </a:r>
            <a:r>
              <a:rPr lang="en-GB" sz="1400" dirty="0" err="1">
                <a:latin typeface="Linkpen 17a Print" panose="03050602060000000000" pitchFamily="66" charset="77"/>
              </a:rPr>
              <a:t>Lamesley</a:t>
            </a:r>
            <a:r>
              <a:rPr lang="en-GB" sz="1400" dirty="0">
                <a:latin typeface="Linkpen 17a Print" panose="03050602060000000000" pitchFamily="66" charset="77"/>
              </a:rPr>
              <a:t>, </a:t>
            </a:r>
            <a:r>
              <a:rPr lang="en-GB" sz="1400" dirty="0" err="1">
                <a:latin typeface="Linkpen 17a Print" panose="03050602060000000000" pitchFamily="66" charset="77"/>
              </a:rPr>
              <a:t>Farnacres</a:t>
            </a:r>
            <a:r>
              <a:rPr lang="en-GB" sz="1400" dirty="0">
                <a:latin typeface="Linkpen 17a Print" panose="03050602060000000000" pitchFamily="66" charset="77"/>
              </a:rPr>
              <a:t>, Ravensworth and Birtley.</a:t>
            </a:r>
          </a:p>
        </p:txBody>
      </p:sp>
      <p:sp>
        <p:nvSpPr>
          <p:cNvPr id="19" name="TextBox 18">
            <a:extLst>
              <a:ext uri="{FF2B5EF4-FFF2-40B4-BE49-F238E27FC236}">
                <a16:creationId xmlns:a16="http://schemas.microsoft.com/office/drawing/2014/main" id="{CAFEFA9F-64FC-5841-1CBF-3547D3659D92}"/>
              </a:ext>
            </a:extLst>
          </p:cNvPr>
          <p:cNvSpPr txBox="1"/>
          <p:nvPr/>
        </p:nvSpPr>
        <p:spPr>
          <a:xfrm>
            <a:off x="6076804" y="2457244"/>
            <a:ext cx="5307597" cy="1034899"/>
          </a:xfrm>
          <a:prstGeom prst="rect">
            <a:avLst/>
          </a:prstGeom>
          <a:noFill/>
        </p:spPr>
        <p:txBody>
          <a:bodyPr wrap="square" rtlCol="0">
            <a:spAutoFit/>
          </a:bodyPr>
          <a:lstStyle/>
          <a:p>
            <a:pPr>
              <a:lnSpc>
                <a:spcPct val="150000"/>
              </a:lnSpc>
            </a:pPr>
            <a:r>
              <a:rPr lang="en-GB" sz="1400" dirty="0">
                <a:latin typeface="Linkpen 17a Print" panose="03050602060000000000" pitchFamily="66" charset="77"/>
              </a:rPr>
              <a:t>Ravensworth Castle was a manor house that ended up in ruin due to subsidence caused by coal mining that happened nearby.</a:t>
            </a:r>
          </a:p>
        </p:txBody>
      </p:sp>
      <p:grpSp>
        <p:nvGrpSpPr>
          <p:cNvPr id="13" name="Group 12" descr="A photo of a ruined castle with grey sky and grass.">
            <a:extLst>
              <a:ext uri="{FF2B5EF4-FFF2-40B4-BE49-F238E27FC236}">
                <a16:creationId xmlns:a16="http://schemas.microsoft.com/office/drawing/2014/main" id="{1ACB2A99-1B57-D09F-FB8B-11AB99032E80}"/>
              </a:ext>
            </a:extLst>
          </p:cNvPr>
          <p:cNvGrpSpPr/>
          <p:nvPr/>
        </p:nvGrpSpPr>
        <p:grpSpPr>
          <a:xfrm>
            <a:off x="6122403" y="3612539"/>
            <a:ext cx="9000606" cy="2618483"/>
            <a:chOff x="3236539" y="8218406"/>
            <a:chExt cx="9000606" cy="2618483"/>
          </a:xfrm>
        </p:grpSpPr>
        <p:pic>
          <p:nvPicPr>
            <p:cNvPr id="11" name="Picture 10">
              <a:extLst>
                <a:ext uri="{FF2B5EF4-FFF2-40B4-BE49-F238E27FC236}">
                  <a16:creationId xmlns:a16="http://schemas.microsoft.com/office/drawing/2014/main" id="{91CB79F5-26E2-9A1C-98AF-2A3CAF7E6DA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236539" y="8268445"/>
              <a:ext cx="4986039" cy="2568444"/>
            </a:xfrm>
            <a:prstGeom prst="rect">
              <a:avLst/>
            </a:prstGeom>
            <a:ln w="28575">
              <a:solidFill>
                <a:schemeClr val="tx1"/>
              </a:solidFill>
            </a:ln>
          </p:spPr>
        </p:pic>
        <p:sp>
          <p:nvSpPr>
            <p:cNvPr id="26" name="TextBox 25">
              <a:extLst>
                <a:ext uri="{FF2B5EF4-FFF2-40B4-BE49-F238E27FC236}">
                  <a16:creationId xmlns:a16="http://schemas.microsoft.com/office/drawing/2014/main" id="{15632C84-564E-9C3D-F8B0-963005498B6F}"/>
                </a:ext>
              </a:extLst>
            </p:cNvPr>
            <p:cNvSpPr txBox="1"/>
            <p:nvPr/>
          </p:nvSpPr>
          <p:spPr>
            <a:xfrm>
              <a:off x="6141145" y="8218406"/>
              <a:ext cx="6096000" cy="215444"/>
            </a:xfrm>
            <a:prstGeom prst="rect">
              <a:avLst/>
            </a:prstGeom>
            <a:noFill/>
          </p:spPr>
          <p:txBody>
            <a:bodyPr wrap="square">
              <a:spAutoFit/>
            </a:bodyPr>
            <a:lstStyle/>
            <a:p>
              <a:r>
                <a:rPr lang="en-GB" sz="800" dirty="0">
                  <a:solidFill>
                    <a:srgbClr val="657483"/>
                  </a:solidFill>
                  <a:latin typeface="Arial" panose="020B0604020202020204" pitchFamily="34" charset="0"/>
                  <a:cs typeface="Arial" panose="020B0604020202020204" pitchFamily="34" charset="0"/>
                </a:rPr>
                <a:t>© Public Domain from Wikimedia Commons</a:t>
              </a:r>
            </a:p>
          </p:txBody>
        </p:sp>
      </p:grpSp>
      <p:pic>
        <p:nvPicPr>
          <p:cNvPr id="10" name="Picture 9">
            <a:extLst>
              <a:ext uri="{FF2B5EF4-FFF2-40B4-BE49-F238E27FC236}">
                <a16:creationId xmlns:a16="http://schemas.microsoft.com/office/drawing/2014/main" id="{3B05EB51-59A6-B711-A085-68D78449773D}"/>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614991" y="5466522"/>
            <a:ext cx="1577009" cy="1390036"/>
          </a:xfrm>
          <a:prstGeom prst="rect">
            <a:avLst/>
          </a:prstGeom>
        </p:spPr>
      </p:pic>
    </p:spTree>
    <p:extLst>
      <p:ext uri="{BB962C8B-B14F-4D97-AF65-F5344CB8AC3E}">
        <p14:creationId xmlns:p14="http://schemas.microsoft.com/office/powerpoint/2010/main" val="32203636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0"/>
                                        <p:tgtEl>
                                          <p:spTgt spid="2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childTnLst>
                          </p:cTn>
                        </p:par>
                        <p:par>
                          <p:cTn id="32" fill="hold">
                            <p:stCondLst>
                              <p:cond delay="1000"/>
                            </p:stCondLst>
                            <p:childTnLst>
                              <p:par>
                                <p:cTn id="33" presetID="10" presetClass="entr" presetSubtype="0"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6" grpId="0"/>
      <p:bldP spid="17" grpId="0"/>
      <p:bldP spid="16" grpId="0"/>
      <p:bldP spid="21" grpId="0"/>
      <p:bldP spid="8" grpId="0"/>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69209A-D103-F7C1-A64C-1F583FA3EE54}"/>
              </a:ext>
            </a:extLst>
          </p:cNvPr>
          <p:cNvSpPr>
            <a:spLocks noGrp="1"/>
          </p:cNvSpPr>
          <p:nvPr>
            <p:ph type="ctrTitle"/>
          </p:nvPr>
        </p:nvSpPr>
        <p:spPr>
          <a:xfrm>
            <a:off x="1285461" y="-2681011"/>
            <a:ext cx="9144000" cy="2387600"/>
          </a:xfrm>
        </p:spPr>
        <p:txBody>
          <a:bodyPr/>
          <a:lstStyle/>
          <a:p>
            <a:r>
              <a:rPr lang="en-US" dirty="0"/>
              <a:t>The </a:t>
            </a:r>
            <a:r>
              <a:rPr lang="en-US" dirty="0" err="1"/>
              <a:t>Boldon</a:t>
            </a:r>
            <a:r>
              <a:rPr lang="en-US" baseline="0" dirty="0"/>
              <a:t> Book</a:t>
            </a:r>
            <a:endParaRPr lang="en-US" dirty="0"/>
          </a:p>
        </p:txBody>
      </p:sp>
      <p:sp>
        <p:nvSpPr>
          <p:cNvPr id="4" name="Rectangle 3" descr="An illustration of a brown chicken.">
            <a:extLst>
              <a:ext uri="{FF2B5EF4-FFF2-40B4-BE49-F238E27FC236}">
                <a16:creationId xmlns:a16="http://schemas.microsoft.com/office/drawing/2014/main" id="{AA8CE628-95B3-C93C-7D8C-FA941018AFE7}"/>
              </a:ext>
            </a:extLst>
          </p:cNvPr>
          <p:cNvSpPr/>
          <p:nvPr/>
        </p:nvSpPr>
        <p:spPr>
          <a:xfrm>
            <a:off x="6718852" y="434926"/>
            <a:ext cx="739651" cy="91679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D865BA71-9D09-29EE-229D-D2C900EC273E}"/>
              </a:ext>
            </a:extLst>
          </p:cNvPr>
          <p:cNvSpPr txBox="1"/>
          <p:nvPr/>
        </p:nvSpPr>
        <p:spPr>
          <a:xfrm>
            <a:off x="483637" y="1147313"/>
            <a:ext cx="6597647" cy="992579"/>
          </a:xfrm>
          <a:prstGeom prst="rect">
            <a:avLst/>
          </a:prstGeom>
          <a:noFill/>
        </p:spPr>
        <p:txBody>
          <a:bodyPr wrap="square">
            <a:spAutoFit/>
          </a:bodyPr>
          <a:lstStyle/>
          <a:p>
            <a:pPr>
              <a:lnSpc>
                <a:spcPts val="2420"/>
              </a:lnSpc>
            </a:pPr>
            <a:r>
              <a:rPr lang="en-GB" sz="1400" dirty="0">
                <a:latin typeface="Linkpen 17a Print" panose="03050602060000000000" pitchFamily="66" charset="77"/>
              </a:rPr>
              <a:t>In 1183, a survey of the Bishop of Durham’s lands, in Northumberland and Durham, was carried out. The results were published in the </a:t>
            </a:r>
            <a:r>
              <a:rPr lang="en-GB" sz="1400" dirty="0" err="1">
                <a:latin typeface="Linkpen 17a Print" panose="03050602060000000000" pitchFamily="66" charset="77"/>
              </a:rPr>
              <a:t>Boldon</a:t>
            </a:r>
            <a:r>
              <a:rPr lang="en-GB" sz="1400" dirty="0">
                <a:latin typeface="Linkpen 17a Print" panose="03050602060000000000" pitchFamily="66" charset="77"/>
              </a:rPr>
              <a:t> Book. </a:t>
            </a:r>
          </a:p>
        </p:txBody>
      </p:sp>
      <p:sp>
        <p:nvSpPr>
          <p:cNvPr id="5" name="Rectangle 4" descr="An illustration of an orange chicken.">
            <a:extLst>
              <a:ext uri="{FF2B5EF4-FFF2-40B4-BE49-F238E27FC236}">
                <a16:creationId xmlns:a16="http://schemas.microsoft.com/office/drawing/2014/main" id="{BE1821D1-0246-A921-7646-2AB7EEFD129E}"/>
              </a:ext>
            </a:extLst>
          </p:cNvPr>
          <p:cNvSpPr/>
          <p:nvPr/>
        </p:nvSpPr>
        <p:spPr>
          <a:xfrm>
            <a:off x="263897" y="2270352"/>
            <a:ext cx="739651" cy="91679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descr="An illustration of a brown chicken.">
            <a:extLst>
              <a:ext uri="{FF2B5EF4-FFF2-40B4-BE49-F238E27FC236}">
                <a16:creationId xmlns:a16="http://schemas.microsoft.com/office/drawing/2014/main" id="{FB60548E-6ED4-F068-4673-5D8330568E4F}"/>
              </a:ext>
            </a:extLst>
          </p:cNvPr>
          <p:cNvSpPr/>
          <p:nvPr/>
        </p:nvSpPr>
        <p:spPr>
          <a:xfrm>
            <a:off x="2609531" y="5404688"/>
            <a:ext cx="1399252" cy="144005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descr="An illustration of a brown and white cow.">
            <a:extLst>
              <a:ext uri="{FF2B5EF4-FFF2-40B4-BE49-F238E27FC236}">
                <a16:creationId xmlns:a16="http://schemas.microsoft.com/office/drawing/2014/main" id="{7DBA3602-41DC-711A-715B-CC13BA377EDF}"/>
              </a:ext>
            </a:extLst>
          </p:cNvPr>
          <p:cNvSpPr/>
          <p:nvPr/>
        </p:nvSpPr>
        <p:spPr>
          <a:xfrm>
            <a:off x="4996070" y="3737113"/>
            <a:ext cx="2605848" cy="290140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descr="A photograph of a brown, aged page of the Boldon Book.">
            <a:extLst>
              <a:ext uri="{FF2B5EF4-FFF2-40B4-BE49-F238E27FC236}">
                <a16:creationId xmlns:a16="http://schemas.microsoft.com/office/drawing/2014/main" id="{3C9B19CA-F008-96DF-40A3-BD9F0F839DF2}"/>
              </a:ext>
            </a:extLst>
          </p:cNvPr>
          <p:cNvGrpSpPr/>
          <p:nvPr/>
        </p:nvGrpSpPr>
        <p:grpSpPr>
          <a:xfrm>
            <a:off x="7458503" y="219482"/>
            <a:ext cx="4513757" cy="6472866"/>
            <a:chOff x="7458503" y="219482"/>
            <a:chExt cx="4513757" cy="6472866"/>
          </a:xfrm>
        </p:grpSpPr>
        <p:sp>
          <p:nvSpPr>
            <p:cNvPr id="17" name="TextBox 16">
              <a:extLst>
                <a:ext uri="{FF2B5EF4-FFF2-40B4-BE49-F238E27FC236}">
                  <a16:creationId xmlns:a16="http://schemas.microsoft.com/office/drawing/2014/main" id="{370C90F9-D329-57BB-5A96-008CFA97747E}"/>
                </a:ext>
              </a:extLst>
            </p:cNvPr>
            <p:cNvSpPr txBox="1"/>
            <p:nvPr/>
          </p:nvSpPr>
          <p:spPr>
            <a:xfrm>
              <a:off x="7458503" y="219482"/>
              <a:ext cx="4513757" cy="215444"/>
            </a:xfrm>
            <a:prstGeom prst="rect">
              <a:avLst/>
            </a:prstGeom>
            <a:noFill/>
          </p:spPr>
          <p:txBody>
            <a:bodyPr wrap="square">
              <a:spAutoFit/>
            </a:bodyPr>
            <a:lstStyle/>
            <a:p>
              <a:r>
                <a:rPr lang="en-GB" sz="800" dirty="0">
                  <a:solidFill>
                    <a:srgbClr val="82725B"/>
                  </a:solidFill>
                  <a:latin typeface="Arial" panose="020B0604020202020204" pitchFamily="34" charset="0"/>
                  <a:cs typeface="Arial" panose="020B0604020202020204" pitchFamily="34" charset="0"/>
                </a:rPr>
                <a:t>© Public Domain from Wikimedia Commons</a:t>
              </a:r>
            </a:p>
          </p:txBody>
        </p:sp>
        <p:sp>
          <p:nvSpPr>
            <p:cNvPr id="3" name="Rectangle 2" descr="A photograph of a aged, worn page of the Boldon Book.">
              <a:extLst>
                <a:ext uri="{FF2B5EF4-FFF2-40B4-BE49-F238E27FC236}">
                  <a16:creationId xmlns:a16="http://schemas.microsoft.com/office/drawing/2014/main" id="{334CF565-39D8-F6B4-690B-5142126A3506}"/>
                </a:ext>
              </a:extLst>
            </p:cNvPr>
            <p:cNvSpPr/>
            <p:nvPr/>
          </p:nvSpPr>
          <p:spPr>
            <a:xfrm>
              <a:off x="7458503" y="219482"/>
              <a:ext cx="4513757" cy="647286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Rectangle 5" descr="An illustration of a light brown chicken.">
            <a:extLst>
              <a:ext uri="{FF2B5EF4-FFF2-40B4-BE49-F238E27FC236}">
                <a16:creationId xmlns:a16="http://schemas.microsoft.com/office/drawing/2014/main" id="{2F6205D6-DB2E-F673-8CB1-39A07D6A2D4B}"/>
              </a:ext>
            </a:extLst>
          </p:cNvPr>
          <p:cNvSpPr/>
          <p:nvPr/>
        </p:nvSpPr>
        <p:spPr>
          <a:xfrm>
            <a:off x="6937869" y="5198459"/>
            <a:ext cx="1399252" cy="144005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3B05EB51-59A6-B711-A085-68D78449773D}"/>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614991" y="5466522"/>
            <a:ext cx="1577009" cy="1390036"/>
          </a:xfrm>
          <a:prstGeom prst="rect">
            <a:avLst/>
          </a:prstGeom>
        </p:spPr>
      </p:pic>
      <p:sp>
        <p:nvSpPr>
          <p:cNvPr id="13" name="TextBox 12">
            <a:extLst>
              <a:ext uri="{FF2B5EF4-FFF2-40B4-BE49-F238E27FC236}">
                <a16:creationId xmlns:a16="http://schemas.microsoft.com/office/drawing/2014/main" id="{D1EC6C51-7117-223B-FBC0-2C6B85EB662E}"/>
              </a:ext>
            </a:extLst>
          </p:cNvPr>
          <p:cNvSpPr txBox="1"/>
          <p:nvPr/>
        </p:nvSpPr>
        <p:spPr>
          <a:xfrm>
            <a:off x="483636" y="3894872"/>
            <a:ext cx="6597647" cy="1608133"/>
          </a:xfrm>
          <a:prstGeom prst="rect">
            <a:avLst/>
          </a:prstGeom>
          <a:noFill/>
        </p:spPr>
        <p:txBody>
          <a:bodyPr wrap="square">
            <a:spAutoFit/>
          </a:bodyPr>
          <a:lstStyle/>
          <a:p>
            <a:pPr>
              <a:lnSpc>
                <a:spcPts val="2420"/>
              </a:lnSpc>
            </a:pPr>
            <a:r>
              <a:rPr lang="en-GB" sz="1400" dirty="0">
                <a:latin typeface="Linkpen 17a Print" panose="03050602060000000000" pitchFamily="66" charset="77"/>
              </a:rPr>
              <a:t>The </a:t>
            </a:r>
            <a:r>
              <a:rPr lang="en-GB" sz="1400" dirty="0" err="1">
                <a:latin typeface="Linkpen 17a Print" panose="03050602060000000000" pitchFamily="66" charset="77"/>
              </a:rPr>
              <a:t>Boldon</a:t>
            </a:r>
            <a:r>
              <a:rPr lang="en-GB" sz="1400" dirty="0">
                <a:latin typeface="Linkpen 17a Print" panose="03050602060000000000" pitchFamily="66" charset="77"/>
              </a:rPr>
              <a:t> Book helps us understand some of the </a:t>
            </a:r>
          </a:p>
          <a:p>
            <a:pPr>
              <a:lnSpc>
                <a:spcPts val="2420"/>
              </a:lnSpc>
            </a:pPr>
            <a:r>
              <a:rPr lang="en-GB" sz="1400" dirty="0">
                <a:latin typeface="Linkpen 17a Print" panose="03050602060000000000" pitchFamily="66" charset="77"/>
              </a:rPr>
              <a:t>industries that were happening locally at the time. </a:t>
            </a:r>
          </a:p>
          <a:p>
            <a:pPr>
              <a:lnSpc>
                <a:spcPts val="2420"/>
              </a:lnSpc>
            </a:pPr>
            <a:r>
              <a:rPr lang="en-GB" sz="1400" dirty="0">
                <a:latin typeface="Linkpen 17a Print" panose="03050602060000000000" pitchFamily="66" charset="77"/>
              </a:rPr>
              <a:t>It describes Gateshead as having watermills, </a:t>
            </a:r>
          </a:p>
          <a:p>
            <a:pPr>
              <a:lnSpc>
                <a:spcPts val="2420"/>
              </a:lnSpc>
            </a:pPr>
            <a:r>
              <a:rPr lang="en-GB" sz="1400" dirty="0">
                <a:latin typeface="Linkpen 17a Print" panose="03050602060000000000" pitchFamily="66" charset="77"/>
              </a:rPr>
              <a:t>windmills, bakeries, fisheries, pottery kilns </a:t>
            </a:r>
          </a:p>
          <a:p>
            <a:pPr>
              <a:lnSpc>
                <a:spcPts val="2420"/>
              </a:lnSpc>
            </a:pPr>
            <a:r>
              <a:rPr lang="en-GB" sz="1400" dirty="0">
                <a:latin typeface="Linkpen 17a Print" panose="03050602060000000000" pitchFamily="66" charset="77"/>
              </a:rPr>
              <a:t>and farms.</a:t>
            </a:r>
          </a:p>
        </p:txBody>
      </p:sp>
      <p:sp>
        <p:nvSpPr>
          <p:cNvPr id="15" name="TextBox 14">
            <a:extLst>
              <a:ext uri="{FF2B5EF4-FFF2-40B4-BE49-F238E27FC236}">
                <a16:creationId xmlns:a16="http://schemas.microsoft.com/office/drawing/2014/main" id="{010C888F-C1C1-6E87-A13A-B300575355E4}"/>
              </a:ext>
            </a:extLst>
          </p:cNvPr>
          <p:cNvSpPr txBox="1"/>
          <p:nvPr/>
        </p:nvSpPr>
        <p:spPr>
          <a:xfrm>
            <a:off x="709959" y="2027671"/>
            <a:ext cx="6597647" cy="1915909"/>
          </a:xfrm>
          <a:prstGeom prst="rect">
            <a:avLst/>
          </a:prstGeom>
          <a:noFill/>
        </p:spPr>
        <p:txBody>
          <a:bodyPr wrap="square">
            <a:spAutoFit/>
          </a:bodyPr>
          <a:lstStyle/>
          <a:p>
            <a:pPr>
              <a:lnSpc>
                <a:spcPts val="2420"/>
              </a:lnSpc>
            </a:pPr>
            <a:endParaRPr lang="en-GB" sz="1400" dirty="0">
              <a:latin typeface="Linkpen 17a Print" panose="03050602060000000000" pitchFamily="66" charset="77"/>
            </a:endParaRPr>
          </a:p>
          <a:p>
            <a:pPr>
              <a:lnSpc>
                <a:spcPts val="2420"/>
              </a:lnSpc>
            </a:pPr>
            <a:r>
              <a:rPr lang="en-GB" sz="1400" dirty="0">
                <a:latin typeface="Linkpen 17a Print" panose="03050602060000000000" pitchFamily="66" charset="77"/>
              </a:rPr>
              <a:t>      The document listed all of the manors and the people</a:t>
            </a:r>
          </a:p>
          <a:p>
            <a:pPr>
              <a:lnSpc>
                <a:spcPts val="2420"/>
              </a:lnSpc>
            </a:pPr>
            <a:r>
              <a:rPr lang="en-GB" sz="1400" dirty="0">
                <a:latin typeface="Linkpen 17a Print" panose="03050602060000000000" pitchFamily="66" charset="77"/>
              </a:rPr>
              <a:t>      who lived there. It states how many days of the week</a:t>
            </a:r>
          </a:p>
          <a:p>
            <a:pPr>
              <a:lnSpc>
                <a:spcPts val="2420"/>
              </a:lnSpc>
            </a:pPr>
            <a:r>
              <a:rPr lang="en-GB" sz="1400" dirty="0">
                <a:latin typeface="Linkpen 17a Print" panose="03050602060000000000" pitchFamily="66" charset="77"/>
              </a:rPr>
              <a:t>     people had to work for the Bishop, how many hens or cattle they had to give him and how much money they owed.</a:t>
            </a:r>
          </a:p>
          <a:p>
            <a:pPr>
              <a:lnSpc>
                <a:spcPts val="2420"/>
              </a:lnSpc>
            </a:pPr>
            <a:r>
              <a:rPr lang="en-GB" sz="1400" dirty="0">
                <a:latin typeface="Linkpen 17a Print" panose="03050602060000000000" pitchFamily="66" charset="77"/>
              </a:rPr>
              <a:t> </a:t>
            </a:r>
          </a:p>
        </p:txBody>
      </p:sp>
    </p:spTree>
    <p:extLst>
      <p:ext uri="{BB962C8B-B14F-4D97-AF65-F5344CB8AC3E}">
        <p14:creationId xmlns:p14="http://schemas.microsoft.com/office/powerpoint/2010/main" val="414138391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C6338A1-8AD0-CCBD-EB97-8B290113AFDB}"/>
              </a:ext>
            </a:extLst>
          </p:cNvPr>
          <p:cNvSpPr>
            <a:spLocks noGrp="1"/>
          </p:cNvSpPr>
          <p:nvPr>
            <p:ph type="ctrTitle"/>
          </p:nvPr>
        </p:nvSpPr>
        <p:spPr>
          <a:xfrm>
            <a:off x="1470991" y="-2628002"/>
            <a:ext cx="9144000" cy="2387600"/>
          </a:xfrm>
        </p:spPr>
        <p:txBody>
          <a:bodyPr/>
          <a:lstStyle/>
          <a:p>
            <a:r>
              <a:rPr lang="en-US" dirty="0"/>
              <a:t>Coal</a:t>
            </a:r>
            <a:r>
              <a:rPr lang="en-US" baseline="0" dirty="0"/>
              <a:t> Mining</a:t>
            </a:r>
            <a:endParaRPr lang="en-US" dirty="0"/>
          </a:p>
        </p:txBody>
      </p:sp>
      <p:sp>
        <p:nvSpPr>
          <p:cNvPr id="7" name="TextBox 6">
            <a:extLst>
              <a:ext uri="{FF2B5EF4-FFF2-40B4-BE49-F238E27FC236}">
                <a16:creationId xmlns:a16="http://schemas.microsoft.com/office/drawing/2014/main" id="{311310DA-4DF4-B534-1E91-27E4461E8D5D}"/>
              </a:ext>
            </a:extLst>
          </p:cNvPr>
          <p:cNvSpPr txBox="1"/>
          <p:nvPr/>
        </p:nvSpPr>
        <p:spPr>
          <a:xfrm>
            <a:off x="762000" y="553918"/>
            <a:ext cx="10312400" cy="1304203"/>
          </a:xfrm>
          <a:prstGeom prst="rect">
            <a:avLst/>
          </a:prstGeom>
          <a:noFill/>
        </p:spPr>
        <p:txBody>
          <a:bodyPr wrap="square">
            <a:spAutoFit/>
          </a:bodyPr>
          <a:lstStyle/>
          <a:p>
            <a:pPr>
              <a:lnSpc>
                <a:spcPct val="150000"/>
              </a:lnSpc>
            </a:pPr>
            <a:r>
              <a:rPr lang="en-GB" dirty="0">
                <a:latin typeface="Linkpen 17a Print" panose="03050602060000000000" pitchFamily="66" charset="77"/>
              </a:rPr>
              <a:t>One of the main industries, that played an important role in Gateshead’s history, was coal mining.</a:t>
            </a:r>
          </a:p>
          <a:p>
            <a:pPr>
              <a:lnSpc>
                <a:spcPct val="150000"/>
              </a:lnSpc>
            </a:pPr>
            <a:endParaRPr lang="en-GB" dirty="0">
              <a:latin typeface="Linkpen 17a Print" panose="03050602060000000000" pitchFamily="66" charset="77"/>
            </a:endParaRPr>
          </a:p>
        </p:txBody>
      </p:sp>
      <p:sp>
        <p:nvSpPr>
          <p:cNvPr id="6" name="Rectangle 5" descr="An illustration of a black coal mine cart, full of coal. ">
            <a:extLst>
              <a:ext uri="{FF2B5EF4-FFF2-40B4-BE49-F238E27FC236}">
                <a16:creationId xmlns:a16="http://schemas.microsoft.com/office/drawing/2014/main" id="{9EF11B3F-1CA8-BF3A-A188-EA8D9547E7BB}"/>
              </a:ext>
            </a:extLst>
          </p:cNvPr>
          <p:cNvSpPr/>
          <p:nvPr/>
        </p:nvSpPr>
        <p:spPr>
          <a:xfrm>
            <a:off x="4161183" y="1590261"/>
            <a:ext cx="3750365" cy="238539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56091A53-8130-A946-3929-9810101F4153}"/>
              </a:ext>
            </a:extLst>
          </p:cNvPr>
          <p:cNvSpPr txBox="1"/>
          <p:nvPr/>
        </p:nvSpPr>
        <p:spPr>
          <a:xfrm>
            <a:off x="762000" y="4123791"/>
            <a:ext cx="8667279" cy="2140971"/>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Coal is a black sedimentary rock which burns easily making it a valuable fuel. It is found in the ground in layers known as seams. During the industrial revolution, coal became increasingly used to produce power as well as to heat homes. For this reason, coal became a valuable resource and thousands of collieries sprang up across the United Kingdom.</a:t>
            </a:r>
          </a:p>
          <a:p>
            <a:pPr>
              <a:lnSpc>
                <a:spcPct val="150000"/>
              </a:lnSpc>
            </a:pPr>
            <a:endParaRPr lang="en-GB" sz="1500" dirty="0">
              <a:latin typeface="Linkpen 17a Print" panose="03050602060000000000" pitchFamily="66" charset="77"/>
            </a:endParaRPr>
          </a:p>
        </p:txBody>
      </p:sp>
      <p:sp>
        <p:nvSpPr>
          <p:cNvPr id="11" name="Rectangle 10" descr="An illustration of a lit oil lamp.">
            <a:extLst>
              <a:ext uri="{FF2B5EF4-FFF2-40B4-BE49-F238E27FC236}">
                <a16:creationId xmlns:a16="http://schemas.microsoft.com/office/drawing/2014/main" id="{D1A35099-AD03-F127-1A26-1107A58D532E}"/>
              </a:ext>
            </a:extLst>
          </p:cNvPr>
          <p:cNvSpPr/>
          <p:nvPr/>
        </p:nvSpPr>
        <p:spPr>
          <a:xfrm>
            <a:off x="9303026" y="4744278"/>
            <a:ext cx="841870" cy="189866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descr="An illustration of a dirty coal miner, with brown hair and a beard, holding a pick axe.">
            <a:extLst>
              <a:ext uri="{FF2B5EF4-FFF2-40B4-BE49-F238E27FC236}">
                <a16:creationId xmlns:a16="http://schemas.microsoft.com/office/drawing/2014/main" id="{B25BD703-4407-41B9-19C5-0F3C1614DD10}"/>
              </a:ext>
            </a:extLst>
          </p:cNvPr>
          <p:cNvSpPr/>
          <p:nvPr/>
        </p:nvSpPr>
        <p:spPr>
          <a:xfrm>
            <a:off x="9899374" y="2236304"/>
            <a:ext cx="2040835" cy="44958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3B05EB51-59A6-B711-A085-68D78449773D}"/>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614991" y="5466522"/>
            <a:ext cx="1577009" cy="1390036"/>
          </a:xfrm>
          <a:prstGeom prst="rect">
            <a:avLst/>
          </a:prstGeom>
        </p:spPr>
      </p:pic>
    </p:spTree>
    <p:extLst>
      <p:ext uri="{BB962C8B-B14F-4D97-AF65-F5344CB8AC3E}">
        <p14:creationId xmlns:p14="http://schemas.microsoft.com/office/powerpoint/2010/main" val="69485993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4A18BA2E-8385-28BB-3055-2E812C991B1A}"/>
              </a:ext>
            </a:extLst>
          </p:cNvPr>
          <p:cNvSpPr>
            <a:spLocks noGrp="1"/>
          </p:cNvSpPr>
          <p:nvPr>
            <p:ph type="ctrTitle"/>
          </p:nvPr>
        </p:nvSpPr>
        <p:spPr>
          <a:xfrm>
            <a:off x="1351722" y="-2430670"/>
            <a:ext cx="9144000" cy="2387600"/>
          </a:xfrm>
        </p:spPr>
        <p:txBody>
          <a:bodyPr/>
          <a:lstStyle/>
          <a:p>
            <a:r>
              <a:rPr lang="en-US" dirty="0"/>
              <a:t>Coal Mining part 2</a:t>
            </a:r>
          </a:p>
        </p:txBody>
      </p:sp>
      <p:sp>
        <p:nvSpPr>
          <p:cNvPr id="7" name="TextBox 6">
            <a:extLst>
              <a:ext uri="{FF2B5EF4-FFF2-40B4-BE49-F238E27FC236}">
                <a16:creationId xmlns:a16="http://schemas.microsoft.com/office/drawing/2014/main" id="{FBE3E611-B15F-6E77-E227-C1A411AE8EB3}"/>
              </a:ext>
            </a:extLst>
          </p:cNvPr>
          <p:cNvSpPr txBox="1"/>
          <p:nvPr/>
        </p:nvSpPr>
        <p:spPr>
          <a:xfrm>
            <a:off x="604612" y="936891"/>
            <a:ext cx="8666979" cy="1438855"/>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Coal mining was found across the borough with many manor owners running mines on their land.</a:t>
            </a:r>
          </a:p>
          <a:p>
            <a:pPr>
              <a:lnSpc>
                <a:spcPct val="150000"/>
              </a:lnSpc>
            </a:pPr>
            <a:endParaRPr lang="en-GB" sz="2000" dirty="0">
              <a:latin typeface="Linkpen 17a Print" panose="03050602060000000000" pitchFamily="66" charset="77"/>
            </a:endParaRPr>
          </a:p>
        </p:txBody>
      </p:sp>
      <p:sp>
        <p:nvSpPr>
          <p:cNvPr id="6" name="TextBox 5">
            <a:extLst>
              <a:ext uri="{FF2B5EF4-FFF2-40B4-BE49-F238E27FC236}">
                <a16:creationId xmlns:a16="http://schemas.microsoft.com/office/drawing/2014/main" id="{D34FD0C9-5EFB-7B3D-2687-4D62409CB99C}"/>
              </a:ext>
            </a:extLst>
          </p:cNvPr>
          <p:cNvSpPr txBox="1"/>
          <p:nvPr/>
        </p:nvSpPr>
        <p:spPr>
          <a:xfrm>
            <a:off x="604612" y="2460806"/>
            <a:ext cx="3722840" cy="4124206"/>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In the early days, coal was transported by horse and cart to the river. There it was moved on to </a:t>
            </a:r>
            <a:r>
              <a:rPr lang="en-GB" sz="1600" dirty="0" err="1">
                <a:latin typeface="Linkpen 17a Print" panose="03050602060000000000" pitchFamily="66" charset="77"/>
              </a:rPr>
              <a:t>staiths</a:t>
            </a:r>
            <a:r>
              <a:rPr lang="en-GB" sz="1600" dirty="0">
                <a:latin typeface="Linkpen 17a Print" panose="03050602060000000000" pitchFamily="66" charset="77"/>
              </a:rPr>
              <a:t> (a raised stage on a wharf) where it was loaded on to keels (flat-bottomed boats) and transported to other industries or other ports.</a:t>
            </a:r>
          </a:p>
          <a:p>
            <a:pPr>
              <a:lnSpc>
                <a:spcPct val="150000"/>
              </a:lnSpc>
            </a:pPr>
            <a:endParaRPr lang="en-GB" sz="1600" dirty="0">
              <a:latin typeface="Linkpen 17a Print" panose="03050602060000000000" pitchFamily="66" charset="77"/>
            </a:endParaRPr>
          </a:p>
          <a:p>
            <a:pPr>
              <a:lnSpc>
                <a:spcPct val="150000"/>
              </a:lnSpc>
            </a:pPr>
            <a:endParaRPr lang="en-GB" sz="1600" dirty="0">
              <a:latin typeface="Linkpen 17a Print" panose="03050602060000000000" pitchFamily="66" charset="77"/>
            </a:endParaRPr>
          </a:p>
        </p:txBody>
      </p:sp>
      <p:grpSp>
        <p:nvGrpSpPr>
          <p:cNvPr id="18" name="Group 17" descr="A black and white illustration of a man guiding a horse who is pulling a large wooden cart full of coal. ">
            <a:extLst>
              <a:ext uri="{FF2B5EF4-FFF2-40B4-BE49-F238E27FC236}">
                <a16:creationId xmlns:a16="http://schemas.microsoft.com/office/drawing/2014/main" id="{1DC298DB-8104-86E2-1EEB-B32CEE2CDBE0}"/>
              </a:ext>
            </a:extLst>
          </p:cNvPr>
          <p:cNvGrpSpPr/>
          <p:nvPr/>
        </p:nvGrpSpPr>
        <p:grpSpPr>
          <a:xfrm>
            <a:off x="4477244" y="2825773"/>
            <a:ext cx="7201612" cy="3395423"/>
            <a:chOff x="4477244" y="2825773"/>
            <a:chExt cx="7201612" cy="3395423"/>
          </a:xfrm>
        </p:grpSpPr>
        <p:sp>
          <p:nvSpPr>
            <p:cNvPr id="4" name="TextBox 3">
              <a:extLst>
                <a:ext uri="{FF2B5EF4-FFF2-40B4-BE49-F238E27FC236}">
                  <a16:creationId xmlns:a16="http://schemas.microsoft.com/office/drawing/2014/main" id="{2808B375-C417-89AA-5C4D-72DDAA0A8551}"/>
                </a:ext>
              </a:extLst>
            </p:cNvPr>
            <p:cNvSpPr txBox="1"/>
            <p:nvPr/>
          </p:nvSpPr>
          <p:spPr>
            <a:xfrm>
              <a:off x="4477244" y="2854392"/>
              <a:ext cx="1197764" cy="215444"/>
            </a:xfrm>
            <a:prstGeom prst="rect">
              <a:avLst/>
            </a:prstGeom>
            <a:noFill/>
          </p:spPr>
          <p:txBody>
            <a:bodyPr wrap="none" rtlCol="0">
              <a:spAutoFit/>
            </a:bodyPr>
            <a:lstStyle/>
            <a:p>
              <a:r>
                <a:rPr lang="en-GB" sz="800" dirty="0">
                  <a:solidFill>
                    <a:srgbClr val="BEC3C3"/>
                  </a:solidFill>
                  <a:latin typeface="Arial" panose="020B0604020202020204" pitchFamily="34" charset="0"/>
                  <a:cs typeface="Arial" panose="020B0604020202020204" pitchFamily="34" charset="0"/>
                </a:rPr>
                <a:t>© </a:t>
              </a:r>
              <a:r>
                <a:rPr lang="en-GB" sz="800" dirty="0" err="1">
                  <a:solidFill>
                    <a:srgbClr val="BEC3C3"/>
                  </a:solidFill>
                  <a:latin typeface="Arial" panose="020B0604020202020204" pitchFamily="34" charset="0"/>
                  <a:cs typeface="Arial" panose="020B0604020202020204" pitchFamily="34" charset="0"/>
                </a:rPr>
                <a:t>Alamy</a:t>
              </a:r>
              <a:r>
                <a:rPr lang="en-GB" sz="800" dirty="0">
                  <a:solidFill>
                    <a:srgbClr val="BEC3C3"/>
                  </a:solidFill>
                  <a:latin typeface="Arial" panose="020B0604020202020204" pitchFamily="34" charset="0"/>
                  <a:cs typeface="Arial" panose="020B0604020202020204" pitchFamily="34" charset="0"/>
                </a:rPr>
                <a:t> ref: HHEC5X</a:t>
              </a:r>
            </a:p>
          </p:txBody>
        </p:sp>
        <p:sp>
          <p:nvSpPr>
            <p:cNvPr id="17" name="Rectangle 16" descr="A black and white drawing of a man guiding a horse. The horse is pulling a large cart full of coal.">
              <a:extLst>
                <a:ext uri="{FF2B5EF4-FFF2-40B4-BE49-F238E27FC236}">
                  <a16:creationId xmlns:a16="http://schemas.microsoft.com/office/drawing/2014/main" id="{20F3C980-F19C-5C36-B489-52148A7A46D1}"/>
                </a:ext>
              </a:extLst>
            </p:cNvPr>
            <p:cNvSpPr/>
            <p:nvPr/>
          </p:nvSpPr>
          <p:spPr>
            <a:xfrm>
              <a:off x="4477244" y="2825773"/>
              <a:ext cx="7201612" cy="339542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Rectangle 12" descr="An illustration of a patch of green grass.">
            <a:extLst>
              <a:ext uri="{FF2B5EF4-FFF2-40B4-BE49-F238E27FC236}">
                <a16:creationId xmlns:a16="http://schemas.microsoft.com/office/drawing/2014/main" id="{C819E755-D458-FECE-D5A9-42AAD6DD978C}"/>
              </a:ext>
            </a:extLst>
          </p:cNvPr>
          <p:cNvSpPr/>
          <p:nvPr/>
        </p:nvSpPr>
        <p:spPr>
          <a:xfrm>
            <a:off x="4027990" y="5091547"/>
            <a:ext cx="1111170" cy="125138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descr="An illustration of a brown horse stood on a patch of green grass.">
            <a:extLst>
              <a:ext uri="{FF2B5EF4-FFF2-40B4-BE49-F238E27FC236}">
                <a16:creationId xmlns:a16="http://schemas.microsoft.com/office/drawing/2014/main" id="{9400C41A-16CA-E9F5-4DAE-7382061A2B55}"/>
              </a:ext>
            </a:extLst>
          </p:cNvPr>
          <p:cNvSpPr/>
          <p:nvPr/>
        </p:nvSpPr>
        <p:spPr>
          <a:xfrm>
            <a:off x="9261676" y="1621071"/>
            <a:ext cx="2853271" cy="491216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3B05EB51-59A6-B711-A085-68D78449773D}"/>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614991" y="5466522"/>
            <a:ext cx="1577009" cy="1390036"/>
          </a:xfrm>
          <a:prstGeom prst="rect">
            <a:avLst/>
          </a:prstGeom>
        </p:spPr>
      </p:pic>
    </p:spTree>
    <p:extLst>
      <p:ext uri="{BB962C8B-B14F-4D97-AF65-F5344CB8AC3E}">
        <p14:creationId xmlns:p14="http://schemas.microsoft.com/office/powerpoint/2010/main" val="296643726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6AA347F-7E9D-56C7-1DF3-1ACDF8D03929}"/>
              </a:ext>
            </a:extLst>
          </p:cNvPr>
          <p:cNvSpPr>
            <a:spLocks noGrp="1"/>
          </p:cNvSpPr>
          <p:nvPr>
            <p:ph type="ctrTitle"/>
          </p:nvPr>
        </p:nvSpPr>
        <p:spPr>
          <a:xfrm>
            <a:off x="1748816" y="-2707486"/>
            <a:ext cx="9144000" cy="2387600"/>
          </a:xfrm>
        </p:spPr>
        <p:txBody>
          <a:bodyPr/>
          <a:lstStyle/>
          <a:p>
            <a:r>
              <a:rPr lang="en-US" dirty="0"/>
              <a:t>The</a:t>
            </a:r>
            <a:r>
              <a:rPr lang="en-US" baseline="0" dirty="0"/>
              <a:t> First Coal Mines</a:t>
            </a:r>
            <a:endParaRPr lang="en-US" dirty="0"/>
          </a:p>
        </p:txBody>
      </p:sp>
      <p:sp>
        <p:nvSpPr>
          <p:cNvPr id="6" name="TextBox 5">
            <a:extLst>
              <a:ext uri="{FF2B5EF4-FFF2-40B4-BE49-F238E27FC236}">
                <a16:creationId xmlns:a16="http://schemas.microsoft.com/office/drawing/2014/main" id="{0DC9FF34-553D-F458-5F78-B82864546865}"/>
              </a:ext>
            </a:extLst>
          </p:cNvPr>
          <p:cNvSpPr txBox="1"/>
          <p:nvPr/>
        </p:nvSpPr>
        <p:spPr>
          <a:xfrm>
            <a:off x="701661" y="949759"/>
            <a:ext cx="10912161"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first mines were horizontal tunnels dug into hillsides and valleys. These were followed by bell-pits as shown in the diagram.</a:t>
            </a:r>
          </a:p>
        </p:txBody>
      </p:sp>
      <p:sp>
        <p:nvSpPr>
          <p:cNvPr id="7" name="TextBox 6">
            <a:extLst>
              <a:ext uri="{FF2B5EF4-FFF2-40B4-BE49-F238E27FC236}">
                <a16:creationId xmlns:a16="http://schemas.microsoft.com/office/drawing/2014/main" id="{7A34E43C-D592-35D4-5DF7-0ED3A3EE3908}"/>
              </a:ext>
            </a:extLst>
          </p:cNvPr>
          <p:cNvSpPr txBox="1"/>
          <p:nvPr/>
        </p:nvSpPr>
        <p:spPr>
          <a:xfrm>
            <a:off x="701661" y="2229326"/>
            <a:ext cx="4885772" cy="1538883"/>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first evidence of coal mining in Gateshead is from 1344. By the mid 1500s, it was the most productive coal field in the country.</a:t>
            </a:r>
          </a:p>
        </p:txBody>
      </p:sp>
      <p:sp>
        <p:nvSpPr>
          <p:cNvPr id="8" name="TextBox 7">
            <a:extLst>
              <a:ext uri="{FF2B5EF4-FFF2-40B4-BE49-F238E27FC236}">
                <a16:creationId xmlns:a16="http://schemas.microsoft.com/office/drawing/2014/main" id="{3DCBB5FE-DCB2-8880-3B83-22088E76B5CE}"/>
              </a:ext>
            </a:extLst>
          </p:cNvPr>
          <p:cNvSpPr txBox="1"/>
          <p:nvPr/>
        </p:nvSpPr>
        <p:spPr>
          <a:xfrm>
            <a:off x="701661" y="4097294"/>
            <a:ext cx="4756459" cy="2277547"/>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During the mid 1600s, the coal mining industry began to decline as it became too expensive to reach the deeper seams of coal.</a:t>
            </a:r>
          </a:p>
          <a:p>
            <a:pPr>
              <a:lnSpc>
                <a:spcPct val="150000"/>
              </a:lnSpc>
            </a:pPr>
            <a:endParaRPr lang="en-GB" sz="1600" dirty="0">
              <a:latin typeface="Linkpen 17a Print" panose="03050602060000000000" pitchFamily="66" charset="77"/>
            </a:endParaRPr>
          </a:p>
          <a:p>
            <a:pPr>
              <a:lnSpc>
                <a:spcPct val="150000"/>
              </a:lnSpc>
            </a:pPr>
            <a:endParaRPr lang="en-GB" sz="1600" dirty="0">
              <a:latin typeface="Linkpen 17a Print" panose="03050602060000000000" pitchFamily="66" charset="77"/>
            </a:endParaRPr>
          </a:p>
        </p:txBody>
      </p:sp>
      <p:pic>
        <p:nvPicPr>
          <p:cNvPr id="11" name="Picture 10" descr="A black and white drawing of an early coal mine. It shows a cross section of a bell pot mine and men mining from it. ">
            <a:extLst>
              <a:ext uri="{FF2B5EF4-FFF2-40B4-BE49-F238E27FC236}">
                <a16:creationId xmlns:a16="http://schemas.microsoft.com/office/drawing/2014/main" id="{5BF67FD6-766A-B619-6775-5F3FCD76C13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458120" y="1883857"/>
            <a:ext cx="6247777" cy="4473173"/>
          </a:xfrm>
          <a:prstGeom prst="rect">
            <a:avLst/>
          </a:prstGeom>
        </p:spPr>
      </p:pic>
      <p:pic>
        <p:nvPicPr>
          <p:cNvPr id="10" name="Picture 9">
            <a:extLst>
              <a:ext uri="{FF2B5EF4-FFF2-40B4-BE49-F238E27FC236}">
                <a16:creationId xmlns:a16="http://schemas.microsoft.com/office/drawing/2014/main" id="{3B05EB51-59A6-B711-A085-68D78449773D}"/>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614991" y="5466522"/>
            <a:ext cx="1577009" cy="1390036"/>
          </a:xfrm>
          <a:prstGeom prst="rect">
            <a:avLst/>
          </a:prstGeom>
        </p:spPr>
      </p:pic>
    </p:spTree>
    <p:extLst>
      <p:ext uri="{BB962C8B-B14F-4D97-AF65-F5344CB8AC3E}">
        <p14:creationId xmlns:p14="http://schemas.microsoft.com/office/powerpoint/2010/main" val="47923937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611</TotalTime>
  <Words>1032</Words>
  <Application>Microsoft Office PowerPoint</Application>
  <PresentationFormat>Widescreen</PresentationFormat>
  <Paragraphs>98</Paragraphs>
  <Slides>14</Slides>
  <Notes>14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Linkpen 17a Print</vt:lpstr>
      <vt:lpstr>Superclarendon Rg</vt:lpstr>
      <vt:lpstr>Calibri</vt:lpstr>
      <vt:lpstr>Arial</vt:lpstr>
      <vt:lpstr>Calibri Light</vt:lpstr>
      <vt:lpstr>Office Theme</vt:lpstr>
      <vt:lpstr>Gateshead’s Industries</vt:lpstr>
      <vt:lpstr>Norman Rule</vt:lpstr>
      <vt:lpstr>Norman Manors</vt:lpstr>
      <vt:lpstr>Norman Manors part 2</vt:lpstr>
      <vt:lpstr>Norman Manors part 3</vt:lpstr>
      <vt:lpstr>The Boldon Book</vt:lpstr>
      <vt:lpstr>Coal Mining</vt:lpstr>
      <vt:lpstr>Coal Mining part 2</vt:lpstr>
      <vt:lpstr>The First Coal Mines</vt:lpstr>
      <vt:lpstr>Demand For Coal</vt:lpstr>
      <vt:lpstr>Demand For Ships</vt:lpstr>
      <vt:lpstr>The Winlaton Mill</vt:lpstr>
      <vt:lpstr>Gateshead Iron Works</vt:lpstr>
      <vt:lpstr>Gateshead Population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McHarg, Catherine</cp:lastModifiedBy>
  <cp:revision>29</cp:revision>
  <dcterms:created xsi:type="dcterms:W3CDTF">2022-12-09T08:02:53Z</dcterms:created>
  <dcterms:modified xsi:type="dcterms:W3CDTF">2024-02-26T09:58:57Z</dcterms:modified>
</cp:coreProperties>
</file>