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362" r:id="rId5"/>
    <p:sldId id="364" r:id="rId6"/>
    <p:sldId id="365" r:id="rId7"/>
    <p:sldId id="367" r:id="rId8"/>
    <p:sldId id="369" r:id="rId9"/>
    <p:sldId id="370" r:id="rId10"/>
    <p:sldId id="371" r:id="rId11"/>
    <p:sldId id="372" r:id="rId12"/>
    <p:sldId id="399" r:id="rId13"/>
    <p:sldId id="393" r:id="rId14"/>
    <p:sldId id="400" r:id="rId15"/>
    <p:sldId id="378" r:id="rId16"/>
    <p:sldId id="388" r:id="rId17"/>
    <p:sldId id="389" r:id="rId18"/>
    <p:sldId id="390" r:id="rId19"/>
    <p:sldId id="391" r:id="rId20"/>
    <p:sldId id="394" r:id="rId21"/>
    <p:sldId id="395" r:id="rId22"/>
    <p:sldId id="384" r:id="rId23"/>
    <p:sldId id="385" r:id="rId24"/>
    <p:sldId id="386" r:id="rId25"/>
    <p:sldId id="397" r:id="rId26"/>
    <p:sldId id="398" r:id="rId27"/>
    <p:sldId id="39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pos="374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2C52B3-00A7-7B8C-C890-E6C05AC322EC}" name="Lam, Angela" initials="LA" userId="S::angela.lam@historicengland.org.uk::46b424b5-1ebe-420a-bf15-40e751be50ea" providerId="AD"/>
  <p188:author id="{B41FC8FF-5477-433A-DD58-11F5029A4DC4}" name="McHarg, Catherine" initials="MC" userId="S::catherine.mcharg@historicengland.org.uk::88b8f76c-9ae3-4745-88eb-fe0667a22a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eese, Emily-Ann" initials="CE" lastIdx="5" clrIdx="0">
    <p:extLst>
      <p:ext uri="{19B8F6BF-5375-455C-9EA6-DF929625EA0E}">
        <p15:presenceInfo xmlns:p15="http://schemas.microsoft.com/office/powerpoint/2012/main" userId="S::Emily-Ann.Cheese@historicengland.org.uk::876ce6bc-6da5-4efb-a3e9-dc8197e35e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907F"/>
    <a:srgbClr val="7EB5A9"/>
    <a:srgbClr val="F5C946"/>
    <a:srgbClr val="7AA62C"/>
    <a:srgbClr val="ADD0F0"/>
    <a:srgbClr val="F192B4"/>
    <a:srgbClr val="FBECCC"/>
    <a:srgbClr val="99BF71"/>
    <a:srgbClr val="B62126"/>
    <a:srgbClr val="596C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FA0098-2B5A-3546-800B-926404C6EB77}" v="37" dt="2023-07-14T13:32:01.7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61" autoAdjust="0"/>
    <p:restoredTop sz="86395"/>
  </p:normalViewPr>
  <p:slideViewPr>
    <p:cSldViewPr snapToGrid="0">
      <p:cViewPr varScale="1">
        <p:scale>
          <a:sx n="94" d="100"/>
          <a:sy n="94" d="100"/>
        </p:scale>
        <p:origin x="1110" y="66"/>
      </p:cViewPr>
      <p:guideLst>
        <p:guide orient="horz" pos="4110"/>
        <p:guide pos="3749"/>
      </p:guideLst>
    </p:cSldViewPr>
  </p:slideViewPr>
  <p:outlineViewPr>
    <p:cViewPr>
      <p:scale>
        <a:sx n="33" d="100"/>
        <a:sy n="33" d="100"/>
      </p:scale>
      <p:origin x="0" y="-2514"/>
    </p:cViewPr>
  </p:outlineViewPr>
  <p:notesTextViewPr>
    <p:cViewPr>
      <p:scale>
        <a:sx n="1" d="1"/>
        <a:sy n="1" d="1"/>
      </p:scale>
      <p:origin x="0" y="0"/>
    </p:cViewPr>
  </p:notesTextViewPr>
  <p:notesViewPr>
    <p:cSldViewPr snapToGrid="0" showGuides="1">
      <p:cViewPr varScale="1">
        <p:scale>
          <a:sx n="83" d="100"/>
          <a:sy n="83" d="100"/>
        </p:scale>
        <p:origin x="316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944299-672F-11EE-16BA-E31C18584D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A68AE45-B4D7-0013-3592-80BC1DD14A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69F94-C859-B74E-8120-19D32CC83F4F}" type="datetimeFigureOut">
              <a:rPr lang="en-US" smtClean="0"/>
              <a:t>8/8/2024</a:t>
            </a:fld>
            <a:endParaRPr lang="en-US"/>
          </a:p>
        </p:txBody>
      </p:sp>
      <p:sp>
        <p:nvSpPr>
          <p:cNvPr id="4" name="Footer Placeholder 3">
            <a:extLst>
              <a:ext uri="{FF2B5EF4-FFF2-40B4-BE49-F238E27FC236}">
                <a16:creationId xmlns:a16="http://schemas.microsoft.com/office/drawing/2014/main" id="{A02E9E07-0643-32BA-F461-AD6FCB4DE2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D2F9C54-3384-9C1B-B200-63D107E22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90668D-9747-7B40-AB07-D99BCB2AD0D3}" type="slidenum">
              <a:rPr lang="en-US" smtClean="0"/>
              <a:t>‹#›</a:t>
            </a:fld>
            <a:endParaRPr lang="en-US"/>
          </a:p>
        </p:txBody>
      </p:sp>
    </p:spTree>
    <p:extLst>
      <p:ext uri="{BB962C8B-B14F-4D97-AF65-F5344CB8AC3E}">
        <p14:creationId xmlns:p14="http://schemas.microsoft.com/office/powerpoint/2010/main" val="243676731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83990-A5BB-0244-AEBF-938B6F8000C9}" type="datetimeFigureOut">
              <a:rPr lang="en-US" smtClean="0"/>
              <a:t>8/8/2024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FFB68-4C17-3C4E-8F1F-E2E74032E6C9}" type="slidenum">
              <a:rPr lang="en-US" smtClean="0"/>
              <a:t>‹#›</a:t>
            </a:fld>
            <a:endParaRPr lang="en-US"/>
          </a:p>
        </p:txBody>
      </p:sp>
    </p:spTree>
    <p:extLst>
      <p:ext uri="{BB962C8B-B14F-4D97-AF65-F5344CB8AC3E}">
        <p14:creationId xmlns:p14="http://schemas.microsoft.com/office/powerpoint/2010/main" val="1354832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historicengland.org.uk/images-books/photos/item/IOE01/04020/1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carisbrooke-castle-carisbrooke-221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old-sarum-salisbury-331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castle-acre-castle-castle-acre-906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totnes-castle-totnes-1782"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restormel-castle-lostwithiel-1114"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historicengland.org.uk/images-books/photos/item/IOE01/04020/1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istoricengland.org.uk/images-books/photos/item/IOE01/04020/1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pevensey-castle-pevensey-190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tower-of-london-tower-bridge-and-the-greater-london-authority-offices-london-360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historicengland.org.uk/services-skills/education/educational-images/the-keep-dover-castle-dover-231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51515"/>
                </a:solidFill>
                <a:effectLst/>
                <a:latin typeface="Source Sans Pro" panose="020B0503030403020204" pitchFamily="34" charset="0"/>
              </a:rPr>
              <a:t>© Mr Martin Roberts. Source: Historic England Archive Ref: IOE01/04020/12 Date: 12 May 2001 - </a:t>
            </a:r>
            <a:r>
              <a:rPr lang="en-GB" sz="1800" u="sng"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3"/>
              </a:rPr>
              <a:t>https://historicengland.org.uk/images-books/photos/item/IOE01/04020/12</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a:t>
            </a:fld>
            <a:endParaRPr lang="en-US"/>
          </a:p>
        </p:txBody>
      </p:sp>
    </p:spTree>
    <p:extLst>
      <p:ext uri="{BB962C8B-B14F-4D97-AF65-F5344CB8AC3E}">
        <p14:creationId xmlns:p14="http://schemas.microsoft.com/office/powerpoint/2010/main" val="830267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51515"/>
                </a:solidFill>
                <a:effectLst/>
                <a:latin typeface="Source Sans Pro" panose="020B0503030403020204" pitchFamily="34" charset="0"/>
              </a:rPr>
              <a:t>Photograph taken September 2003 © Copyright Historic England Archive ref: </a:t>
            </a:r>
            <a:r>
              <a:rPr lang="en-GB" b="0" i="0" dirty="0" err="1">
                <a:solidFill>
                  <a:srgbClr val="151515"/>
                </a:solidFill>
                <a:effectLst/>
                <a:latin typeface="Source Sans Pro" panose="020B0503030403020204" pitchFamily="34" charset="0"/>
              </a:rPr>
              <a:t>nmr</a:t>
            </a:r>
            <a:r>
              <a:rPr lang="en-GB" b="0" i="0" dirty="0">
                <a:solidFill>
                  <a:srgbClr val="151515"/>
                </a:solidFill>
                <a:effectLst/>
                <a:latin typeface="Source Sans Pro" panose="020B0503030403020204" pitchFamily="34" charset="0"/>
              </a:rPr>
              <a:t> 23246/19 - </a:t>
            </a:r>
            <a:r>
              <a:rPr lang="en-GB" sz="1800" u="sng"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3"/>
              </a:rPr>
              <a:t>https://historicengland.org.uk/services-skills/education/educational-images/carisbrooke-castle-carisbrooke-2214</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12</a:t>
            </a:fld>
            <a:endParaRPr lang="en-US"/>
          </a:p>
        </p:txBody>
      </p:sp>
    </p:spTree>
    <p:extLst>
      <p:ext uri="{BB962C8B-B14F-4D97-AF65-F5344CB8AC3E}">
        <p14:creationId xmlns:p14="http://schemas.microsoft.com/office/powerpoint/2010/main" val="1725176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51515"/>
                </a:solidFill>
                <a:effectLst/>
                <a:latin typeface="Source Sans Pro" panose="020B0503030403020204" pitchFamily="34" charset="0"/>
              </a:rPr>
              <a:t>Photograph taken May 1988 © Crown copyright. Historic England Archive ref: </a:t>
            </a:r>
            <a:r>
              <a:rPr lang="en-GB" b="0" i="0" dirty="0" err="1">
                <a:solidFill>
                  <a:srgbClr val="151515"/>
                </a:solidFill>
                <a:effectLst/>
                <a:latin typeface="Source Sans Pro" panose="020B0503030403020204" pitchFamily="34" charset="0"/>
              </a:rPr>
              <a:t>nmr</a:t>
            </a:r>
            <a:r>
              <a:rPr lang="en-GB" b="0" i="0" dirty="0">
                <a:solidFill>
                  <a:srgbClr val="151515"/>
                </a:solidFill>
                <a:effectLst/>
                <a:latin typeface="Source Sans Pro" panose="020B0503030403020204" pitchFamily="34" charset="0"/>
              </a:rPr>
              <a:t> 4117/14 - </a:t>
            </a:r>
            <a:r>
              <a:rPr lang="en-GB" sz="1800" u="sng"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3"/>
              </a:rPr>
              <a:t>https://historicengland.org.uk/services-skills/education/educational-images/old-sarum-salisbury-3316</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13</a:t>
            </a:fld>
            <a:endParaRPr lang="en-US"/>
          </a:p>
        </p:txBody>
      </p:sp>
    </p:spTree>
    <p:extLst>
      <p:ext uri="{BB962C8B-B14F-4D97-AF65-F5344CB8AC3E}">
        <p14:creationId xmlns:p14="http://schemas.microsoft.com/office/powerpoint/2010/main" val="931694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51515"/>
                </a:solidFill>
                <a:effectLst/>
                <a:latin typeface="Source Sans Pro" panose="020B0503030403020204" pitchFamily="34" charset="0"/>
              </a:rPr>
              <a:t>Photograph taken 01 August 2001 © Damian Grady. Source Historic England Archive ref: 221880 - </a:t>
            </a:r>
            <a:r>
              <a:rPr lang="en-GB" sz="1800" u="sng"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3"/>
              </a:rPr>
              <a:t>https://historicengland.org.uk/services-skills/education/educational-images/castle-acre-castle-castle-acre-9063</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14</a:t>
            </a:fld>
            <a:endParaRPr lang="en-US"/>
          </a:p>
        </p:txBody>
      </p:sp>
    </p:spTree>
    <p:extLst>
      <p:ext uri="{BB962C8B-B14F-4D97-AF65-F5344CB8AC3E}">
        <p14:creationId xmlns:p14="http://schemas.microsoft.com/office/powerpoint/2010/main" val="1448248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51515"/>
                </a:solidFill>
                <a:effectLst/>
                <a:latin typeface="Source Sans Pro" panose="020B0503030403020204" pitchFamily="34" charset="0"/>
              </a:rPr>
              <a:t>Photograph taken October 2005 © Copyright Historic England Archive ref: </a:t>
            </a:r>
            <a:r>
              <a:rPr lang="en-GB" b="0" i="0" dirty="0" err="1">
                <a:solidFill>
                  <a:srgbClr val="151515"/>
                </a:solidFill>
                <a:effectLst/>
                <a:latin typeface="Source Sans Pro" panose="020B0503030403020204" pitchFamily="34" charset="0"/>
              </a:rPr>
              <a:t>nmr</a:t>
            </a:r>
            <a:r>
              <a:rPr lang="en-GB" b="0" i="0" dirty="0">
                <a:solidFill>
                  <a:srgbClr val="151515"/>
                </a:solidFill>
                <a:effectLst/>
                <a:latin typeface="Source Sans Pro" panose="020B0503030403020204" pitchFamily="34" charset="0"/>
              </a:rPr>
              <a:t> 24090/19 - </a:t>
            </a:r>
            <a:r>
              <a:rPr lang="en-GB" sz="1800" u="sng"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3"/>
              </a:rPr>
              <a:t>https://historicengland.org.uk/services-skills/education/educational-images/totnes-castle-totnes-1782</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15</a:t>
            </a:fld>
            <a:endParaRPr lang="en-US"/>
          </a:p>
        </p:txBody>
      </p:sp>
    </p:spTree>
    <p:extLst>
      <p:ext uri="{BB962C8B-B14F-4D97-AF65-F5344CB8AC3E}">
        <p14:creationId xmlns:p14="http://schemas.microsoft.com/office/powerpoint/2010/main" val="1093745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51515"/>
                </a:solidFill>
                <a:effectLst/>
                <a:latin typeface="Source Sans Pro" panose="020B0503030403020204" pitchFamily="34" charset="0"/>
              </a:rPr>
              <a:t>Photograph taken 1951-1963 © </a:t>
            </a:r>
            <a:r>
              <a:rPr lang="en-GB" b="0" i="0" dirty="0" err="1">
                <a:solidFill>
                  <a:srgbClr val="151515"/>
                </a:solidFill>
                <a:effectLst/>
                <a:latin typeface="Source Sans Pro" panose="020B0503030403020204" pitchFamily="34" charset="0"/>
              </a:rPr>
              <a:t>Skyscan</a:t>
            </a:r>
            <a:r>
              <a:rPr lang="en-GB" b="0" i="0" dirty="0">
                <a:solidFill>
                  <a:srgbClr val="151515"/>
                </a:solidFill>
                <a:effectLst/>
                <a:latin typeface="Source Sans Pro" panose="020B0503030403020204" pitchFamily="34" charset="0"/>
              </a:rPr>
              <a:t> Balloon Photography. Source Historic England Archive Photo Library ref: K930337 - </a:t>
            </a:r>
            <a:r>
              <a:rPr lang="en-GB" sz="1800" u="sng"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3"/>
              </a:rPr>
              <a:t>https://historicengland.org.uk/services-skills/education/educational-images/restormel-castle-lostwithiel-1114</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16</a:t>
            </a:fld>
            <a:endParaRPr lang="en-US"/>
          </a:p>
        </p:txBody>
      </p:sp>
    </p:spTree>
    <p:extLst>
      <p:ext uri="{BB962C8B-B14F-4D97-AF65-F5344CB8AC3E}">
        <p14:creationId xmlns:p14="http://schemas.microsoft.com/office/powerpoint/2010/main" val="3072484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FFB68-4C17-3C4E-8F1F-E2E74032E6C9}" type="slidenum">
              <a:rPr lang="en-US" smtClean="0"/>
              <a:t>17</a:t>
            </a:fld>
            <a:endParaRPr lang="en-US"/>
          </a:p>
        </p:txBody>
      </p:sp>
    </p:spTree>
    <p:extLst>
      <p:ext uri="{BB962C8B-B14F-4D97-AF65-F5344CB8AC3E}">
        <p14:creationId xmlns:p14="http://schemas.microsoft.com/office/powerpoint/2010/main" val="2181950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18</a:t>
            </a:fld>
            <a:endParaRPr lang="en-US"/>
          </a:p>
        </p:txBody>
      </p:sp>
    </p:spTree>
    <p:extLst>
      <p:ext uri="{BB962C8B-B14F-4D97-AF65-F5344CB8AC3E}">
        <p14:creationId xmlns:p14="http://schemas.microsoft.com/office/powerpoint/2010/main" val="394803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22</a:t>
            </a:fld>
            <a:endParaRPr lang="en-US"/>
          </a:p>
        </p:txBody>
      </p:sp>
    </p:spTree>
    <p:extLst>
      <p:ext uri="{BB962C8B-B14F-4D97-AF65-F5344CB8AC3E}">
        <p14:creationId xmlns:p14="http://schemas.microsoft.com/office/powerpoint/2010/main" val="3832653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23</a:t>
            </a:fld>
            <a:endParaRPr lang="en-US"/>
          </a:p>
        </p:txBody>
      </p:sp>
    </p:spTree>
    <p:extLst>
      <p:ext uri="{BB962C8B-B14F-4D97-AF65-F5344CB8AC3E}">
        <p14:creationId xmlns:p14="http://schemas.microsoft.com/office/powerpoint/2010/main" val="1158311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2</a:t>
            </a:fld>
            <a:endParaRPr lang="en-US"/>
          </a:p>
        </p:txBody>
      </p:sp>
    </p:spTree>
    <p:extLst>
      <p:ext uri="{BB962C8B-B14F-4D97-AF65-F5344CB8AC3E}">
        <p14:creationId xmlns:p14="http://schemas.microsoft.com/office/powerpoint/2010/main" val="232479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51515"/>
                </a:solidFill>
                <a:effectLst/>
                <a:latin typeface="Source Sans Pro" panose="020B0503030403020204" pitchFamily="34" charset="0"/>
              </a:rPr>
              <a:t>© Mr Martin Roberts. Source: Historic England Archive Ref: IOE01/04020/12 Date: 12 May 2001 - </a:t>
            </a:r>
            <a:r>
              <a:rPr lang="en-GB" sz="1800" u="sng"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3"/>
              </a:rPr>
              <a:t>https://historicengland.org.uk/images-books/photos/item/IOE01/04020/12</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3</a:t>
            </a:fld>
            <a:endParaRPr lang="en-US"/>
          </a:p>
        </p:txBody>
      </p:sp>
    </p:spTree>
    <p:extLst>
      <p:ext uri="{BB962C8B-B14F-4D97-AF65-F5344CB8AC3E}">
        <p14:creationId xmlns:p14="http://schemas.microsoft.com/office/powerpoint/2010/main" val="410948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51515"/>
                </a:solidFill>
                <a:effectLst/>
                <a:latin typeface="Source Sans Pro" panose="020B0503030403020204" pitchFamily="34" charset="0"/>
              </a:rPr>
              <a:t>© Mr Martin Roberts. Source: Historic England Archive Ref: IOE01/04020/12 Date: 12 May 2001 - </a:t>
            </a:r>
            <a:r>
              <a:rPr lang="en-GB" sz="1800" u="sng"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3"/>
              </a:rPr>
              <a:t>https://historicengland.org.uk/images-books/photos/item/IOE01/04020/12</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4</a:t>
            </a:fld>
            <a:endParaRPr lang="en-US"/>
          </a:p>
        </p:txBody>
      </p:sp>
    </p:spTree>
    <p:extLst>
      <p:ext uri="{BB962C8B-B14F-4D97-AF65-F5344CB8AC3E}">
        <p14:creationId xmlns:p14="http://schemas.microsoft.com/office/powerpoint/2010/main" val="1905972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5</a:t>
            </a:fld>
            <a:endParaRPr lang="en-US"/>
          </a:p>
        </p:txBody>
      </p:sp>
    </p:spTree>
    <p:extLst>
      <p:ext uri="{BB962C8B-B14F-4D97-AF65-F5344CB8AC3E}">
        <p14:creationId xmlns:p14="http://schemas.microsoft.com/office/powerpoint/2010/main" val="2228491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FFB68-4C17-3C4E-8F1F-E2E74032E6C9}" type="slidenum">
              <a:rPr lang="en-US" smtClean="0"/>
              <a:t>6</a:t>
            </a:fld>
            <a:endParaRPr lang="en-US"/>
          </a:p>
        </p:txBody>
      </p:sp>
    </p:spTree>
    <p:extLst>
      <p:ext uri="{BB962C8B-B14F-4D97-AF65-F5344CB8AC3E}">
        <p14:creationId xmlns:p14="http://schemas.microsoft.com/office/powerpoint/2010/main" val="1558711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51515"/>
                </a:solidFill>
                <a:effectLst/>
                <a:latin typeface="Source Sans Pro" panose="020B0503030403020204" pitchFamily="34" charset="0"/>
              </a:rPr>
              <a:t>Photograph taken June 1989 © Crown copyright. Historic England Archive ref: </a:t>
            </a:r>
            <a:r>
              <a:rPr lang="en-GB" b="0" i="0" dirty="0" err="1">
                <a:solidFill>
                  <a:srgbClr val="151515"/>
                </a:solidFill>
                <a:effectLst/>
                <a:latin typeface="Source Sans Pro" panose="020B0503030403020204" pitchFamily="34" charset="0"/>
              </a:rPr>
              <a:t>nmr</a:t>
            </a:r>
            <a:r>
              <a:rPr lang="en-GB" b="0" i="0" dirty="0">
                <a:solidFill>
                  <a:srgbClr val="151515"/>
                </a:solidFill>
                <a:effectLst/>
                <a:latin typeface="Source Sans Pro" panose="020B0503030403020204" pitchFamily="34" charset="0"/>
              </a:rPr>
              <a:t> 4511/02 - </a:t>
            </a:r>
            <a:r>
              <a:rPr lang="en-GB" sz="1800" u="sng"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3"/>
              </a:rPr>
              <a:t>https://historicengland.org.uk/services-skills/education/educational-images/pevensey-castle-pevensey-1903</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1AFFFB68-4C17-3C4E-8F1F-E2E74032E6C9}" type="slidenum">
              <a:rPr lang="en-US" smtClean="0"/>
              <a:t>9</a:t>
            </a:fld>
            <a:endParaRPr lang="en-US"/>
          </a:p>
        </p:txBody>
      </p:sp>
    </p:spTree>
    <p:extLst>
      <p:ext uri="{BB962C8B-B14F-4D97-AF65-F5344CB8AC3E}">
        <p14:creationId xmlns:p14="http://schemas.microsoft.com/office/powerpoint/2010/main" val="6290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51515"/>
                </a:solidFill>
                <a:effectLst/>
                <a:latin typeface="Source Sans Pro" panose="020B0503030403020204" pitchFamily="34" charset="0"/>
              </a:rPr>
              <a:t>Photograph taken August 2002 © Copyright Historic England Archive ref: NMR 21766/19 - </a:t>
            </a:r>
            <a:r>
              <a:rPr lang="en-GB" sz="1800" u="sng"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3"/>
              </a:rPr>
              <a:t>https://historicengland.org.uk/services-skills/education/educational-images/tower-of-london-tower-bridge-and-the-greater-london-authority-offices-london-3603</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1AFFFB68-4C17-3C4E-8F1F-E2E74032E6C9}" type="slidenum">
              <a:rPr lang="en-US" smtClean="0"/>
              <a:t>10</a:t>
            </a:fld>
            <a:endParaRPr lang="en-US"/>
          </a:p>
        </p:txBody>
      </p:sp>
    </p:spTree>
    <p:extLst>
      <p:ext uri="{BB962C8B-B14F-4D97-AF65-F5344CB8AC3E}">
        <p14:creationId xmlns:p14="http://schemas.microsoft.com/office/powerpoint/2010/main" val="874585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51515"/>
                </a:solidFill>
                <a:effectLst/>
                <a:latin typeface="Source Sans Pro" panose="020B0503030403020204" pitchFamily="34" charset="0"/>
              </a:rPr>
              <a:t>Photograph taken May 1997 © Copyright Historic England Archive Photo Library ref: k970499 - </a:t>
            </a:r>
            <a:r>
              <a:rPr lang="en-GB" sz="1200" u="sng"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3"/>
              </a:rPr>
              <a:t>https://historicengland.org.uk/services-skills/education/educational-images/the-keep-dover-castle-dover-2313</a:t>
            </a:r>
            <a:r>
              <a:rPr lang="en-GB" sz="1200" dirty="0">
                <a:effectLst/>
                <a:latin typeface="Arial" panose="020B0604020202020204" pitchFamily="34" charset="0"/>
                <a:ea typeface="Arial" panose="020B060402020202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1AFFFB68-4C17-3C4E-8F1F-E2E74032E6C9}" type="slidenum">
              <a:rPr lang="en-US" smtClean="0"/>
              <a:t>11</a:t>
            </a:fld>
            <a:endParaRPr lang="en-US"/>
          </a:p>
        </p:txBody>
      </p:sp>
    </p:spTree>
    <p:extLst>
      <p:ext uri="{BB962C8B-B14F-4D97-AF65-F5344CB8AC3E}">
        <p14:creationId xmlns:p14="http://schemas.microsoft.com/office/powerpoint/2010/main" val="2994628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hyperlink" Target="mailto:contact@historicengland.org.uk?subject=Education%20Resources" TargetMode="External"/><Relationship Id="rId4" Type="http://schemas.openxmlformats.org/officeDocument/2006/relationships/hyperlink" Target="http://www.historicengland.org.uk/education"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contact@historicengland.org.uk?subject=Education%20Resources" TargetMode="External"/><Relationship Id="rId2" Type="http://schemas.openxmlformats.org/officeDocument/2006/relationships/hyperlink" Target="http://www.historicengland.org.uk/education"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Front Cover - Single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C63036-2AAB-6E04-89BC-E62DFBB81AC4}"/>
              </a:ext>
            </a:extLst>
          </p:cNvPr>
          <p:cNvSpPr>
            <a:spLocks noGrp="1"/>
          </p:cNvSpPr>
          <p:nvPr>
            <p:ph type="title"/>
          </p:nvPr>
        </p:nvSpPr>
        <p:spPr>
          <a:xfrm>
            <a:off x="0" y="-1404622"/>
            <a:ext cx="10515600" cy="1325563"/>
          </a:xfrm>
          <a:prstGeom prst="rect">
            <a:avLst/>
          </a:prstGeom>
        </p:spPr>
        <p:txBody>
          <a:bodyPr/>
          <a:lstStyle>
            <a:lvl1pPr>
              <a:defRPr baseline="0">
                <a:solidFill>
                  <a:srgbClr val="40907F"/>
                </a:solidFill>
              </a:defRPr>
            </a:lvl1pPr>
          </a:lstStyle>
          <a:p>
            <a:r>
              <a:rPr lang="en-GB" dirty="0"/>
              <a:t>Click to edit Master title style</a:t>
            </a:r>
            <a:endParaRPr lang="en-US" dirty="0"/>
          </a:p>
        </p:txBody>
      </p:sp>
      <p:grpSp>
        <p:nvGrpSpPr>
          <p:cNvPr id="7" name="Group 2">
            <a:extLst>
              <a:ext uri="{FF2B5EF4-FFF2-40B4-BE49-F238E27FC236}">
                <a16:creationId xmlns:a16="http://schemas.microsoft.com/office/drawing/2014/main" id="{369C1781-720E-1D93-58A4-0181FF076ECE}"/>
              </a:ext>
              <a:ext uri="{C183D7F6-B498-43B3-948B-1728B52AA6E4}">
                <adec:decorative xmlns:adec="http://schemas.microsoft.com/office/drawing/2017/decorative" val="1"/>
              </a:ext>
            </a:extLst>
          </p:cNvPr>
          <p:cNvGrpSpPr/>
          <p:nvPr userDrawn="1"/>
        </p:nvGrpSpPr>
        <p:grpSpPr>
          <a:xfrm>
            <a:off x="-2" y="0"/>
            <a:ext cx="4122821" cy="6858000"/>
            <a:chOff x="0" y="0"/>
            <a:chExt cx="1825933" cy="3408051"/>
          </a:xfrm>
        </p:grpSpPr>
        <p:sp>
          <p:nvSpPr>
            <p:cNvPr id="8" name="Freeform 3">
              <a:extLst>
                <a:ext uri="{FF2B5EF4-FFF2-40B4-BE49-F238E27FC236}">
                  <a16:creationId xmlns:a16="http://schemas.microsoft.com/office/drawing/2014/main" id="{A3C66558-6BC5-3EAF-D9D4-3E5DD05ACF55}"/>
                </a:ext>
                <a:ext uri="{C183D7F6-B498-43B3-948B-1728B52AA6E4}">
                  <adec:decorative xmlns:adec="http://schemas.microsoft.com/office/drawing/2017/decorative" val="1"/>
                </a:ext>
              </a:extLst>
            </p:cNvPr>
            <p:cNvSpPr/>
            <p:nvPr/>
          </p:nvSpPr>
          <p:spPr>
            <a:xfrm>
              <a:off x="0" y="0"/>
              <a:ext cx="1825933" cy="3408051"/>
            </a:xfrm>
            <a:custGeom>
              <a:avLst/>
              <a:gdLst/>
              <a:ahLst/>
              <a:cxnLst/>
              <a:rect l="l" t="t" r="r" b="b"/>
              <a:pathLst>
                <a:path w="1825933" h="3408051">
                  <a:moveTo>
                    <a:pt x="0" y="0"/>
                  </a:moveTo>
                  <a:lnTo>
                    <a:pt x="1825933" y="0"/>
                  </a:lnTo>
                  <a:lnTo>
                    <a:pt x="1825933" y="3408051"/>
                  </a:lnTo>
                  <a:lnTo>
                    <a:pt x="0" y="3408051"/>
                  </a:lnTo>
                  <a:close/>
                </a:path>
              </a:pathLst>
            </a:custGeom>
            <a:solidFill>
              <a:srgbClr val="7EB5A9"/>
            </a:solidFill>
          </p:spPr>
          <p:txBody>
            <a:bodyPr/>
            <a:lstStyle/>
            <a:p>
              <a:endParaRPr lang="en-US" dirty="0"/>
            </a:p>
          </p:txBody>
        </p:sp>
      </p:grpSp>
      <p:pic>
        <p:nvPicPr>
          <p:cNvPr id="9" name="Picture 4" descr="Historic England logo">
            <a:extLst>
              <a:ext uri="{FF2B5EF4-FFF2-40B4-BE49-F238E27FC236}">
                <a16:creationId xmlns:a16="http://schemas.microsoft.com/office/drawing/2014/main" id="{F77E6D1A-3889-6FDB-E8F1-345B1A144433}"/>
              </a:ext>
            </a:extLst>
          </p:cNvPr>
          <p:cNvPicPr>
            <a:picLocks noChangeAspect="1"/>
          </p:cNvPicPr>
          <p:nvPr userDrawn="1"/>
        </p:nvPicPr>
        <p:blipFill>
          <a:blip r:embed="rId2"/>
          <a:srcRect l="5763"/>
          <a:stretch>
            <a:fillRect/>
          </a:stretch>
        </p:blipFill>
        <p:spPr>
          <a:xfrm>
            <a:off x="365709" y="552891"/>
            <a:ext cx="2209809" cy="776356"/>
          </a:xfrm>
          <a:prstGeom prst="rect">
            <a:avLst/>
          </a:prstGeom>
        </p:spPr>
      </p:pic>
      <p:sp>
        <p:nvSpPr>
          <p:cNvPr id="10" name="TextBox 9">
            <a:extLst>
              <a:ext uri="{FF2B5EF4-FFF2-40B4-BE49-F238E27FC236}">
                <a16:creationId xmlns:a16="http://schemas.microsoft.com/office/drawing/2014/main" id="{69E87A62-87CE-37A0-C03A-E79436DB79B7}"/>
              </a:ext>
            </a:extLst>
          </p:cNvPr>
          <p:cNvSpPr txBox="1"/>
          <p:nvPr userDrawn="1"/>
        </p:nvSpPr>
        <p:spPr>
          <a:xfrm>
            <a:off x="365709" y="1693087"/>
            <a:ext cx="3857005" cy="707886"/>
          </a:xfrm>
          <a:prstGeom prst="rect">
            <a:avLst/>
          </a:prstGeom>
          <a:noFill/>
        </p:spPr>
        <p:txBody>
          <a:bodyPr wrap="square" lIns="0" rIns="90000" rtlCol="0">
            <a:spAutoFit/>
          </a:bodyPr>
          <a:lstStyle/>
          <a:p>
            <a:r>
              <a:rPr lang="en-US" sz="4000" b="1" i="0" baseline="0" dirty="0">
                <a:latin typeface="Arial" panose="020B0604020202020204" pitchFamily="34" charset="0"/>
              </a:rPr>
              <a:t>Education</a:t>
            </a:r>
          </a:p>
        </p:txBody>
      </p:sp>
      <p:sp>
        <p:nvSpPr>
          <p:cNvPr id="3" name="Subtitle 2">
            <a:extLst>
              <a:ext uri="{FF2B5EF4-FFF2-40B4-BE49-F238E27FC236}">
                <a16:creationId xmlns:a16="http://schemas.microsoft.com/office/drawing/2014/main" id="{22867521-F3A6-44BC-B943-55AC31C43580}"/>
              </a:ext>
            </a:extLst>
          </p:cNvPr>
          <p:cNvSpPr>
            <a:spLocks noGrp="1"/>
          </p:cNvSpPr>
          <p:nvPr>
            <p:ph type="subTitle" idx="1" hasCustomPrompt="1"/>
          </p:nvPr>
        </p:nvSpPr>
        <p:spPr>
          <a:xfrm>
            <a:off x="365709" y="2559090"/>
            <a:ext cx="3578970" cy="2410371"/>
          </a:xfrm>
          <a:prstGeom prst="rect">
            <a:avLst/>
          </a:prstGeom>
        </p:spPr>
        <p:txBody>
          <a:bodyPr lIns="0"/>
          <a:lstStyle>
            <a:lvl1pPr marL="0" marR="0" indent="0" algn="l" defTabSz="914400" rtl="0" eaLnBrk="1" fontAlgn="auto" latinLnBrk="0" hangingPunct="1">
              <a:lnSpc>
                <a:spcPct val="100000"/>
              </a:lnSpc>
              <a:spcBef>
                <a:spcPts val="1000"/>
              </a:spcBef>
              <a:spcAft>
                <a:spcPts val="0"/>
              </a:spcAft>
              <a:buClrTx/>
              <a:buSzTx/>
              <a:buFontTx/>
              <a:buNone/>
              <a:tabLst/>
              <a:defRPr sz="2400" b="1"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Title here</a:t>
            </a:r>
          </a:p>
        </p:txBody>
      </p:sp>
      <p:sp>
        <p:nvSpPr>
          <p:cNvPr id="11" name="Picture Placeholder 16">
            <a:extLst>
              <a:ext uri="{FF2B5EF4-FFF2-40B4-BE49-F238E27FC236}">
                <a16:creationId xmlns:a16="http://schemas.microsoft.com/office/drawing/2014/main" id="{86F0CE02-6F25-7873-FF45-05A1A8F2862A}"/>
              </a:ext>
            </a:extLst>
          </p:cNvPr>
          <p:cNvSpPr>
            <a:spLocks noGrp="1"/>
          </p:cNvSpPr>
          <p:nvPr>
            <p:ph type="pic" sz="quarter" idx="10"/>
          </p:nvPr>
        </p:nvSpPr>
        <p:spPr>
          <a:xfrm>
            <a:off x="4122819" y="0"/>
            <a:ext cx="8069181" cy="6858000"/>
          </a:xfrm>
          <a:prstGeom prst="rect">
            <a:avLst/>
          </a:prstGeom>
        </p:spPr>
        <p:txBody>
          <a:bodyPr/>
          <a:lstStyle/>
          <a:p>
            <a:endParaRPr lang="en-US" dirty="0"/>
          </a:p>
        </p:txBody>
      </p:sp>
    </p:spTree>
    <p:extLst>
      <p:ext uri="{BB962C8B-B14F-4D97-AF65-F5344CB8AC3E}">
        <p14:creationId xmlns:p14="http://schemas.microsoft.com/office/powerpoint/2010/main" val="10798977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Content-Polaroid-Lef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8" y="365126"/>
            <a:ext cx="4961834" cy="1099374"/>
          </a:xfrm>
          <a:prstGeom prst="rect">
            <a:avLst/>
          </a:prstGeom>
        </p:spPr>
        <p:txBody>
          <a:bodyPr lIns="0" rIns="90000"/>
          <a:lstStyle>
            <a:lvl1pPr>
              <a:defRPr sz="3200" baseline="0">
                <a:solidFill>
                  <a:srgbClr val="40907F"/>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8" y="1780413"/>
            <a:ext cx="5905354" cy="426647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2" name="Picture Placeholder 13">
            <a:extLst>
              <a:ext uri="{FF2B5EF4-FFF2-40B4-BE49-F238E27FC236}">
                <a16:creationId xmlns:a16="http://schemas.microsoft.com/office/drawing/2014/main" id="{DBE7C6AD-9EF4-C8BD-F254-F9A43B87974C}"/>
              </a:ext>
              <a:ext uri="{C183D7F6-B498-43B3-948B-1728B52AA6E4}">
                <adec:decorative xmlns:adec="http://schemas.microsoft.com/office/drawing/2017/decorative" val="1"/>
              </a:ext>
            </a:extLst>
          </p:cNvPr>
          <p:cNvSpPr>
            <a:spLocks noGrp="1"/>
          </p:cNvSpPr>
          <p:nvPr>
            <p:ph type="pic" sz="quarter" idx="11" hasCustomPrompt="1"/>
          </p:nvPr>
        </p:nvSpPr>
        <p:spPr>
          <a:xfrm rot="20733588">
            <a:off x="5851663" y="42543"/>
            <a:ext cx="3533443" cy="3821993"/>
          </a:xfrm>
          <a:prstGeom prst="rect">
            <a:avLst/>
          </a:prstGeom>
          <a:blipFill>
            <a:blip r:embed="rId2"/>
            <a:stretch>
              <a:fillRect l="-412" r="-412"/>
            </a:stretch>
          </a:blipFill>
        </p:spPr>
        <p:txBody>
          <a:bodyPr/>
          <a:lstStyle/>
          <a:p>
            <a:r>
              <a:rPr lang="en-US"/>
              <a:t> </a:t>
            </a:r>
          </a:p>
        </p:txBody>
      </p:sp>
      <p:sp>
        <p:nvSpPr>
          <p:cNvPr id="3" name="Picture Placeholder 13">
            <a:extLst>
              <a:ext uri="{FF2B5EF4-FFF2-40B4-BE49-F238E27FC236}">
                <a16:creationId xmlns:a16="http://schemas.microsoft.com/office/drawing/2014/main" id="{AF10C154-B5F4-2AB9-E4DC-9B98B67E4EC8}"/>
              </a:ext>
            </a:extLst>
          </p:cNvPr>
          <p:cNvSpPr>
            <a:spLocks noGrp="1"/>
          </p:cNvSpPr>
          <p:nvPr>
            <p:ph type="pic" sz="quarter" idx="12"/>
          </p:nvPr>
        </p:nvSpPr>
        <p:spPr>
          <a:xfrm rot="20733588">
            <a:off x="6138793" y="244200"/>
            <a:ext cx="2945160" cy="2762675"/>
          </a:xfrm>
          <a:prstGeom prst="rect">
            <a:avLst/>
          </a:prstGeom>
        </p:spPr>
        <p:txBody>
          <a:bodyPr/>
          <a:lstStyle/>
          <a:p>
            <a:endParaRPr lang="en-US"/>
          </a:p>
        </p:txBody>
      </p:sp>
      <p:sp>
        <p:nvSpPr>
          <p:cNvPr id="13" name="Washi">
            <a:extLst>
              <a:ext uri="{FF2B5EF4-FFF2-40B4-BE49-F238E27FC236}">
                <a16:creationId xmlns:a16="http://schemas.microsoft.com/office/drawing/2014/main" id="{3D843452-DDC2-464B-128D-56EE03D75799}"/>
              </a:ext>
              <a:ext uri="{C183D7F6-B498-43B3-948B-1728B52AA6E4}">
                <adec:decorative xmlns:adec="http://schemas.microsoft.com/office/drawing/2017/decorative" val="1"/>
              </a:ext>
            </a:extLst>
          </p:cNvPr>
          <p:cNvSpPr>
            <a:spLocks noGrp="1"/>
          </p:cNvSpPr>
          <p:nvPr>
            <p:ph type="pic" sz="quarter" idx="26" hasCustomPrompt="1"/>
          </p:nvPr>
        </p:nvSpPr>
        <p:spPr>
          <a:xfrm>
            <a:off x="8897031" y="1148588"/>
            <a:ext cx="2836863" cy="631825"/>
          </a:xfrm>
          <a:prstGeom prst="rect">
            <a:avLst/>
          </a:prstGeom>
          <a:blipFill>
            <a:blip r:embed="rId3"/>
            <a:stretch>
              <a:fillRect l="-412" r="-412"/>
            </a:stretch>
          </a:blipFill>
        </p:spPr>
        <p:txBody>
          <a:bodyPr/>
          <a:lstStyle/>
          <a:p>
            <a:r>
              <a:rPr lang="en-US"/>
              <a:t> </a:t>
            </a:r>
          </a:p>
        </p:txBody>
      </p:sp>
      <p:sp>
        <p:nvSpPr>
          <p:cNvPr id="6" name="Text Placeholder">
            <a:extLst>
              <a:ext uri="{FF2B5EF4-FFF2-40B4-BE49-F238E27FC236}">
                <a16:creationId xmlns:a16="http://schemas.microsoft.com/office/drawing/2014/main" id="{FD7BA617-E113-D9F9-7D00-48C495758257}"/>
              </a:ext>
            </a:extLst>
          </p:cNvPr>
          <p:cNvSpPr>
            <a:spLocks noGrp="1"/>
          </p:cNvSpPr>
          <p:nvPr>
            <p:ph type="body" sz="quarter" idx="23"/>
          </p:nvPr>
        </p:nvSpPr>
        <p:spPr>
          <a:xfrm>
            <a:off x="9013845" y="1211200"/>
            <a:ext cx="260323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4" name="Picture Placeholder 13">
            <a:extLst>
              <a:ext uri="{FF2B5EF4-FFF2-40B4-BE49-F238E27FC236}">
                <a16:creationId xmlns:a16="http://schemas.microsoft.com/office/drawing/2014/main" id="{67B0742A-D5AC-E9BC-AC04-0EAB1A6EE463}"/>
              </a:ext>
              <a:ext uri="{C183D7F6-B498-43B3-948B-1728B52AA6E4}">
                <adec:decorative xmlns:adec="http://schemas.microsoft.com/office/drawing/2017/decorative" val="1"/>
              </a:ext>
            </a:extLst>
          </p:cNvPr>
          <p:cNvSpPr>
            <a:spLocks noGrp="1"/>
          </p:cNvSpPr>
          <p:nvPr>
            <p:ph type="pic" sz="quarter" idx="13" hasCustomPrompt="1"/>
          </p:nvPr>
        </p:nvSpPr>
        <p:spPr>
          <a:xfrm rot="1268507">
            <a:off x="7916434" y="2772772"/>
            <a:ext cx="3554984" cy="3845293"/>
          </a:xfrm>
          <a:prstGeom prst="rect">
            <a:avLst/>
          </a:prstGeom>
          <a:blipFill>
            <a:blip r:embed="rId2"/>
            <a:stretch>
              <a:fillRect l="-412" r="-412"/>
            </a:stretch>
          </a:blipFill>
        </p:spPr>
        <p:txBody>
          <a:bodyPr/>
          <a:lstStyle/>
          <a:p>
            <a:r>
              <a:rPr lang="en-US"/>
              <a:t> </a:t>
            </a:r>
          </a:p>
        </p:txBody>
      </p:sp>
      <p:sp>
        <p:nvSpPr>
          <p:cNvPr id="5" name="Picture Placeholder 13">
            <a:extLst>
              <a:ext uri="{FF2B5EF4-FFF2-40B4-BE49-F238E27FC236}">
                <a16:creationId xmlns:a16="http://schemas.microsoft.com/office/drawing/2014/main" id="{AECF7057-A67D-92F7-5C78-311852F7C474}"/>
              </a:ext>
            </a:extLst>
          </p:cNvPr>
          <p:cNvSpPr>
            <a:spLocks noGrp="1"/>
          </p:cNvSpPr>
          <p:nvPr>
            <p:ph type="pic" sz="quarter" idx="14"/>
          </p:nvPr>
        </p:nvSpPr>
        <p:spPr>
          <a:xfrm rot="1268507">
            <a:off x="8441820" y="3060311"/>
            <a:ext cx="2878832" cy="2764023"/>
          </a:xfrm>
          <a:prstGeom prst="rect">
            <a:avLst/>
          </a:prstGeom>
        </p:spPr>
        <p:txBody>
          <a:bodyPr/>
          <a:lstStyle/>
          <a:p>
            <a:endParaRPr lang="en-US"/>
          </a:p>
        </p:txBody>
      </p:sp>
      <p:sp>
        <p:nvSpPr>
          <p:cNvPr id="10" name="Washi">
            <a:extLst>
              <a:ext uri="{FF2B5EF4-FFF2-40B4-BE49-F238E27FC236}">
                <a16:creationId xmlns:a16="http://schemas.microsoft.com/office/drawing/2014/main" id="{EC0D0A2A-79D8-C43B-BA57-BBEFE892C5D8}"/>
              </a:ext>
              <a:ext uri="{C183D7F6-B498-43B3-948B-1728B52AA6E4}">
                <adec:decorative xmlns:adec="http://schemas.microsoft.com/office/drawing/2017/decorative" val="1"/>
              </a:ext>
            </a:extLst>
          </p:cNvPr>
          <p:cNvSpPr>
            <a:spLocks noGrp="1"/>
          </p:cNvSpPr>
          <p:nvPr>
            <p:ph type="pic" sz="quarter" idx="25" hasCustomPrompt="1"/>
          </p:nvPr>
        </p:nvSpPr>
        <p:spPr>
          <a:xfrm>
            <a:off x="6496050" y="6057900"/>
            <a:ext cx="2836863" cy="631825"/>
          </a:xfrm>
          <a:prstGeom prst="rect">
            <a:avLst/>
          </a:prstGeom>
          <a:blipFill>
            <a:blip r:embed="rId3"/>
            <a:stretch>
              <a:fillRect l="-412" r="-412"/>
            </a:stretch>
          </a:blipFill>
        </p:spPr>
        <p:txBody>
          <a:bodyPr/>
          <a:lstStyle/>
          <a:p>
            <a:r>
              <a:rPr lang="en-US"/>
              <a:t> </a:t>
            </a:r>
          </a:p>
        </p:txBody>
      </p:sp>
      <p:sp>
        <p:nvSpPr>
          <p:cNvPr id="8" name="Text Placeholder 41">
            <a:extLst>
              <a:ext uri="{FF2B5EF4-FFF2-40B4-BE49-F238E27FC236}">
                <a16:creationId xmlns:a16="http://schemas.microsoft.com/office/drawing/2014/main" id="{5E7A1B5F-101B-7A92-3AEC-2AF04A484F8D}"/>
              </a:ext>
            </a:extLst>
          </p:cNvPr>
          <p:cNvSpPr>
            <a:spLocks noGrp="1"/>
          </p:cNvSpPr>
          <p:nvPr>
            <p:ph type="body" sz="quarter" idx="24"/>
          </p:nvPr>
        </p:nvSpPr>
        <p:spPr>
          <a:xfrm>
            <a:off x="6496128" y="6179553"/>
            <a:ext cx="260323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Tree>
    <p:extLst>
      <p:ext uri="{BB962C8B-B14F-4D97-AF65-F5344CB8AC3E}">
        <p14:creationId xmlns:p14="http://schemas.microsoft.com/office/powerpoint/2010/main" val="21282066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 Title+Conten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a:lstStyle>
            <a:lvl1pPr>
              <a:defRPr sz="3200" baseline="0">
                <a:solidFill>
                  <a:srgbClr val="40907F"/>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10971915" cy="4320194"/>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pic>
        <p:nvPicPr>
          <p:cNvPr id="9" name="Picture 7" descr="Historic England logo">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sp>
        <p:nvSpPr>
          <p:cNvPr id="2" name="AutoShape 5">
            <a:extLst>
              <a:ext uri="{FF2B5EF4-FFF2-40B4-BE49-F238E27FC236}">
                <a16:creationId xmlns:a16="http://schemas.microsoft.com/office/drawing/2014/main" id="{0686A806-8B99-4CCF-73F4-B0B3B2E13398}"/>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 uri="{C183D7F6-B498-43B3-948B-1728B52AA6E4}">
                  <adec:decorative xmlns:adec="http://schemas.microsoft.com/office/drawing/2017/decorative" val="1"/>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8800285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ull Page - Title+Content - no footer">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a:lstStyle>
            <a:lvl1pPr>
              <a:defRPr sz="3200" baseline="0">
                <a:solidFill>
                  <a:srgbClr val="40907F"/>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10971915"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 uri="{C183D7F6-B498-43B3-948B-1728B52AA6E4}">
                  <adec:decorative xmlns:adec="http://schemas.microsoft.com/office/drawing/2017/decorative" val="1"/>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771699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 Content Block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10B67-A54C-2859-F342-DD804B0F7164}"/>
              </a:ext>
            </a:extLst>
          </p:cNvPr>
          <p:cNvSpPr>
            <a:spLocks noGrp="1"/>
          </p:cNvSpPr>
          <p:nvPr>
            <p:ph type="title"/>
          </p:nvPr>
        </p:nvSpPr>
        <p:spPr>
          <a:xfrm>
            <a:off x="166687" y="-1032572"/>
            <a:ext cx="10515600" cy="982193"/>
          </a:xfrm>
        </p:spPr>
        <p:txBody>
          <a:bodyPr/>
          <a:lstStyle>
            <a:lvl1pPr>
              <a:defRPr baseline="0">
                <a:solidFill>
                  <a:srgbClr val="40907F"/>
                </a:solidFill>
              </a:defRPr>
            </a:lvl1pPr>
          </a:lstStyle>
          <a:p>
            <a:r>
              <a:rPr lang="en-GB" dirty="0"/>
              <a:t>Click to edit Master title style</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391178"/>
            <a:ext cx="10971915" cy="539926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pic>
        <p:nvPicPr>
          <p:cNvPr id="9" name="Picture 7" descr="Historic England logo">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2" name="AutoShape 5">
            <a:extLst>
              <a:ext uri="{FF2B5EF4-FFF2-40B4-BE49-F238E27FC236}">
                <a16:creationId xmlns:a16="http://schemas.microsoft.com/office/drawing/2014/main" id="{8DC9ECEE-0EE8-C1DE-10B8-270F3DA5D0C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056855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Statement">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858C5593-7A4D-F1CA-FAE6-FE2094900D82}"/>
              </a:ext>
            </a:extLst>
          </p:cNvPr>
          <p:cNvSpPr>
            <a:spLocks noGrp="1"/>
          </p:cNvSpPr>
          <p:nvPr>
            <p:ph type="title" hasCustomPrompt="1"/>
          </p:nvPr>
        </p:nvSpPr>
        <p:spPr>
          <a:xfrm>
            <a:off x="357185" y="759956"/>
            <a:ext cx="10996613" cy="710288"/>
          </a:xfrm>
          <a:prstGeom prst="rect">
            <a:avLst/>
          </a:prstGeom>
        </p:spPr>
        <p:txBody>
          <a:bodyPr lIns="0"/>
          <a:lstStyle>
            <a:lvl1pPr algn="ctr">
              <a:defRPr sz="4600" baseline="0">
                <a:solidFill>
                  <a:schemeClr val="tx1"/>
                </a:solidFill>
              </a:defRPr>
            </a:lvl1pPr>
          </a:lstStyle>
          <a:p>
            <a:r>
              <a:rPr lang="en-GB"/>
              <a:t>Click to edit – Big Statements</a:t>
            </a:r>
            <a:endParaRPr lang="en-US"/>
          </a:p>
        </p:txBody>
      </p:sp>
      <p:sp>
        <p:nvSpPr>
          <p:cNvPr id="4" name="Content Placeholder 2">
            <a:extLst>
              <a:ext uri="{FF2B5EF4-FFF2-40B4-BE49-F238E27FC236}">
                <a16:creationId xmlns:a16="http://schemas.microsoft.com/office/drawing/2014/main" id="{84AC80B6-5158-96C5-F3E2-F3233BB9C600}"/>
              </a:ext>
            </a:extLst>
          </p:cNvPr>
          <p:cNvSpPr>
            <a:spLocks noGrp="1"/>
          </p:cNvSpPr>
          <p:nvPr>
            <p:ph idx="1"/>
          </p:nvPr>
        </p:nvSpPr>
        <p:spPr>
          <a:xfrm>
            <a:off x="381885" y="2158706"/>
            <a:ext cx="10971915" cy="3631732"/>
          </a:xfrm>
          <a:prstGeom prst="rect">
            <a:avLst/>
          </a:prstGeom>
        </p:spPr>
        <p:txBody>
          <a:bodyPr lIns="0" rIns="90000"/>
          <a:lstStyle>
            <a:lvl1pPr marL="0" indent="0" algn="ctr">
              <a:buFontTx/>
              <a:buNone/>
              <a:defRPr sz="3200" b="1" i="0" baseline="0"/>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GB"/>
              <a:t>Click to edit Master text styles</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pic>
        <p:nvPicPr>
          <p:cNvPr id="9" name="Picture 7" descr="Historic England logo">
            <a:extLst>
              <a:ext uri="{FF2B5EF4-FFF2-40B4-BE49-F238E27FC236}">
                <a16:creationId xmlns:a16="http://schemas.microsoft.com/office/drawing/2014/main" id="{11D99608-A4E7-6CA1-122D-F9FC40489A14}"/>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2" name="AutoShape 5">
            <a:extLst>
              <a:ext uri="{FF2B5EF4-FFF2-40B4-BE49-F238E27FC236}">
                <a16:creationId xmlns:a16="http://schemas.microsoft.com/office/drawing/2014/main" id="{8DC9ECEE-0EE8-C1DE-10B8-270F3DA5D0C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8986989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 Content Blo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F6069-348B-8FA0-F7CB-6D53057E38A0}"/>
              </a:ext>
            </a:extLst>
          </p:cNvPr>
          <p:cNvSpPr>
            <a:spLocks noGrp="1"/>
          </p:cNvSpPr>
          <p:nvPr>
            <p:ph type="title"/>
          </p:nvPr>
        </p:nvSpPr>
        <p:spPr>
          <a:xfrm>
            <a:off x="381885" y="-1049337"/>
            <a:ext cx="10515600" cy="992187"/>
          </a:xfrm>
        </p:spPr>
        <p:txBody>
          <a:bodyPr/>
          <a:lstStyle/>
          <a:p>
            <a:r>
              <a:rPr lang="en-GB"/>
              <a:t>Click to edit Master title style</a:t>
            </a:r>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391178"/>
            <a:ext cx="10971915" cy="6002128"/>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3337160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 Content Block - Full Picture">
    <p:spTree>
      <p:nvGrpSpPr>
        <p:cNvPr id="1" name=""/>
        <p:cNvGrpSpPr/>
        <p:nvPr/>
      </p:nvGrpSpPr>
      <p:grpSpPr>
        <a:xfrm>
          <a:off x="0" y="0"/>
          <a:ext cx="0" cy="0"/>
          <a:chOff x="0" y="0"/>
          <a:chExt cx="0" cy="0"/>
        </a:xfrm>
      </p:grpSpPr>
      <p:sp>
        <p:nvSpPr>
          <p:cNvPr id="4" name="Title 18">
            <a:extLst>
              <a:ext uri="{FF2B5EF4-FFF2-40B4-BE49-F238E27FC236}">
                <a16:creationId xmlns:a16="http://schemas.microsoft.com/office/drawing/2014/main" id="{69542118-A086-8DBB-1902-845F881FEC69}"/>
              </a:ext>
            </a:extLst>
          </p:cNvPr>
          <p:cNvSpPr>
            <a:spLocks noGrp="1"/>
          </p:cNvSpPr>
          <p:nvPr>
            <p:ph type="title"/>
          </p:nvPr>
        </p:nvSpPr>
        <p:spPr>
          <a:xfrm>
            <a:off x="357187" y="365126"/>
            <a:ext cx="5580905" cy="710288"/>
          </a:xfrm>
          <a:prstGeom prst="rect">
            <a:avLst/>
          </a:prstGeom>
        </p:spPr>
        <p:txBody>
          <a:bodyPr lIns="0" rIns="90000"/>
          <a:lstStyle>
            <a:lvl1pPr>
              <a:defRPr sz="3200" baseline="0">
                <a:solidFill>
                  <a:srgbClr val="40907F"/>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6" y="1411704"/>
            <a:ext cx="5324852" cy="4981601"/>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3" name="Picture Placeholder 2">
            <a:extLst>
              <a:ext uri="{FF2B5EF4-FFF2-40B4-BE49-F238E27FC236}">
                <a16:creationId xmlns:a16="http://schemas.microsoft.com/office/drawing/2014/main" id="{E24F6B04-3C74-61E5-A8E9-58BFA80B098E}"/>
              </a:ext>
            </a:extLst>
          </p:cNvPr>
          <p:cNvSpPr>
            <a:spLocks noGrp="1"/>
          </p:cNvSpPr>
          <p:nvPr>
            <p:ph type="pic" sz="quarter" idx="10"/>
          </p:nvPr>
        </p:nvSpPr>
        <p:spPr>
          <a:xfrm>
            <a:off x="6096000" y="0"/>
            <a:ext cx="6096000" cy="6858000"/>
          </a:xfrm>
          <a:prstGeom prst="rect">
            <a:avLst/>
          </a:prstGeom>
        </p:spPr>
        <p:txBody>
          <a:bodyPr/>
          <a:lstStyle/>
          <a:p>
            <a:endParaRPr lang="en-US"/>
          </a:p>
        </p:txBody>
      </p:sp>
      <p:sp>
        <p:nvSpPr>
          <p:cNvPr id="5" name="Picture Placeholder 15">
            <a:extLst>
              <a:ext uri="{FF2B5EF4-FFF2-40B4-BE49-F238E27FC236}">
                <a16:creationId xmlns:a16="http://schemas.microsoft.com/office/drawing/2014/main" id="{A8D4281E-727A-E0FF-DF59-20BE3AF4F993}"/>
              </a:ext>
              <a:ext uri="{C183D7F6-B498-43B3-948B-1728B52AA6E4}">
                <adec:decorative xmlns:adec="http://schemas.microsoft.com/office/drawing/2017/decorative" val="1"/>
              </a:ext>
            </a:extLst>
          </p:cNvPr>
          <p:cNvSpPr>
            <a:spLocks noGrp="1"/>
          </p:cNvSpPr>
          <p:nvPr>
            <p:ph type="pic" sz="quarter" idx="24" hasCustomPrompt="1"/>
          </p:nvPr>
        </p:nvSpPr>
        <p:spPr>
          <a:xfrm>
            <a:off x="5706738" y="6173927"/>
            <a:ext cx="3643313" cy="579437"/>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p>
            <a:r>
              <a:rPr lang="en-US"/>
              <a:t> </a:t>
            </a:r>
          </a:p>
        </p:txBody>
      </p:sp>
      <p:sp>
        <p:nvSpPr>
          <p:cNvPr id="6" name="Text Placeholder 41">
            <a:extLst>
              <a:ext uri="{FF2B5EF4-FFF2-40B4-BE49-F238E27FC236}">
                <a16:creationId xmlns:a16="http://schemas.microsoft.com/office/drawing/2014/main" id="{5EBB73BC-55F3-4270-D904-0E40AD5957E9}"/>
              </a:ext>
            </a:extLst>
          </p:cNvPr>
          <p:cNvSpPr>
            <a:spLocks noGrp="1"/>
          </p:cNvSpPr>
          <p:nvPr>
            <p:ph type="body" sz="quarter" idx="23"/>
          </p:nvPr>
        </p:nvSpPr>
        <p:spPr>
          <a:xfrm>
            <a:off x="5976304" y="6256477"/>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Tree>
    <p:extLst>
      <p:ext uri="{BB962C8B-B14F-4D97-AF65-F5344CB8AC3E}">
        <p14:creationId xmlns:p14="http://schemas.microsoft.com/office/powerpoint/2010/main" val="253028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age">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A9F01D6F-7A5D-7A07-82DF-165C6B942EE7}"/>
              </a:ext>
            </a:extLst>
          </p:cNvPr>
          <p:cNvSpPr>
            <a:spLocks noGrp="1"/>
          </p:cNvSpPr>
          <p:nvPr>
            <p:ph type="title"/>
          </p:nvPr>
        </p:nvSpPr>
        <p:spPr>
          <a:xfrm>
            <a:off x="713183" y="142007"/>
            <a:ext cx="4837111" cy="260001"/>
          </a:xfrm>
          <a:prstGeom prst="rect">
            <a:avLst/>
          </a:prstGeom>
        </p:spPr>
        <p:txBody>
          <a:bodyPr lIns="0" rIns="90000"/>
          <a:lstStyle>
            <a:lvl1pPr algn="ctr">
              <a:defRPr sz="1800" baseline="0">
                <a:solidFill>
                  <a:srgbClr val="40907F"/>
                </a:solidFill>
              </a:defRPr>
            </a:lvl1pPr>
          </a:lstStyle>
          <a:p>
            <a:r>
              <a:rPr lang="en-GB" dirty="0"/>
              <a:t>Click to edit</a:t>
            </a:r>
            <a:endParaRPr lang="en-US" dirty="0"/>
          </a:p>
        </p:txBody>
      </p:sp>
      <p:sp>
        <p:nvSpPr>
          <p:cNvPr id="30" name="Text Placeholder 29">
            <a:extLst>
              <a:ext uri="{FF2B5EF4-FFF2-40B4-BE49-F238E27FC236}">
                <a16:creationId xmlns:a16="http://schemas.microsoft.com/office/drawing/2014/main" id="{6F3E1C4C-1657-08AF-3752-DB99B3A9D1D9}"/>
              </a:ext>
            </a:extLst>
          </p:cNvPr>
          <p:cNvSpPr>
            <a:spLocks noGrp="1"/>
          </p:cNvSpPr>
          <p:nvPr>
            <p:ph type="body" sz="quarter" idx="20"/>
          </p:nvPr>
        </p:nvSpPr>
        <p:spPr>
          <a:xfrm>
            <a:off x="713182" y="715139"/>
            <a:ext cx="4837112" cy="449262"/>
          </a:xfrm>
          <a:prstGeom prst="rect">
            <a:avLst/>
          </a:prstGeom>
        </p:spPr>
        <p:txBody>
          <a:bodyPr/>
          <a:lstStyle>
            <a:lvl1pPr algn="ctr">
              <a:defRPr sz="1800" b="1"/>
            </a:lvl1pPr>
          </a:lstStyle>
          <a:p>
            <a:pPr lvl="0"/>
            <a:r>
              <a:rPr lang="en-US"/>
              <a:t>Click to edit</a:t>
            </a:r>
          </a:p>
        </p:txBody>
      </p:sp>
      <p:sp>
        <p:nvSpPr>
          <p:cNvPr id="2" name="Picture Placeholder 13">
            <a:extLst>
              <a:ext uri="{FF2B5EF4-FFF2-40B4-BE49-F238E27FC236}">
                <a16:creationId xmlns:a16="http://schemas.microsoft.com/office/drawing/2014/main" id="{59B9C638-F0C7-4816-ADAB-9BC6297F0894}"/>
              </a:ext>
            </a:extLst>
          </p:cNvPr>
          <p:cNvSpPr>
            <a:spLocks noGrp="1"/>
          </p:cNvSpPr>
          <p:nvPr>
            <p:ph type="pic" sz="quarter" idx="12"/>
          </p:nvPr>
        </p:nvSpPr>
        <p:spPr>
          <a:xfrm>
            <a:off x="1243982" y="1183537"/>
            <a:ext cx="3775513" cy="4085161"/>
          </a:xfrm>
          <a:prstGeom prst="rect">
            <a:avLst/>
          </a:prstGeom>
          <a:ln w="38100" cap="sq">
            <a:solidFill>
              <a:srgbClr val="40907F"/>
            </a:solidFill>
          </a:ln>
        </p:spPr>
        <p:txBody>
          <a:bodyPr/>
          <a:lstStyle/>
          <a:p>
            <a:endParaRPr lang="en-US"/>
          </a:p>
        </p:txBody>
      </p:sp>
      <p:sp>
        <p:nvSpPr>
          <p:cNvPr id="28" name="Text Placeholder 3">
            <a:extLst>
              <a:ext uri="{FF2B5EF4-FFF2-40B4-BE49-F238E27FC236}">
                <a16:creationId xmlns:a16="http://schemas.microsoft.com/office/drawing/2014/main" id="{4FD5CCA4-0816-0EAE-30F9-330997DCC172}"/>
              </a:ext>
            </a:extLst>
          </p:cNvPr>
          <p:cNvSpPr>
            <a:spLocks noGrp="1"/>
          </p:cNvSpPr>
          <p:nvPr>
            <p:ph type="body" sz="half" idx="19"/>
          </p:nvPr>
        </p:nvSpPr>
        <p:spPr>
          <a:xfrm>
            <a:off x="326502" y="5425444"/>
            <a:ext cx="5610472" cy="1170019"/>
          </a:xfrm>
          <a:prstGeom prst="rect">
            <a:avLst/>
          </a:prstGeom>
          <a:solidFill>
            <a:schemeClr val="bg1"/>
          </a:solidFill>
        </p:spPr>
        <p:txBody>
          <a:bodyPr wrap="square" lIns="0" tIns="0" rIns="0" bIns="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27" name="Text Placeholder 26">
            <a:extLst>
              <a:ext uri="{FF2B5EF4-FFF2-40B4-BE49-F238E27FC236}">
                <a16:creationId xmlns:a16="http://schemas.microsoft.com/office/drawing/2014/main" id="{71AB78D4-44BE-8D7A-6700-D52C0D73AAF0}"/>
              </a:ext>
            </a:extLst>
          </p:cNvPr>
          <p:cNvSpPr>
            <a:spLocks noGrp="1"/>
          </p:cNvSpPr>
          <p:nvPr>
            <p:ph type="body" sz="quarter" idx="18"/>
          </p:nvPr>
        </p:nvSpPr>
        <p:spPr>
          <a:xfrm>
            <a:off x="6800736" y="165652"/>
            <a:ext cx="4837103" cy="267677"/>
          </a:xfrm>
          <a:prstGeom prst="rect">
            <a:avLst/>
          </a:prstGeom>
        </p:spPr>
        <p:txBody>
          <a:bodyPr lIns="0" tIns="0"/>
          <a:lstStyle>
            <a:lvl1pPr algn="ctr">
              <a:defRPr lang="en-US" sz="1800" b="1" i="0" kern="1200" baseline="0" dirty="0">
                <a:solidFill>
                  <a:srgbClr val="40907F"/>
                </a:solidFill>
                <a:latin typeface="Arial" panose="020B0604020202020204" pitchFamily="34" charset="0"/>
                <a:ea typeface="+mj-ea"/>
                <a:cs typeface="+mj-cs"/>
              </a:defRPr>
            </a:lvl1pPr>
          </a:lstStyle>
          <a:p>
            <a:pPr lvl="0"/>
            <a:r>
              <a:rPr lang="en-GB" dirty="0"/>
              <a:t>Click to edit</a:t>
            </a:r>
            <a:endParaRPr lang="en-US" dirty="0"/>
          </a:p>
        </p:txBody>
      </p:sp>
      <p:sp>
        <p:nvSpPr>
          <p:cNvPr id="33" name="Text Placeholder 32">
            <a:extLst>
              <a:ext uri="{FF2B5EF4-FFF2-40B4-BE49-F238E27FC236}">
                <a16:creationId xmlns:a16="http://schemas.microsoft.com/office/drawing/2014/main" id="{9481F48B-D76F-FA6B-6B47-5936D5CD00F2}"/>
              </a:ext>
            </a:extLst>
          </p:cNvPr>
          <p:cNvSpPr>
            <a:spLocks noGrp="1"/>
          </p:cNvSpPr>
          <p:nvPr>
            <p:ph type="body" sz="quarter" idx="21"/>
          </p:nvPr>
        </p:nvSpPr>
        <p:spPr>
          <a:xfrm>
            <a:off x="6800736" y="715139"/>
            <a:ext cx="4837103" cy="449263"/>
          </a:xfrm>
          <a:prstGeom prst="rect">
            <a:avLst/>
          </a:prstGeom>
        </p:spPr>
        <p:txBody>
          <a:bodyPr/>
          <a:lstStyle>
            <a:lvl1pPr algn="ctr">
              <a:defRPr lang="en-GB" sz="1800" b="1" kern="1200" dirty="0" smtClean="0">
                <a:solidFill>
                  <a:schemeClr val="tx1"/>
                </a:solidFill>
                <a:latin typeface="+mn-lt"/>
                <a:ea typeface="+mn-ea"/>
                <a:cs typeface="+mn-cs"/>
              </a:defRPr>
            </a:lvl1pPr>
          </a:lstStyle>
          <a:p>
            <a:pPr lvl="0"/>
            <a:r>
              <a:rPr lang="en-GB" dirty="0"/>
              <a:t>Click to edit</a:t>
            </a:r>
            <a:endParaRPr lang="en-US" dirty="0"/>
          </a:p>
        </p:txBody>
      </p:sp>
      <p:sp>
        <p:nvSpPr>
          <p:cNvPr id="8" name="Picture Placeholder 13">
            <a:extLst>
              <a:ext uri="{FF2B5EF4-FFF2-40B4-BE49-F238E27FC236}">
                <a16:creationId xmlns:a16="http://schemas.microsoft.com/office/drawing/2014/main" id="{EC6DD91D-C862-8ACA-5535-A9F4C42D3603}"/>
              </a:ext>
            </a:extLst>
          </p:cNvPr>
          <p:cNvSpPr>
            <a:spLocks noGrp="1"/>
          </p:cNvSpPr>
          <p:nvPr>
            <p:ph type="pic" sz="quarter" idx="16"/>
          </p:nvPr>
        </p:nvSpPr>
        <p:spPr>
          <a:xfrm>
            <a:off x="7331531" y="1194646"/>
            <a:ext cx="3775513" cy="4085161"/>
          </a:xfrm>
          <a:prstGeom prst="rect">
            <a:avLst/>
          </a:prstGeom>
          <a:ln w="38100" cap="sq">
            <a:solidFill>
              <a:srgbClr val="40907F"/>
            </a:solidFill>
          </a:ln>
        </p:spPr>
        <p:txBody>
          <a:bodyPr/>
          <a:lstStyle/>
          <a:p>
            <a:endParaRPr lang="en-US" dirty="0"/>
          </a:p>
        </p:txBody>
      </p:sp>
      <p:sp>
        <p:nvSpPr>
          <p:cNvPr id="11" name="Text Placeholder 3">
            <a:extLst>
              <a:ext uri="{FF2B5EF4-FFF2-40B4-BE49-F238E27FC236}">
                <a16:creationId xmlns:a16="http://schemas.microsoft.com/office/drawing/2014/main" id="{5785154F-0EA4-256D-CB79-16180119B43C}"/>
              </a:ext>
            </a:extLst>
          </p:cNvPr>
          <p:cNvSpPr>
            <a:spLocks noGrp="1"/>
          </p:cNvSpPr>
          <p:nvPr>
            <p:ph type="body" sz="half" idx="17"/>
          </p:nvPr>
        </p:nvSpPr>
        <p:spPr>
          <a:xfrm>
            <a:off x="6414051" y="5425444"/>
            <a:ext cx="5610472" cy="1170019"/>
          </a:xfrm>
          <a:prstGeom prst="rect">
            <a:avLst/>
          </a:prstGeom>
          <a:solidFill>
            <a:schemeClr val="bg1"/>
          </a:solidFill>
        </p:spPr>
        <p:txBody>
          <a:bodyPr wrap="square" lIns="0" tIns="0" rIns="0" bIns="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cxnSp>
        <p:nvCxnSpPr>
          <p:cNvPr id="13" name="Straight Connector 12">
            <a:extLst>
              <a:ext uri="{FF2B5EF4-FFF2-40B4-BE49-F238E27FC236}">
                <a16:creationId xmlns:a16="http://schemas.microsoft.com/office/drawing/2014/main" id="{FAA7E0E7-5DA6-F4EB-0192-5AEE9092535E}"/>
              </a:ext>
            </a:extLst>
          </p:cNvPr>
          <p:cNvCxnSpPr>
            <a:cxnSpLocks/>
          </p:cNvCxnSpPr>
          <p:nvPr userDrawn="1"/>
        </p:nvCxnSpPr>
        <p:spPr>
          <a:xfrm>
            <a:off x="0" y="570323"/>
            <a:ext cx="12192000" cy="0"/>
          </a:xfrm>
          <a:prstGeom prst="line">
            <a:avLst/>
          </a:prstGeom>
          <a:ln w="15875">
            <a:solidFill>
              <a:srgbClr val="40907F"/>
            </a:solidFill>
          </a:ln>
        </p:spPr>
        <p:style>
          <a:lnRef idx="1">
            <a:schemeClr val="accent1"/>
          </a:lnRef>
          <a:fillRef idx="0">
            <a:schemeClr val="accent1"/>
          </a:fillRef>
          <a:effectRef idx="0">
            <a:schemeClr val="accent1"/>
          </a:effectRef>
          <a:fontRef idx="minor">
            <a:schemeClr val="tx1"/>
          </a:fontRef>
        </p:style>
      </p:cxnSp>
      <p:pic>
        <p:nvPicPr>
          <p:cNvPr id="18" name="Picture 17" descr="Scissors icon">
            <a:extLst>
              <a:ext uri="{FF2B5EF4-FFF2-40B4-BE49-F238E27FC236}">
                <a16:creationId xmlns:a16="http://schemas.microsoft.com/office/drawing/2014/main" id="{6F72EBA6-F59E-F096-F2DA-C54BD75E2B25}"/>
              </a:ext>
            </a:extLst>
          </p:cNvPr>
          <p:cNvPicPr>
            <a:picLocks noChangeAspect="1"/>
          </p:cNvPicPr>
          <p:nvPr userDrawn="1"/>
        </p:nvPicPr>
        <p:blipFill>
          <a:blip r:embed="rId2"/>
          <a:stretch>
            <a:fillRect/>
          </a:stretch>
        </p:blipFill>
        <p:spPr>
          <a:xfrm rot="16200000" flipH="1">
            <a:off x="5931494" y="213191"/>
            <a:ext cx="329010" cy="255213"/>
          </a:xfrm>
          <a:prstGeom prst="rect">
            <a:avLst/>
          </a:prstGeom>
        </p:spPr>
      </p:pic>
      <p:cxnSp>
        <p:nvCxnSpPr>
          <p:cNvPr id="19" name="Straight Connector 18" descr="Dotted Line">
            <a:extLst>
              <a:ext uri="{FF2B5EF4-FFF2-40B4-BE49-F238E27FC236}">
                <a16:creationId xmlns:a16="http://schemas.microsoft.com/office/drawing/2014/main" id="{7D055D7C-91E0-EBF4-9F57-37C2B0E02D9D}"/>
              </a:ext>
            </a:extLst>
          </p:cNvPr>
          <p:cNvCxnSpPr>
            <a:cxnSpLocks/>
          </p:cNvCxnSpPr>
          <p:nvPr userDrawn="1"/>
        </p:nvCxnSpPr>
        <p:spPr>
          <a:xfrm>
            <a:off x="6095999" y="589460"/>
            <a:ext cx="0" cy="6337120"/>
          </a:xfrm>
          <a:prstGeom prst="line">
            <a:avLst/>
          </a:prstGeom>
          <a:ln w="34925">
            <a:prstDash val="dash"/>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97593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 Content Block - Picture Bottom">
    <p:spTree>
      <p:nvGrpSpPr>
        <p:cNvPr id="1" name=""/>
        <p:cNvGrpSpPr/>
        <p:nvPr/>
      </p:nvGrpSpPr>
      <p:grpSpPr>
        <a:xfrm>
          <a:off x="0" y="0"/>
          <a:ext cx="0" cy="0"/>
          <a:chOff x="0" y="0"/>
          <a:chExt cx="0" cy="0"/>
        </a:xfrm>
      </p:grpSpPr>
      <p:sp>
        <p:nvSpPr>
          <p:cNvPr id="2" name="Title 18">
            <a:extLst>
              <a:ext uri="{FF2B5EF4-FFF2-40B4-BE49-F238E27FC236}">
                <a16:creationId xmlns:a16="http://schemas.microsoft.com/office/drawing/2014/main" id="{293A6F18-5388-F9FC-054F-BCCF55E217AE}"/>
              </a:ext>
            </a:extLst>
          </p:cNvPr>
          <p:cNvSpPr>
            <a:spLocks noGrp="1"/>
          </p:cNvSpPr>
          <p:nvPr>
            <p:ph type="title"/>
          </p:nvPr>
        </p:nvSpPr>
        <p:spPr>
          <a:xfrm>
            <a:off x="357187" y="365126"/>
            <a:ext cx="11420267" cy="710288"/>
          </a:xfrm>
          <a:prstGeom prst="rect">
            <a:avLst/>
          </a:prstGeom>
        </p:spPr>
        <p:txBody>
          <a:bodyPr lIns="0" rIns="90000"/>
          <a:lstStyle>
            <a:lvl1pPr>
              <a:defRPr sz="3200" baseline="0">
                <a:solidFill>
                  <a:srgbClr val="40907F"/>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414546" y="1399707"/>
            <a:ext cx="11362908" cy="1921716"/>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4" name="Picture Placeholder 3">
            <a:extLst>
              <a:ext uri="{FF2B5EF4-FFF2-40B4-BE49-F238E27FC236}">
                <a16:creationId xmlns:a16="http://schemas.microsoft.com/office/drawing/2014/main" id="{6F256E01-267D-D2C4-531F-70FF91F1090A}"/>
              </a:ext>
            </a:extLst>
          </p:cNvPr>
          <p:cNvSpPr>
            <a:spLocks noGrp="1"/>
          </p:cNvSpPr>
          <p:nvPr>
            <p:ph type="pic" sz="quarter" idx="10"/>
          </p:nvPr>
        </p:nvSpPr>
        <p:spPr>
          <a:xfrm>
            <a:off x="414338" y="3429000"/>
            <a:ext cx="11363325" cy="3119438"/>
          </a:xfrm>
          <a:prstGeom prst="rect">
            <a:avLst/>
          </a:prstGeom>
        </p:spPr>
        <p:txBody>
          <a:bodyPr/>
          <a:lstStyle/>
          <a:p>
            <a:endParaRPr lang="en-US"/>
          </a:p>
        </p:txBody>
      </p:sp>
    </p:spTree>
    <p:extLst>
      <p:ext uri="{BB962C8B-B14F-4D97-AF65-F5344CB8AC3E}">
        <p14:creationId xmlns:p14="http://schemas.microsoft.com/office/powerpoint/2010/main" val="30318187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Pic-Two-Tex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40907F"/>
                </a:solidFill>
              </a:defRPr>
            </a:lvl1pPr>
          </a:lstStyle>
          <a:p>
            <a:r>
              <a:rPr lang="en-GB" dirty="0"/>
              <a:t>Click to edit</a:t>
            </a:r>
            <a:endParaRPr lang="en-US" dirty="0"/>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357185" y="1408082"/>
            <a:ext cx="3775513" cy="4085161"/>
          </a:xfrm>
          <a:prstGeom prst="rect">
            <a:avLst/>
          </a:prstGeom>
          <a:ln w="50800" cap="sq">
            <a:solidFill>
              <a:srgbClr val="40907F"/>
            </a:solidFill>
          </a:ln>
        </p:spPr>
        <p:txBody>
          <a:bodyPr/>
          <a:lstStyle/>
          <a:p>
            <a:endParaRPr lang="en-US" dirty="0"/>
          </a:p>
        </p:txBody>
      </p:sp>
      <p:sp>
        <p:nvSpPr>
          <p:cNvPr id="14" name="Text Placeholder 3">
            <a:extLst>
              <a:ext uri="{FF2B5EF4-FFF2-40B4-BE49-F238E27FC236}">
                <a16:creationId xmlns:a16="http://schemas.microsoft.com/office/drawing/2014/main" id="{B770CF50-F2D9-0FC2-CE98-BE9A43735138}"/>
              </a:ext>
            </a:extLst>
          </p:cNvPr>
          <p:cNvSpPr>
            <a:spLocks noGrp="1"/>
          </p:cNvSpPr>
          <p:nvPr>
            <p:ph type="body" sz="half" idx="16"/>
          </p:nvPr>
        </p:nvSpPr>
        <p:spPr>
          <a:xfrm>
            <a:off x="4515862" y="1447425"/>
            <a:ext cx="2263258" cy="1994540"/>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10" name="Text Placeholder 3">
            <a:extLst>
              <a:ext uri="{FF2B5EF4-FFF2-40B4-BE49-F238E27FC236}">
                <a16:creationId xmlns:a16="http://schemas.microsoft.com/office/drawing/2014/main" id="{37EA080D-EE25-C150-E234-3CA7E62CEFD1}"/>
              </a:ext>
            </a:extLst>
          </p:cNvPr>
          <p:cNvSpPr>
            <a:spLocks noGrp="1"/>
          </p:cNvSpPr>
          <p:nvPr>
            <p:ph type="body" sz="half" idx="15"/>
          </p:nvPr>
        </p:nvSpPr>
        <p:spPr>
          <a:xfrm>
            <a:off x="4546598" y="3710012"/>
            <a:ext cx="2263258" cy="1994540"/>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4" name="Picture Placeholder 13">
            <a:extLst>
              <a:ext uri="{FF2B5EF4-FFF2-40B4-BE49-F238E27FC236}">
                <a16:creationId xmlns:a16="http://schemas.microsoft.com/office/drawing/2014/main" id="{9FE13C11-8856-F5C3-4CAA-470BB540919A}"/>
              </a:ext>
            </a:extLst>
          </p:cNvPr>
          <p:cNvSpPr>
            <a:spLocks noGrp="1"/>
          </p:cNvSpPr>
          <p:nvPr>
            <p:ph type="pic" sz="quarter" idx="17"/>
          </p:nvPr>
        </p:nvSpPr>
        <p:spPr>
          <a:xfrm>
            <a:off x="7480706" y="1386419"/>
            <a:ext cx="3775513" cy="4085161"/>
          </a:xfrm>
          <a:prstGeom prst="rect">
            <a:avLst/>
          </a:prstGeom>
          <a:ln w="50800" cap="sq">
            <a:solidFill>
              <a:srgbClr val="40907F"/>
            </a:solidFill>
          </a:ln>
        </p:spPr>
        <p:txBody>
          <a:bodyPr/>
          <a:lstStyle/>
          <a:p>
            <a:endParaRPr lang="en-US"/>
          </a:p>
        </p:txBody>
      </p:sp>
      <p:sp>
        <p:nvSpPr>
          <p:cNvPr id="6" name="Arrow">
            <a:extLst>
              <a:ext uri="{FF2B5EF4-FFF2-40B4-BE49-F238E27FC236}">
                <a16:creationId xmlns:a16="http://schemas.microsoft.com/office/drawing/2014/main" id="{2405DC80-D4F9-AF03-87B4-5FD807E27C67}"/>
              </a:ext>
              <a:ext uri="{C183D7F6-B498-43B3-948B-1728B52AA6E4}">
                <adec:decorative xmlns:adec="http://schemas.microsoft.com/office/drawing/2017/decorative" val="1"/>
              </a:ext>
            </a:extLst>
          </p:cNvPr>
          <p:cNvSpPr>
            <a:spLocks noGrp="1"/>
          </p:cNvSpPr>
          <p:nvPr>
            <p:ph type="pic" sz="quarter" idx="18" hasCustomPrompt="1"/>
          </p:nvPr>
        </p:nvSpPr>
        <p:spPr>
          <a:xfrm rot="20481903">
            <a:off x="5890120" y="720270"/>
            <a:ext cx="1778000" cy="635000"/>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p>
            <a:r>
              <a:rPr lang="en-US"/>
              <a:t> </a:t>
            </a:r>
          </a:p>
        </p:txBody>
      </p:sp>
      <p:sp>
        <p:nvSpPr>
          <p:cNvPr id="21" name="Arrow">
            <a:extLst>
              <a:ext uri="{FF2B5EF4-FFF2-40B4-BE49-F238E27FC236}">
                <a16:creationId xmlns:a16="http://schemas.microsoft.com/office/drawing/2014/main" id="{490A7667-F713-501A-63AF-EEAD14526B82}"/>
              </a:ext>
              <a:ext uri="{C183D7F6-B498-43B3-948B-1728B52AA6E4}">
                <adec:decorative xmlns:adec="http://schemas.microsoft.com/office/drawing/2017/decorative" val="1"/>
              </a:ext>
            </a:extLst>
          </p:cNvPr>
          <p:cNvSpPr>
            <a:spLocks noGrp="1"/>
          </p:cNvSpPr>
          <p:nvPr>
            <p:ph type="pic" sz="quarter" idx="19" hasCustomPrompt="1"/>
          </p:nvPr>
        </p:nvSpPr>
        <p:spPr>
          <a:xfrm rot="9839628">
            <a:off x="3322173" y="5443789"/>
            <a:ext cx="1778000" cy="635000"/>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p>
            <a:r>
              <a:rPr lang="en-US"/>
              <a:t> </a:t>
            </a:r>
          </a:p>
        </p:txBody>
      </p:sp>
      <p:sp>
        <p:nvSpPr>
          <p:cNvPr id="7" name="TextBox 6">
            <a:extLst>
              <a:ext uri="{FF2B5EF4-FFF2-40B4-BE49-F238E27FC236}">
                <a16:creationId xmlns:a16="http://schemas.microsoft.com/office/drawing/2014/main" id="{30B7D3DE-DD22-069A-F37E-A57DB023C08C}"/>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a:solidFill>
                  <a:srgbClr val="737373"/>
                </a:solidFill>
                <a:latin typeface="Arial" panose="020B0604020202020204" pitchFamily="34" charset="0"/>
                <a:cs typeface="Arial" panose="020B0604020202020204" pitchFamily="34" charset="0"/>
              </a:rPr>
              <a:t>More resources at </a:t>
            </a:r>
            <a:r>
              <a:rPr lang="en-US" sz="1600" baseline="0">
                <a:solidFill>
                  <a:schemeClr val="bg1">
                    <a:lumMod val="50000"/>
                  </a:schemeClr>
                </a:solidFill>
                <a:latin typeface="Arial" panose="020B0604020202020204" pitchFamily="34" charset="0"/>
                <a:cs typeface="Arial" panose="020B0604020202020204" pitchFamily="34" charset="0"/>
                <a:hlinkClick r:id="rId4"/>
              </a:rPr>
              <a:t>HistoricEngland.org.uk/Education</a:t>
            </a:r>
            <a:r>
              <a:rPr lang="en-US" sz="1600" baseline="0">
                <a:solidFill>
                  <a:schemeClr val="bg1">
                    <a:lumMod val="50000"/>
                  </a:schemeClr>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rPr>
              <a:t>| </a:t>
            </a:r>
            <a:r>
              <a:rPr lang="en-US" sz="1600" baseline="0">
                <a:solidFill>
                  <a:srgbClr val="737373"/>
                </a:solidFill>
                <a:latin typeface="Arial" panose="020B0604020202020204" pitchFamily="34" charset="0"/>
                <a:cs typeface="Arial" panose="020B0604020202020204" pitchFamily="34" charset="0"/>
                <a:hlinkClick r:id="rId5"/>
              </a:rPr>
              <a:t>contact@historicengland.org.uk</a:t>
            </a:r>
            <a:endParaRPr lang="en-US" sz="1600" baseline="0">
              <a:solidFill>
                <a:srgbClr val="737373"/>
              </a:solidFill>
              <a:latin typeface="Arial" panose="020B0604020202020204" pitchFamily="34" charset="0"/>
              <a:cs typeface="Arial" panose="020B0604020202020204" pitchFamily="34" charset="0"/>
            </a:endParaRPr>
          </a:p>
        </p:txBody>
      </p:sp>
      <p:pic>
        <p:nvPicPr>
          <p:cNvPr id="9" name="Picture 7" descr="Historic England logo">
            <a:extLst>
              <a:ext uri="{FF2B5EF4-FFF2-40B4-BE49-F238E27FC236}">
                <a16:creationId xmlns:a16="http://schemas.microsoft.com/office/drawing/2014/main" id="{11D99608-A4E7-6CA1-122D-F9FC40489A14}"/>
              </a:ext>
            </a:extLst>
          </p:cNvPr>
          <p:cNvPicPr>
            <a:picLocks noChangeAspect="1"/>
          </p:cNvPicPr>
          <p:nvPr userDrawn="1"/>
        </p:nvPicPr>
        <p:blipFill>
          <a:blip r:embed="rId6"/>
          <a:srcRect/>
          <a:stretch>
            <a:fillRect/>
          </a:stretch>
        </p:blipFill>
        <p:spPr>
          <a:xfrm>
            <a:off x="8903372" y="6102232"/>
            <a:ext cx="2072055" cy="686007"/>
          </a:xfrm>
          <a:prstGeom prst="rect">
            <a:avLst/>
          </a:prstGeom>
        </p:spPr>
      </p:pic>
      <p:sp>
        <p:nvSpPr>
          <p:cNvPr id="20" name="AutoShape 5">
            <a:extLst>
              <a:ext uri="{FF2B5EF4-FFF2-40B4-BE49-F238E27FC236}">
                <a16:creationId xmlns:a16="http://schemas.microsoft.com/office/drawing/2014/main" id="{6F01D4DD-FAF6-D59B-C700-66E45D95B6AB}"/>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0058769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Page">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383AC8C-9FEF-1752-1DF9-79280F5C56D5}"/>
              </a:ext>
            </a:extLst>
          </p:cNvPr>
          <p:cNvSpPr>
            <a:spLocks noGrp="1"/>
          </p:cNvSpPr>
          <p:nvPr>
            <p:ph type="title" hasCustomPrompt="1"/>
          </p:nvPr>
        </p:nvSpPr>
        <p:spPr>
          <a:xfrm>
            <a:off x="357187" y="365126"/>
            <a:ext cx="10996613" cy="717226"/>
          </a:xfrm>
          <a:prstGeom prst="rect">
            <a:avLst/>
          </a:prstGeom>
        </p:spPr>
        <p:txBody>
          <a:bodyPr lIns="0" rIns="90000" anchor="ctr" anchorCtr="0">
            <a:normAutofit/>
          </a:bodyPr>
          <a:lstStyle>
            <a:lvl1pPr>
              <a:lnSpc>
                <a:spcPct val="100000"/>
              </a:lnSpc>
              <a:defRPr sz="3200" b="1" i="0" baseline="0">
                <a:solidFill>
                  <a:srgbClr val="40907F"/>
                </a:solidFill>
              </a:defRPr>
            </a:lvl1pPr>
          </a:lstStyle>
          <a:p>
            <a:r>
              <a:rPr lang="en-US" dirty="0"/>
              <a:t>Click to edit title</a:t>
            </a:r>
            <a:endParaRPr lang="en-GB" dirty="0"/>
          </a:p>
        </p:txBody>
      </p:sp>
      <p:sp>
        <p:nvSpPr>
          <p:cNvPr id="3" name="Text Placeholder 2">
            <a:extLst>
              <a:ext uri="{FF2B5EF4-FFF2-40B4-BE49-F238E27FC236}">
                <a16:creationId xmlns:a16="http://schemas.microsoft.com/office/drawing/2014/main" id="{13BF7F29-C05D-47B8-95BB-4F65B64CE2F0}"/>
              </a:ext>
            </a:extLst>
          </p:cNvPr>
          <p:cNvSpPr>
            <a:spLocks noGrp="1"/>
          </p:cNvSpPr>
          <p:nvPr>
            <p:ph type="body" sz="quarter" idx="10" hasCustomPrompt="1"/>
          </p:nvPr>
        </p:nvSpPr>
        <p:spPr>
          <a:xfrm>
            <a:off x="357188" y="1389063"/>
            <a:ext cx="10996612" cy="461962"/>
          </a:xfrm>
          <a:prstGeom prst="rect">
            <a:avLst/>
          </a:prstGeom>
        </p:spPr>
        <p:txBody>
          <a:bodyPr lIns="0"/>
          <a:lstStyle>
            <a:lvl1pPr>
              <a:defRPr sz="2400" b="1"/>
            </a:lvl1pPr>
          </a:lstStyle>
          <a:p>
            <a:pPr lvl="0"/>
            <a:r>
              <a:rPr lang="en-GB" dirty="0"/>
              <a:t>Key stage:</a:t>
            </a:r>
          </a:p>
        </p:txBody>
      </p:sp>
      <p:sp>
        <p:nvSpPr>
          <p:cNvPr id="6" name="TextBox 5">
            <a:extLst>
              <a:ext uri="{FF2B5EF4-FFF2-40B4-BE49-F238E27FC236}">
                <a16:creationId xmlns:a16="http://schemas.microsoft.com/office/drawing/2014/main" id="{D572924A-B63A-E950-7027-25979926085A}"/>
              </a:ext>
            </a:extLst>
          </p:cNvPr>
          <p:cNvSpPr txBox="1"/>
          <p:nvPr userDrawn="1"/>
        </p:nvSpPr>
        <p:spPr>
          <a:xfrm>
            <a:off x="357186" y="1861564"/>
            <a:ext cx="8229600" cy="46166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50" baseline="0" dirty="0">
                <a:solidFill>
                  <a:srgbClr val="191715"/>
                </a:solidFill>
                <a:latin typeface="Arial" panose="020B0604020202020204" pitchFamily="34" charset="0"/>
                <a:cs typeface="Arial" panose="020B0604020202020204" pitchFamily="34" charset="0"/>
              </a:rPr>
              <a:t>Curriculum links:</a:t>
            </a:r>
            <a:endParaRPr lang="en-US" sz="2400" baseline="0" dirty="0">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E199DACC-5A6A-BE68-0E51-6447F4EC6223}"/>
              </a:ext>
            </a:extLst>
          </p:cNvPr>
          <p:cNvSpPr>
            <a:spLocks noGrp="1"/>
          </p:cNvSpPr>
          <p:nvPr>
            <p:ph idx="1" hasCustomPrompt="1"/>
          </p:nvPr>
        </p:nvSpPr>
        <p:spPr>
          <a:xfrm>
            <a:off x="357186" y="2429353"/>
            <a:ext cx="10996613" cy="3392103"/>
          </a:xfrm>
          <a:prstGeom prst="rect">
            <a:avLst/>
          </a:prstGeom>
        </p:spPr>
        <p:txBody>
          <a:bodyPr lIns="0" rIns="90000"/>
          <a:lstStyle>
            <a:lvl1pPr marL="0" indent="0" algn="l">
              <a:buFontTx/>
              <a:buNone/>
              <a:defRPr sz="2000" b="0" i="0" baseline="0">
                <a:latin typeface="Arial" panose="020B0604020202020204" pitchFamily="34" charset="0"/>
              </a:defRPr>
            </a:lvl1pPr>
            <a:lvl2pPr marL="457200" indent="0">
              <a:buFontTx/>
              <a:buNone/>
              <a:defRPr baseline="0">
                <a:latin typeface="Arial" panose="020B0604020202020204" pitchFamily="34" charset="0"/>
              </a:defRPr>
            </a:lvl2pPr>
            <a:lvl3pPr marL="914400" indent="0" algn="l">
              <a:buFontTx/>
              <a:buNone/>
              <a:defRPr/>
            </a:lvl3pPr>
            <a:lvl4pPr marL="1371600" indent="0" algn="l">
              <a:buFontTx/>
              <a:buNone/>
              <a:defRPr/>
            </a:lvl4pPr>
            <a:lvl5pPr marL="1828800" indent="0" algn="l">
              <a:buFontTx/>
              <a:buNone/>
              <a:defRPr/>
            </a:lvl5pPr>
          </a:lstStyle>
          <a:p>
            <a:pPr lvl="0"/>
            <a:r>
              <a:rPr lang="en-GB"/>
              <a:t>Click to edit curriculum links.</a:t>
            </a:r>
          </a:p>
        </p:txBody>
      </p:sp>
      <p:sp>
        <p:nvSpPr>
          <p:cNvPr id="16" name="TextBox 15">
            <a:extLst>
              <a:ext uri="{FF2B5EF4-FFF2-40B4-BE49-F238E27FC236}">
                <a16:creationId xmlns:a16="http://schemas.microsoft.com/office/drawing/2014/main" id="{16A5A495-96CF-60C4-401B-4D1F86AF16AD}"/>
              </a:ext>
            </a:extLst>
          </p:cNvPr>
          <p:cNvSpPr txBox="1"/>
          <p:nvPr userDrawn="1"/>
        </p:nvSpPr>
        <p:spPr>
          <a:xfrm>
            <a:off x="357187" y="6213394"/>
            <a:ext cx="8801101" cy="376081"/>
          </a:xfrm>
          <a:prstGeom prst="rect">
            <a:avLst/>
          </a:prstGeom>
        </p:spPr>
        <p:txBody>
          <a:bodyPr wrap="square" lIns="0" tIns="0" rIns="0" bIns="0" rtlCol="0" anchor="t">
            <a:spAutoFit/>
          </a:bodyPr>
          <a:lstStyle/>
          <a:p>
            <a:pPr>
              <a:lnSpc>
                <a:spcPts val="3359"/>
              </a:lnSpc>
            </a:pPr>
            <a:r>
              <a:rPr lang="en-US" sz="1600" baseline="0" dirty="0">
                <a:solidFill>
                  <a:srgbClr val="737373"/>
                </a:solidFill>
                <a:latin typeface="Arial" panose="020B0604020202020204" pitchFamily="34" charset="0"/>
                <a:cs typeface="Arial" panose="020B0604020202020204" pitchFamily="34" charset="0"/>
              </a:rPr>
              <a:t>More resources at </a:t>
            </a:r>
            <a:r>
              <a:rPr lang="en-US" sz="1600" baseline="0" dirty="0">
                <a:solidFill>
                  <a:schemeClr val="bg1">
                    <a:lumMod val="50000"/>
                  </a:schemeClr>
                </a:solidFill>
                <a:latin typeface="Arial" panose="020B0604020202020204" pitchFamily="34" charset="0"/>
                <a:cs typeface="Arial" panose="020B0604020202020204" pitchFamily="34" charset="0"/>
                <a:hlinkClick r:id="rId2"/>
              </a:rPr>
              <a:t>HistoricEngland.org.uk/Education</a:t>
            </a:r>
            <a:r>
              <a:rPr lang="en-US" sz="1600" baseline="0" dirty="0">
                <a:solidFill>
                  <a:schemeClr val="bg1">
                    <a:lumMod val="50000"/>
                  </a:schemeClr>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rPr>
              <a:t>| </a:t>
            </a:r>
            <a:r>
              <a:rPr lang="en-US" sz="1600" baseline="0" dirty="0">
                <a:solidFill>
                  <a:srgbClr val="737373"/>
                </a:solidFill>
                <a:latin typeface="Arial" panose="020B0604020202020204" pitchFamily="34" charset="0"/>
                <a:cs typeface="Arial" panose="020B0604020202020204" pitchFamily="34" charset="0"/>
                <a:hlinkClick r:id="rId3"/>
              </a:rPr>
              <a:t>contact@historicengland.org.uk</a:t>
            </a:r>
            <a:endParaRPr lang="en-US" sz="1600" baseline="0" dirty="0">
              <a:solidFill>
                <a:srgbClr val="737373"/>
              </a:solidFill>
              <a:latin typeface="Arial" panose="020B0604020202020204" pitchFamily="34" charset="0"/>
              <a:cs typeface="Arial" panose="020B0604020202020204" pitchFamily="34" charset="0"/>
            </a:endParaRPr>
          </a:p>
        </p:txBody>
      </p:sp>
      <p:sp>
        <p:nvSpPr>
          <p:cNvPr id="17" name="AutoShape 5">
            <a:extLst>
              <a:ext uri="{FF2B5EF4-FFF2-40B4-BE49-F238E27FC236}">
                <a16:creationId xmlns:a16="http://schemas.microsoft.com/office/drawing/2014/main" id="{D3104B1F-1AA8-952F-2D5F-AD59684EFC27}"/>
              </a:ext>
              <a:ext uri="{C183D7F6-B498-43B3-948B-1728B52AA6E4}">
                <adec:decorative xmlns:adec="http://schemas.microsoft.com/office/drawing/2017/decorative" val="1"/>
              </a:ext>
            </a:extLst>
          </p:cNvPr>
          <p:cNvSpPr/>
          <p:nvPr userDrawn="1"/>
        </p:nvSpPr>
        <p:spPr>
          <a:xfrm flipV="1">
            <a:off x="357186" y="6102232"/>
            <a:ext cx="10996613" cy="5038"/>
          </a:xfrm>
          <a:prstGeom prst="line">
            <a:avLst/>
          </a:prstGeom>
          <a:ln w="19050" cap="rnd">
            <a:solidFill>
              <a:srgbClr val="D9D9D9"/>
            </a:solidFill>
            <a:prstDash val="solid"/>
            <a:headEnd type="none" w="sm" len="sm"/>
            <a:tailEnd type="none" w="sm" len="sm"/>
          </a:ln>
        </p:spPr>
      </p:sp>
      <p:grpSp>
        <p:nvGrpSpPr>
          <p:cNvPr id="10" name="Group 2">
            <a:extLst>
              <a:ext uri="{FF2B5EF4-FFF2-40B4-BE49-F238E27FC236}">
                <a16:creationId xmlns:a16="http://schemas.microsoft.com/office/drawing/2014/main" id="{C5FF42A0-2B22-9A4D-5106-8ED5B94E40D0}"/>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1" name="Freeform 3">
              <a:extLst>
                <a:ext uri="{FF2B5EF4-FFF2-40B4-BE49-F238E27FC236}">
                  <a16:creationId xmlns:a16="http://schemas.microsoft.com/office/drawing/2014/main" id="{F205FFBF-5408-C844-0E3B-D5D353C06527}"/>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12" name="TextBox 4">
            <a:extLst>
              <a:ext uri="{FF2B5EF4-FFF2-40B4-BE49-F238E27FC236}">
                <a16:creationId xmlns:a16="http://schemas.microsoft.com/office/drawing/2014/main" id="{239144C5-C2E0-CF18-E233-F8758440FD2C}"/>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pic>
        <p:nvPicPr>
          <p:cNvPr id="18" name="Picture 7" descr="Historic England logo">
            <a:extLst>
              <a:ext uri="{FF2B5EF4-FFF2-40B4-BE49-F238E27FC236}">
                <a16:creationId xmlns:a16="http://schemas.microsoft.com/office/drawing/2014/main" id="{01A08B8C-ABF2-20A3-5D1C-95CA41798853}"/>
              </a:ext>
            </a:extLst>
          </p:cNvPr>
          <p:cNvPicPr>
            <a:picLocks noChangeAspect="1"/>
          </p:cNvPicPr>
          <p:nvPr userDrawn="1"/>
        </p:nvPicPr>
        <p:blipFill>
          <a:blip r:embed="rId4"/>
          <a:srcRect/>
          <a:stretch>
            <a:fillRect/>
          </a:stretch>
        </p:blipFill>
        <p:spPr>
          <a:xfrm>
            <a:off x="8903372" y="6102232"/>
            <a:ext cx="2072055" cy="686007"/>
          </a:xfrm>
          <a:prstGeom prst="rect">
            <a:avLst/>
          </a:prstGeom>
        </p:spPr>
      </p:pic>
    </p:spTree>
    <p:extLst>
      <p:ext uri="{BB962C8B-B14F-4D97-AF65-F5344CB8AC3E}">
        <p14:creationId xmlns:p14="http://schemas.microsoft.com/office/powerpoint/2010/main" val="115848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Pic-Three-Tex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40907F"/>
                </a:solidFill>
              </a:defRPr>
            </a:lvl1pPr>
          </a:lstStyle>
          <a:p>
            <a:r>
              <a:rPr lang="en-GB" dirty="0"/>
              <a:t>Click to edit</a:t>
            </a:r>
            <a:endParaRPr lang="en-US" dirty="0"/>
          </a:p>
        </p:txBody>
      </p:sp>
      <p:sp>
        <p:nvSpPr>
          <p:cNvPr id="15" name="Polaroid 1">
            <a:extLst>
              <a:ext uri="{FF2B5EF4-FFF2-40B4-BE49-F238E27FC236}">
                <a16:creationId xmlns:a16="http://schemas.microsoft.com/office/drawing/2014/main" id="{A5EC1B8E-118E-BFBF-C139-E7D78D13583F}"/>
              </a:ext>
              <a:ext uri="{C183D7F6-B498-43B3-948B-1728B52AA6E4}">
                <adec:decorative xmlns:adec="http://schemas.microsoft.com/office/drawing/2017/decorative" val="1"/>
              </a:ext>
            </a:extLst>
          </p:cNvPr>
          <p:cNvSpPr>
            <a:spLocks noGrp="1"/>
          </p:cNvSpPr>
          <p:nvPr>
            <p:ph type="pic" sz="quarter" idx="11" hasCustomPrompt="1"/>
          </p:nvPr>
        </p:nvSpPr>
        <p:spPr>
          <a:xfrm>
            <a:off x="357186" y="1255125"/>
            <a:ext cx="3449269" cy="3116363"/>
          </a:xfrm>
          <a:prstGeom prst="rect">
            <a:avLst/>
          </a:prstGeom>
          <a:blipFill>
            <a:blip r:embed="rId2"/>
            <a:stretch>
              <a:fillRect l="-412" r="-412"/>
            </a:stretch>
          </a:blipFill>
        </p:spPr>
        <p:txBody>
          <a:bodyPr/>
          <a:lstStyle/>
          <a:p>
            <a:r>
              <a:rPr lang="en-US" dirty="0"/>
              <a:t> </a:t>
            </a:r>
          </a:p>
        </p:txBody>
      </p:sp>
      <p:sp>
        <p:nvSpPr>
          <p:cNvPr id="16" name="Picture 1">
            <a:extLst>
              <a:ext uri="{FF2B5EF4-FFF2-40B4-BE49-F238E27FC236}">
                <a16:creationId xmlns:a16="http://schemas.microsoft.com/office/drawing/2014/main" id="{8E962C4A-7DAF-900E-E9A3-FB229FE24B09}"/>
              </a:ext>
            </a:extLst>
          </p:cNvPr>
          <p:cNvSpPr>
            <a:spLocks noGrp="1"/>
          </p:cNvSpPr>
          <p:nvPr>
            <p:ph type="pic" sz="quarter" idx="12"/>
          </p:nvPr>
        </p:nvSpPr>
        <p:spPr>
          <a:xfrm>
            <a:off x="733647" y="1411496"/>
            <a:ext cx="2860157" cy="2252620"/>
          </a:xfrm>
          <a:prstGeom prst="rect">
            <a:avLst/>
          </a:prstGeom>
        </p:spPr>
        <p:txBody>
          <a:bodyPr/>
          <a:lstStyle/>
          <a:p>
            <a:endParaRPr lang="en-US" dirty="0"/>
          </a:p>
        </p:txBody>
      </p:sp>
      <p:sp>
        <p:nvSpPr>
          <p:cNvPr id="40" name="Washi">
            <a:extLst>
              <a:ext uri="{FF2B5EF4-FFF2-40B4-BE49-F238E27FC236}">
                <a16:creationId xmlns:a16="http://schemas.microsoft.com/office/drawing/2014/main" id="{68DAFA26-B1D9-C74E-55A7-71DDCA28DD34}"/>
              </a:ext>
              <a:ext uri="{C183D7F6-B498-43B3-948B-1728B52AA6E4}">
                <adec:decorative xmlns:adec="http://schemas.microsoft.com/office/drawing/2017/decorative" val="1"/>
              </a:ext>
            </a:extLst>
          </p:cNvPr>
          <p:cNvSpPr>
            <a:spLocks noGrp="1"/>
          </p:cNvSpPr>
          <p:nvPr>
            <p:ph type="pic" sz="quarter" idx="22" hasCustomPrompt="1"/>
          </p:nvPr>
        </p:nvSpPr>
        <p:spPr>
          <a:xfrm>
            <a:off x="965507" y="3731741"/>
            <a:ext cx="2328862"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p>
            <a:r>
              <a:rPr lang="en-US" dirty="0"/>
              <a:t> </a:t>
            </a:r>
          </a:p>
        </p:txBody>
      </p:sp>
      <p:sp>
        <p:nvSpPr>
          <p:cNvPr id="42" name="Text Placeholder 1">
            <a:extLst>
              <a:ext uri="{FF2B5EF4-FFF2-40B4-BE49-F238E27FC236}">
                <a16:creationId xmlns:a16="http://schemas.microsoft.com/office/drawing/2014/main" id="{04AA8EC4-47E9-F593-B708-794FEFA65850}"/>
              </a:ext>
            </a:extLst>
          </p:cNvPr>
          <p:cNvSpPr>
            <a:spLocks noGrp="1"/>
          </p:cNvSpPr>
          <p:nvPr>
            <p:ph type="body" sz="quarter" idx="23"/>
          </p:nvPr>
        </p:nvSpPr>
        <p:spPr>
          <a:xfrm rot="21383919">
            <a:off x="1100444" y="3865091"/>
            <a:ext cx="2058987" cy="414338"/>
          </a:xfrm>
          <a:prstGeom prst="rect">
            <a:avLst/>
          </a:prstGeom>
          <a:noFill/>
        </p:spPr>
        <p:txBody>
          <a:bodyPr anchor="ctr" anchorCtr="0"/>
          <a:lstStyle>
            <a:lvl1pPr algn="ctr">
              <a:defRPr sz="1400" b="1" i="0" baseline="0">
                <a:solidFill>
                  <a:schemeClr val="tx1"/>
                </a:solidFill>
              </a:defRPr>
            </a:lvl1pPr>
          </a:lstStyle>
          <a:p>
            <a:pPr lvl="0"/>
            <a:r>
              <a:rPr lang="en-US" dirty="0"/>
              <a:t>Click to edit</a:t>
            </a:r>
          </a:p>
        </p:txBody>
      </p:sp>
      <p:sp>
        <p:nvSpPr>
          <p:cNvPr id="20" name="Text Placeholder 1">
            <a:extLst>
              <a:ext uri="{FF2B5EF4-FFF2-40B4-BE49-F238E27FC236}">
                <a16:creationId xmlns:a16="http://schemas.microsoft.com/office/drawing/2014/main" id="{D6D5F453-CE35-87E0-FC81-F5D5D79C5AF6}"/>
              </a:ext>
            </a:extLst>
          </p:cNvPr>
          <p:cNvSpPr>
            <a:spLocks noGrp="1"/>
          </p:cNvSpPr>
          <p:nvPr>
            <p:ph type="body" sz="half" idx="2"/>
          </p:nvPr>
        </p:nvSpPr>
        <p:spPr>
          <a:xfrm>
            <a:off x="554870" y="4542450"/>
            <a:ext cx="3251585" cy="1646477"/>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6" name="Polaroid 2">
            <a:extLst>
              <a:ext uri="{FF2B5EF4-FFF2-40B4-BE49-F238E27FC236}">
                <a16:creationId xmlns:a16="http://schemas.microsoft.com/office/drawing/2014/main" id="{0C5B97FC-AB4E-1DB1-74F5-C823905C4A26}"/>
              </a:ext>
              <a:ext uri="{C183D7F6-B498-43B3-948B-1728B52AA6E4}">
                <adec:decorative xmlns:adec="http://schemas.microsoft.com/office/drawing/2017/decorative" val="1"/>
              </a:ext>
            </a:extLst>
          </p:cNvPr>
          <p:cNvSpPr>
            <a:spLocks noGrp="1"/>
          </p:cNvSpPr>
          <p:nvPr>
            <p:ph type="pic" sz="quarter" idx="13" hasCustomPrompt="1"/>
          </p:nvPr>
        </p:nvSpPr>
        <p:spPr>
          <a:xfrm>
            <a:off x="4065654" y="1285653"/>
            <a:ext cx="3449269" cy="3116363"/>
          </a:xfrm>
          <a:prstGeom prst="rect">
            <a:avLst/>
          </a:prstGeom>
          <a:blipFill>
            <a:blip r:embed="rId2"/>
            <a:stretch>
              <a:fillRect l="-412" r="-412"/>
            </a:stretch>
          </a:blipFill>
        </p:spPr>
        <p:txBody>
          <a:bodyPr/>
          <a:lstStyle/>
          <a:p>
            <a:r>
              <a:rPr lang="en-US"/>
              <a:t> </a:t>
            </a:r>
          </a:p>
        </p:txBody>
      </p:sp>
      <p:sp>
        <p:nvSpPr>
          <p:cNvPr id="10" name="Picture 2">
            <a:extLst>
              <a:ext uri="{FF2B5EF4-FFF2-40B4-BE49-F238E27FC236}">
                <a16:creationId xmlns:a16="http://schemas.microsoft.com/office/drawing/2014/main" id="{81CDE749-F5AA-654D-BBBB-7ACE20557961}"/>
              </a:ext>
            </a:extLst>
          </p:cNvPr>
          <p:cNvSpPr>
            <a:spLocks noGrp="1"/>
          </p:cNvSpPr>
          <p:nvPr>
            <p:ph type="pic" sz="quarter" idx="14"/>
          </p:nvPr>
        </p:nvSpPr>
        <p:spPr>
          <a:xfrm>
            <a:off x="4425413" y="1433340"/>
            <a:ext cx="2860157" cy="2252620"/>
          </a:xfrm>
          <a:prstGeom prst="rect">
            <a:avLst/>
          </a:prstGeom>
        </p:spPr>
        <p:txBody>
          <a:bodyPr/>
          <a:lstStyle/>
          <a:p>
            <a:endParaRPr lang="en-US"/>
          </a:p>
        </p:txBody>
      </p:sp>
      <p:sp>
        <p:nvSpPr>
          <p:cNvPr id="43" name="Washi">
            <a:extLst>
              <a:ext uri="{FF2B5EF4-FFF2-40B4-BE49-F238E27FC236}">
                <a16:creationId xmlns:a16="http://schemas.microsoft.com/office/drawing/2014/main" id="{D1F788DE-674D-9F5F-697C-9723C3D8243A}"/>
              </a:ext>
              <a:ext uri="{C183D7F6-B498-43B3-948B-1728B52AA6E4}">
                <adec:decorative xmlns:adec="http://schemas.microsoft.com/office/drawing/2017/decorative" val="1"/>
              </a:ext>
            </a:extLst>
          </p:cNvPr>
          <p:cNvSpPr>
            <a:spLocks noGrp="1"/>
          </p:cNvSpPr>
          <p:nvPr>
            <p:ph type="pic" sz="quarter" idx="24" hasCustomPrompt="1"/>
          </p:nvPr>
        </p:nvSpPr>
        <p:spPr>
          <a:xfrm>
            <a:off x="4883450" y="3758075"/>
            <a:ext cx="2328862"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p>
            <a:r>
              <a:rPr lang="en-US"/>
              <a:t> </a:t>
            </a:r>
          </a:p>
        </p:txBody>
      </p:sp>
      <p:sp>
        <p:nvSpPr>
          <p:cNvPr id="44" name="Text Placeholder 2">
            <a:extLst>
              <a:ext uri="{FF2B5EF4-FFF2-40B4-BE49-F238E27FC236}">
                <a16:creationId xmlns:a16="http://schemas.microsoft.com/office/drawing/2014/main" id="{325C52C7-8BDD-D376-3E1E-92884E9DA81A}"/>
              </a:ext>
            </a:extLst>
          </p:cNvPr>
          <p:cNvSpPr>
            <a:spLocks noGrp="1"/>
          </p:cNvSpPr>
          <p:nvPr>
            <p:ph type="body" sz="quarter" idx="25"/>
          </p:nvPr>
        </p:nvSpPr>
        <p:spPr>
          <a:xfrm rot="21383919">
            <a:off x="5018387" y="3891425"/>
            <a:ext cx="205898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21" name="Text Placeholder 2">
            <a:extLst>
              <a:ext uri="{FF2B5EF4-FFF2-40B4-BE49-F238E27FC236}">
                <a16:creationId xmlns:a16="http://schemas.microsoft.com/office/drawing/2014/main" id="{CBA456B3-BB9F-16E3-E3F4-07C61BB5FD9E}"/>
              </a:ext>
            </a:extLst>
          </p:cNvPr>
          <p:cNvSpPr>
            <a:spLocks noGrp="1"/>
          </p:cNvSpPr>
          <p:nvPr>
            <p:ph type="body" sz="half" idx="17"/>
          </p:nvPr>
        </p:nvSpPr>
        <p:spPr>
          <a:xfrm>
            <a:off x="4255428" y="4549703"/>
            <a:ext cx="3259495" cy="1639224"/>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sp>
        <p:nvSpPr>
          <p:cNvPr id="14" name="Polaroid 3">
            <a:extLst>
              <a:ext uri="{FF2B5EF4-FFF2-40B4-BE49-F238E27FC236}">
                <a16:creationId xmlns:a16="http://schemas.microsoft.com/office/drawing/2014/main" id="{FDF09B61-4E47-EA9C-608B-975D7A5BD4AB}"/>
              </a:ext>
              <a:ext uri="{C183D7F6-B498-43B3-948B-1728B52AA6E4}">
                <adec:decorative xmlns:adec="http://schemas.microsoft.com/office/drawing/2017/decorative" val="1"/>
              </a:ext>
            </a:extLst>
          </p:cNvPr>
          <p:cNvSpPr>
            <a:spLocks noGrp="1"/>
          </p:cNvSpPr>
          <p:nvPr>
            <p:ph type="pic" sz="quarter" idx="15" hasCustomPrompt="1"/>
          </p:nvPr>
        </p:nvSpPr>
        <p:spPr>
          <a:xfrm>
            <a:off x="7777224" y="1276969"/>
            <a:ext cx="3449269" cy="3116363"/>
          </a:xfrm>
          <a:prstGeom prst="rect">
            <a:avLst/>
          </a:prstGeom>
          <a:blipFill>
            <a:blip r:embed="rId2"/>
            <a:stretch>
              <a:fillRect l="-412" r="-412"/>
            </a:stretch>
          </a:blipFill>
        </p:spPr>
        <p:txBody>
          <a:bodyPr/>
          <a:lstStyle/>
          <a:p>
            <a:r>
              <a:rPr lang="en-US"/>
              <a:t> </a:t>
            </a:r>
          </a:p>
        </p:txBody>
      </p:sp>
      <p:sp>
        <p:nvSpPr>
          <p:cNvPr id="17" name="Picture 3">
            <a:extLst>
              <a:ext uri="{FF2B5EF4-FFF2-40B4-BE49-F238E27FC236}">
                <a16:creationId xmlns:a16="http://schemas.microsoft.com/office/drawing/2014/main" id="{B09CC26C-3F88-BC76-6D25-8A833EFEA479}"/>
              </a:ext>
            </a:extLst>
          </p:cNvPr>
          <p:cNvSpPr>
            <a:spLocks noGrp="1"/>
          </p:cNvSpPr>
          <p:nvPr>
            <p:ph type="pic" sz="quarter" idx="16"/>
          </p:nvPr>
        </p:nvSpPr>
        <p:spPr>
          <a:xfrm>
            <a:off x="8153685" y="1433340"/>
            <a:ext cx="2860157" cy="2252620"/>
          </a:xfrm>
          <a:prstGeom prst="rect">
            <a:avLst/>
          </a:prstGeom>
        </p:spPr>
        <p:txBody>
          <a:bodyPr/>
          <a:lstStyle/>
          <a:p>
            <a:endParaRPr lang="en-US"/>
          </a:p>
        </p:txBody>
      </p:sp>
      <p:sp>
        <p:nvSpPr>
          <p:cNvPr id="45" name="Washi 3">
            <a:extLst>
              <a:ext uri="{FF2B5EF4-FFF2-40B4-BE49-F238E27FC236}">
                <a16:creationId xmlns:a16="http://schemas.microsoft.com/office/drawing/2014/main" id="{0E7352E7-3CC4-489C-AB1C-12552E4C62F8}"/>
              </a:ext>
              <a:ext uri="{C183D7F6-B498-43B3-948B-1728B52AA6E4}">
                <adec:decorative xmlns:adec="http://schemas.microsoft.com/office/drawing/2017/decorative" val="1"/>
              </a:ext>
            </a:extLst>
          </p:cNvPr>
          <p:cNvSpPr>
            <a:spLocks noGrp="1"/>
          </p:cNvSpPr>
          <p:nvPr>
            <p:ph type="pic" sz="quarter" idx="26" hasCustomPrompt="1"/>
          </p:nvPr>
        </p:nvSpPr>
        <p:spPr>
          <a:xfrm>
            <a:off x="8362619" y="3715787"/>
            <a:ext cx="2328862" cy="681038"/>
          </a:xfrm>
          <a:prstGeom prst="rect">
            <a:avLst/>
          </a:prstGeom>
          <a:blipFill>
            <a:blip r:embed="rId3">
              <a:extLst>
                <a:ext uri="{96DAC541-7B7A-43D3-8B79-37D633B846F1}">
                  <asvg:svgBlip xmlns:asvg="http://schemas.microsoft.com/office/drawing/2016/SVG/main" r:embed="rId4"/>
                </a:ext>
              </a:extLst>
            </a:blip>
            <a:stretch>
              <a:fillRect l="-412" r="-412"/>
            </a:stretch>
          </a:blipFill>
        </p:spPr>
        <p:txBody>
          <a:bodyPr/>
          <a:lstStyle/>
          <a:p>
            <a:r>
              <a:rPr lang="en-US"/>
              <a:t> </a:t>
            </a:r>
          </a:p>
        </p:txBody>
      </p:sp>
      <p:sp>
        <p:nvSpPr>
          <p:cNvPr id="46" name="Text Washi 3">
            <a:extLst>
              <a:ext uri="{FF2B5EF4-FFF2-40B4-BE49-F238E27FC236}">
                <a16:creationId xmlns:a16="http://schemas.microsoft.com/office/drawing/2014/main" id="{46F6435A-4A38-0C36-BAA1-5EF431299977}"/>
              </a:ext>
            </a:extLst>
          </p:cNvPr>
          <p:cNvSpPr>
            <a:spLocks noGrp="1"/>
          </p:cNvSpPr>
          <p:nvPr>
            <p:ph type="body" sz="quarter" idx="27"/>
          </p:nvPr>
        </p:nvSpPr>
        <p:spPr>
          <a:xfrm rot="21383919">
            <a:off x="8497556" y="3849137"/>
            <a:ext cx="2058987"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22" name="Text 3">
            <a:extLst>
              <a:ext uri="{FF2B5EF4-FFF2-40B4-BE49-F238E27FC236}">
                <a16:creationId xmlns:a16="http://schemas.microsoft.com/office/drawing/2014/main" id="{2C53A28A-6631-911A-6522-1F821C55EED4}"/>
              </a:ext>
            </a:extLst>
          </p:cNvPr>
          <p:cNvSpPr>
            <a:spLocks noGrp="1"/>
          </p:cNvSpPr>
          <p:nvPr>
            <p:ph type="body" sz="half" idx="18"/>
          </p:nvPr>
        </p:nvSpPr>
        <p:spPr>
          <a:xfrm>
            <a:off x="7963896" y="4549703"/>
            <a:ext cx="3259494" cy="1639224"/>
          </a:xfrm>
          <a:prstGeom prst="rect">
            <a:avLst/>
          </a:prstGeom>
          <a:solidFill>
            <a:schemeClr val="bg1"/>
          </a:solidFill>
        </p:spPr>
        <p:txBody>
          <a:bodyPr wrap="square" lIns="180000" tIns="180000" rIns="180000" bIns="180000">
            <a:noAutofit/>
          </a:bodyPr>
          <a:lstStyle>
            <a:lvl1pPr marL="0" indent="0">
              <a:buNone/>
              <a:defRPr sz="1400" b="0" i="0" baseline="0">
                <a:solidFill>
                  <a:srgbClr val="1A1B23"/>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a:t>
            </a:r>
          </a:p>
        </p:txBody>
      </p:sp>
      <p:grpSp>
        <p:nvGrpSpPr>
          <p:cNvPr id="11" name="Group 2">
            <a:extLst>
              <a:ext uri="{FF2B5EF4-FFF2-40B4-BE49-F238E27FC236}">
                <a16:creationId xmlns:a16="http://schemas.microsoft.com/office/drawing/2014/main" id="{7EAA60FF-3B89-0C06-377E-4ED2EFB90E3B}"/>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33168150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eb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8C572-26AF-0076-FD55-E69E186A9DE8}"/>
              </a:ext>
            </a:extLst>
          </p:cNvPr>
          <p:cNvSpPr>
            <a:spLocks noGrp="1"/>
          </p:cNvSpPr>
          <p:nvPr>
            <p:ph type="title"/>
          </p:nvPr>
        </p:nvSpPr>
        <p:spPr>
          <a:xfrm>
            <a:off x="319494" y="-1016135"/>
            <a:ext cx="10515600" cy="913835"/>
          </a:xfrm>
        </p:spPr>
        <p:txBody>
          <a:bodyPr/>
          <a:lstStyle>
            <a:lvl1pPr>
              <a:defRPr baseline="0">
                <a:solidFill>
                  <a:srgbClr val="40907F"/>
                </a:solidFill>
              </a:defRPr>
            </a:lvl1pPr>
          </a:lstStyle>
          <a:p>
            <a:r>
              <a:rPr lang="en-GB" dirty="0"/>
              <a:t>Click to edit Master title style</a:t>
            </a:r>
            <a:endParaRPr lang="en-US" dirty="0"/>
          </a:p>
        </p:txBody>
      </p:sp>
      <p:sp>
        <p:nvSpPr>
          <p:cNvPr id="26" name="Picture Placeholder 25">
            <a:extLst>
              <a:ext uri="{FF2B5EF4-FFF2-40B4-BE49-F238E27FC236}">
                <a16:creationId xmlns:a16="http://schemas.microsoft.com/office/drawing/2014/main" id="{6EF481FE-D554-7D5C-11A7-101603AF9495}"/>
              </a:ext>
            </a:extLst>
          </p:cNvPr>
          <p:cNvSpPr>
            <a:spLocks noGrp="1"/>
          </p:cNvSpPr>
          <p:nvPr>
            <p:ph type="pic" sz="quarter" idx="10" hasCustomPrompt="1"/>
          </p:nvPr>
        </p:nvSpPr>
        <p:spPr>
          <a:xfrm>
            <a:off x="319494" y="308635"/>
            <a:ext cx="2444971" cy="1934836"/>
          </a:xfrm>
          <a:custGeom>
            <a:avLst/>
            <a:gdLst>
              <a:gd name="connsiteX0" fmla="*/ 2788316 w 4149725"/>
              <a:gd name="connsiteY0" fmla="*/ 381 h 3467217"/>
              <a:gd name="connsiteX1" fmla="*/ 4024737 w 4149725"/>
              <a:gd name="connsiteY1" fmla="*/ 1272374 h 3467217"/>
              <a:gd name="connsiteX2" fmla="*/ 2427276 w 4149725"/>
              <a:gd name="connsiteY2" fmla="*/ 3440737 h 3467217"/>
              <a:gd name="connsiteX3" fmla="*/ 2101551 w 4149725"/>
              <a:gd name="connsiteY3" fmla="*/ 3461487 h 3467217"/>
              <a:gd name="connsiteX4" fmla="*/ 1831999 w 4149725"/>
              <a:gd name="connsiteY4" fmla="*/ 3467217 h 3467217"/>
              <a:gd name="connsiteX5" fmla="*/ 1795576 w 4149725"/>
              <a:gd name="connsiteY5" fmla="*/ 3467217 h 3467217"/>
              <a:gd name="connsiteX6" fmla="*/ 1549345 w 4149725"/>
              <a:gd name="connsiteY6" fmla="*/ 3458882 h 3467217"/>
              <a:gd name="connsiteX7" fmla="*/ 61571 w 4149725"/>
              <a:gd name="connsiteY7" fmla="*/ 1762783 h 3467217"/>
              <a:gd name="connsiteX8" fmla="*/ 2766 w 4149725"/>
              <a:gd name="connsiteY8" fmla="*/ 1303081 h 3467217"/>
              <a:gd name="connsiteX9" fmla="*/ 0 w 4149725"/>
              <a:gd name="connsiteY9" fmla="*/ 1221180 h 3467217"/>
              <a:gd name="connsiteX10" fmla="*/ 0 w 4149725"/>
              <a:gd name="connsiteY10" fmla="*/ 1044568 h 3467217"/>
              <a:gd name="connsiteX11" fmla="*/ 5362 w 4149725"/>
              <a:gd name="connsiteY11" fmla="*/ 945509 h 3467217"/>
              <a:gd name="connsiteX12" fmla="*/ 1366367 w 4149725"/>
              <a:gd name="connsiteY12" fmla="*/ 140557 h 3467217"/>
              <a:gd name="connsiteX13" fmla="*/ 2788316 w 4149725"/>
              <a:gd name="connsiteY13" fmla="*/ 381 h 346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49725" h="3467217">
                <a:moveTo>
                  <a:pt x="2788316" y="381"/>
                </a:moveTo>
                <a:cubicBezTo>
                  <a:pt x="3575094" y="-10601"/>
                  <a:pt x="4218058" y="211214"/>
                  <a:pt x="4024737" y="1272374"/>
                </a:cubicBezTo>
                <a:cubicBezTo>
                  <a:pt x="4300672" y="2354137"/>
                  <a:pt x="4258462" y="3292128"/>
                  <a:pt x="2427276" y="3440737"/>
                </a:cubicBezTo>
                <a:cubicBezTo>
                  <a:pt x="2312827" y="3450025"/>
                  <a:pt x="2204372" y="3456968"/>
                  <a:pt x="2101551" y="3461487"/>
                </a:cubicBezTo>
                <a:lnTo>
                  <a:pt x="1831999" y="3467217"/>
                </a:lnTo>
                <a:lnTo>
                  <a:pt x="1795576" y="3467217"/>
                </a:lnTo>
                <a:lnTo>
                  <a:pt x="1549345" y="3458882"/>
                </a:lnTo>
                <a:cubicBezTo>
                  <a:pt x="486889" y="3387486"/>
                  <a:pt x="254775" y="2879815"/>
                  <a:pt x="61571" y="1762783"/>
                </a:cubicBezTo>
                <a:cubicBezTo>
                  <a:pt x="31847" y="1590932"/>
                  <a:pt x="12190" y="1438496"/>
                  <a:pt x="2766" y="1303081"/>
                </a:cubicBezTo>
                <a:lnTo>
                  <a:pt x="0" y="1221180"/>
                </a:lnTo>
                <a:lnTo>
                  <a:pt x="0" y="1044568"/>
                </a:lnTo>
                <a:lnTo>
                  <a:pt x="5362" y="945509"/>
                </a:lnTo>
                <a:cubicBezTo>
                  <a:pt x="72622" y="322919"/>
                  <a:pt x="514286" y="226936"/>
                  <a:pt x="1366367" y="140557"/>
                </a:cubicBezTo>
                <a:cubicBezTo>
                  <a:pt x="1792408" y="97367"/>
                  <a:pt x="2316248" y="6971"/>
                  <a:pt x="2788316" y="381"/>
                </a:cubicBezTo>
                <a:close/>
              </a:path>
            </a:pathLst>
          </a:custGeom>
        </p:spPr>
        <p:txBody>
          <a:bodyPr wrap="square">
            <a:noAutofit/>
          </a:bodyPr>
          <a:lstStyle/>
          <a:p>
            <a:r>
              <a:rPr lang="en-US"/>
              <a:t> </a:t>
            </a:r>
          </a:p>
        </p:txBody>
      </p:sp>
      <p:sp>
        <p:nvSpPr>
          <p:cNvPr id="39" name="Picture Placeholder 38">
            <a:extLst>
              <a:ext uri="{FF2B5EF4-FFF2-40B4-BE49-F238E27FC236}">
                <a16:creationId xmlns:a16="http://schemas.microsoft.com/office/drawing/2014/main" id="{06F4889F-F488-9EF0-93A4-9666726685F5}"/>
              </a:ext>
            </a:extLst>
          </p:cNvPr>
          <p:cNvSpPr>
            <a:spLocks noGrp="1"/>
          </p:cNvSpPr>
          <p:nvPr>
            <p:ph type="pic" sz="quarter" idx="12" hasCustomPrompt="1"/>
          </p:nvPr>
        </p:nvSpPr>
        <p:spPr>
          <a:xfrm>
            <a:off x="3814804" y="308634"/>
            <a:ext cx="3025476" cy="2743200"/>
          </a:xfrm>
          <a:custGeom>
            <a:avLst/>
            <a:gdLst>
              <a:gd name="connsiteX0" fmla="*/ 1510826 w 3025476"/>
              <a:gd name="connsiteY0" fmla="*/ 1 h 2743200"/>
              <a:gd name="connsiteX1" fmla="*/ 2284123 w 3025476"/>
              <a:gd name="connsiteY1" fmla="*/ 178326 h 2743200"/>
              <a:gd name="connsiteX2" fmla="*/ 2793488 w 3025476"/>
              <a:gd name="connsiteY2" fmla="*/ 2372415 h 2743200"/>
              <a:gd name="connsiteX3" fmla="*/ 403525 w 3025476"/>
              <a:gd name="connsiteY3" fmla="*/ 2497667 h 2743200"/>
              <a:gd name="connsiteX4" fmla="*/ 183168 w 3025476"/>
              <a:gd name="connsiteY4" fmla="*/ 394671 h 2743200"/>
              <a:gd name="connsiteX5" fmla="*/ 1510826 w 3025476"/>
              <a:gd name="connsiteY5" fmla="*/ 1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5476" h="2743200">
                <a:moveTo>
                  <a:pt x="1510826" y="1"/>
                </a:moveTo>
                <a:cubicBezTo>
                  <a:pt x="1828822" y="-121"/>
                  <a:pt x="2120978" y="54717"/>
                  <a:pt x="2284123" y="178326"/>
                </a:cubicBezTo>
                <a:cubicBezTo>
                  <a:pt x="2719176" y="507950"/>
                  <a:pt x="3380786" y="841509"/>
                  <a:pt x="2793488" y="2372415"/>
                </a:cubicBezTo>
                <a:cubicBezTo>
                  <a:pt x="2614918" y="2862038"/>
                  <a:pt x="838578" y="2827291"/>
                  <a:pt x="403525" y="2497667"/>
                </a:cubicBezTo>
                <a:cubicBezTo>
                  <a:pt x="-31529" y="2168043"/>
                  <a:pt x="-130266" y="781227"/>
                  <a:pt x="183168" y="394671"/>
                </a:cubicBezTo>
                <a:cubicBezTo>
                  <a:pt x="379063" y="153073"/>
                  <a:pt x="980832" y="204"/>
                  <a:pt x="1510826" y="1"/>
                </a:cubicBezTo>
                <a:close/>
              </a:path>
            </a:pathLst>
          </a:custGeom>
        </p:spPr>
        <p:txBody>
          <a:bodyPr wrap="square">
            <a:noAutofit/>
          </a:bodyPr>
          <a:lstStyle/>
          <a:p>
            <a:r>
              <a:rPr lang="en-US"/>
              <a:t> </a:t>
            </a:r>
          </a:p>
        </p:txBody>
      </p:sp>
      <p:sp>
        <p:nvSpPr>
          <p:cNvPr id="32" name="Picture Placeholder 31">
            <a:extLst>
              <a:ext uri="{FF2B5EF4-FFF2-40B4-BE49-F238E27FC236}">
                <a16:creationId xmlns:a16="http://schemas.microsoft.com/office/drawing/2014/main" id="{DB1708DE-2876-9669-5DAB-51C5E2F3A7D3}"/>
              </a:ext>
            </a:extLst>
          </p:cNvPr>
          <p:cNvSpPr>
            <a:spLocks noGrp="1"/>
          </p:cNvSpPr>
          <p:nvPr>
            <p:ph type="pic" sz="quarter" idx="11" hasCustomPrompt="1"/>
          </p:nvPr>
        </p:nvSpPr>
        <p:spPr>
          <a:xfrm>
            <a:off x="7738963" y="134998"/>
            <a:ext cx="3486999" cy="2395552"/>
          </a:xfrm>
          <a:custGeom>
            <a:avLst/>
            <a:gdLst>
              <a:gd name="connsiteX0" fmla="*/ 3560583 w 4649036"/>
              <a:gd name="connsiteY0" fmla="*/ 1 h 4064878"/>
              <a:gd name="connsiteX1" fmla="*/ 4453893 w 4649036"/>
              <a:gd name="connsiteY1" fmla="*/ 3334471 h 4064878"/>
              <a:gd name="connsiteX2" fmla="*/ 227015 w 4649036"/>
              <a:gd name="connsiteY2" fmla="*/ 3388139 h 4064878"/>
              <a:gd name="connsiteX3" fmla="*/ 2376 w 4649036"/>
              <a:gd name="connsiteY3" fmla="*/ 1974758 h 4064878"/>
              <a:gd name="connsiteX4" fmla="*/ 0 w 4649036"/>
              <a:gd name="connsiteY4" fmla="*/ 1879718 h 4064878"/>
              <a:gd name="connsiteX5" fmla="*/ 0 w 4649036"/>
              <a:gd name="connsiteY5" fmla="*/ 1751537 h 4064878"/>
              <a:gd name="connsiteX6" fmla="*/ 2680 w 4649036"/>
              <a:gd name="connsiteY6" fmla="*/ 1657229 h 4064878"/>
              <a:gd name="connsiteX7" fmla="*/ 3560583 w 4649036"/>
              <a:gd name="connsiteY7" fmla="*/ 1 h 406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9036" h="4064878">
                <a:moveTo>
                  <a:pt x="3560583" y="1"/>
                </a:moveTo>
                <a:cubicBezTo>
                  <a:pt x="4577187" y="-1606"/>
                  <a:pt x="4898077" y="2906354"/>
                  <a:pt x="4453893" y="3334471"/>
                </a:cubicBezTo>
                <a:cubicBezTo>
                  <a:pt x="3894222" y="3782051"/>
                  <a:pt x="650182" y="4697659"/>
                  <a:pt x="227015" y="3388139"/>
                </a:cubicBezTo>
                <a:cubicBezTo>
                  <a:pt x="105560" y="2832619"/>
                  <a:pt x="21394" y="2366228"/>
                  <a:pt x="2376" y="1974758"/>
                </a:cubicBezTo>
                <a:lnTo>
                  <a:pt x="0" y="1879718"/>
                </a:lnTo>
                <a:lnTo>
                  <a:pt x="0" y="1751537"/>
                </a:lnTo>
                <a:lnTo>
                  <a:pt x="2680" y="1657229"/>
                </a:lnTo>
                <a:cubicBezTo>
                  <a:pt x="69985" y="507827"/>
                  <a:pt x="926555" y="123430"/>
                  <a:pt x="3560583" y="1"/>
                </a:cubicBezTo>
                <a:close/>
              </a:path>
            </a:pathLst>
          </a:custGeom>
        </p:spPr>
        <p:txBody>
          <a:bodyPr wrap="square">
            <a:noAutofit/>
          </a:bodyPr>
          <a:lstStyle/>
          <a:p>
            <a:r>
              <a:rPr lang="en-US"/>
              <a:t> </a:t>
            </a:r>
          </a:p>
        </p:txBody>
      </p:sp>
      <p:sp>
        <p:nvSpPr>
          <p:cNvPr id="44" name="Picture Placeholder 43">
            <a:extLst>
              <a:ext uri="{FF2B5EF4-FFF2-40B4-BE49-F238E27FC236}">
                <a16:creationId xmlns:a16="http://schemas.microsoft.com/office/drawing/2014/main" id="{7C0FB81A-5F99-A83C-B0CB-826458F73759}"/>
              </a:ext>
            </a:extLst>
          </p:cNvPr>
          <p:cNvSpPr>
            <a:spLocks noGrp="1"/>
          </p:cNvSpPr>
          <p:nvPr>
            <p:ph type="pic" sz="quarter" idx="13" hasCustomPrompt="1"/>
          </p:nvPr>
        </p:nvSpPr>
        <p:spPr>
          <a:xfrm>
            <a:off x="552308" y="2654405"/>
            <a:ext cx="4727624" cy="3452813"/>
          </a:xfrm>
          <a:custGeom>
            <a:avLst/>
            <a:gdLst>
              <a:gd name="connsiteX0" fmla="*/ 1284154 w 4727624"/>
              <a:gd name="connsiteY0" fmla="*/ 0 h 3452813"/>
              <a:gd name="connsiteX1" fmla="*/ 1298461 w 4727624"/>
              <a:gd name="connsiteY1" fmla="*/ 0 h 3452813"/>
              <a:gd name="connsiteX2" fmla="*/ 1376680 w 4727624"/>
              <a:gd name="connsiteY2" fmla="*/ 1055 h 3452813"/>
              <a:gd name="connsiteX3" fmla="*/ 4719748 w 4727624"/>
              <a:gd name="connsiteY3" fmla="*/ 1626257 h 3452813"/>
              <a:gd name="connsiteX4" fmla="*/ 4727624 w 4727624"/>
              <a:gd name="connsiteY4" fmla="*/ 1715565 h 3452813"/>
              <a:gd name="connsiteX5" fmla="*/ 4727624 w 4727624"/>
              <a:gd name="connsiteY5" fmla="*/ 1715588 h 3452813"/>
              <a:gd name="connsiteX6" fmla="*/ 4710061 w 4727624"/>
              <a:gd name="connsiteY6" fmla="*/ 1892018 h 3452813"/>
              <a:gd name="connsiteX7" fmla="*/ 2399224 w 4727624"/>
              <a:gd name="connsiteY7" fmla="*/ 3448684 h 3452813"/>
              <a:gd name="connsiteX8" fmla="*/ 38925 w 4727624"/>
              <a:gd name="connsiteY8" fmla="*/ 2130247 h 3452813"/>
              <a:gd name="connsiteX9" fmla="*/ 1208378 w 4727624"/>
              <a:gd name="connsiteY9" fmla="*/ 3735 h 34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7624" h="3452813">
                <a:moveTo>
                  <a:pt x="1284154" y="0"/>
                </a:moveTo>
                <a:lnTo>
                  <a:pt x="1298461" y="0"/>
                </a:lnTo>
                <a:lnTo>
                  <a:pt x="1376680" y="1055"/>
                </a:lnTo>
                <a:cubicBezTo>
                  <a:pt x="2289869" y="36882"/>
                  <a:pt x="4568831" y="767049"/>
                  <a:pt x="4719748" y="1626257"/>
                </a:cubicBezTo>
                <a:lnTo>
                  <a:pt x="4727624" y="1715565"/>
                </a:lnTo>
                <a:lnTo>
                  <a:pt x="4727624" y="1715588"/>
                </a:lnTo>
                <a:lnTo>
                  <a:pt x="4710061" y="1892018"/>
                </a:lnTo>
                <a:cubicBezTo>
                  <a:pt x="4537247" y="2758608"/>
                  <a:pt x="3131834" y="3383892"/>
                  <a:pt x="2399224" y="3448684"/>
                </a:cubicBezTo>
                <a:cubicBezTo>
                  <a:pt x="1617774" y="3517796"/>
                  <a:pt x="237399" y="2704405"/>
                  <a:pt x="38925" y="2130247"/>
                </a:cubicBezTo>
                <a:cubicBezTo>
                  <a:pt x="-159549" y="1556089"/>
                  <a:pt x="426928" y="72847"/>
                  <a:pt x="1208378" y="3735"/>
                </a:cubicBezTo>
                <a:close/>
              </a:path>
            </a:pathLst>
          </a:custGeom>
        </p:spPr>
        <p:txBody>
          <a:bodyPr wrap="square">
            <a:noAutofit/>
          </a:bodyPr>
          <a:lstStyle/>
          <a:p>
            <a:r>
              <a:rPr lang="en-US"/>
              <a:t> </a:t>
            </a:r>
          </a:p>
        </p:txBody>
      </p:sp>
      <p:sp>
        <p:nvSpPr>
          <p:cNvPr id="48" name="Picture Placeholder 47">
            <a:extLst>
              <a:ext uri="{FF2B5EF4-FFF2-40B4-BE49-F238E27FC236}">
                <a16:creationId xmlns:a16="http://schemas.microsoft.com/office/drawing/2014/main" id="{6E6AE3BC-5F4B-E8C5-775E-9C907806C34E}"/>
              </a:ext>
            </a:extLst>
          </p:cNvPr>
          <p:cNvSpPr>
            <a:spLocks noGrp="1"/>
          </p:cNvSpPr>
          <p:nvPr>
            <p:ph type="pic" sz="quarter" idx="14" hasCustomPrompt="1"/>
          </p:nvPr>
        </p:nvSpPr>
        <p:spPr>
          <a:xfrm>
            <a:off x="6390314" y="2967038"/>
            <a:ext cx="5047470" cy="353103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7"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974923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rint-Out">
    <p:spTree>
      <p:nvGrpSpPr>
        <p:cNvPr id="1" name=""/>
        <p:cNvGrpSpPr/>
        <p:nvPr/>
      </p:nvGrpSpPr>
      <p:grpSpPr>
        <a:xfrm>
          <a:off x="0" y="0"/>
          <a:ext cx="0" cy="0"/>
          <a:chOff x="0" y="0"/>
          <a:chExt cx="0" cy="0"/>
        </a:xfrm>
      </p:grpSpPr>
      <p:sp>
        <p:nvSpPr>
          <p:cNvPr id="13" name="Title 18">
            <a:extLst>
              <a:ext uri="{FF2B5EF4-FFF2-40B4-BE49-F238E27FC236}">
                <a16:creationId xmlns:a16="http://schemas.microsoft.com/office/drawing/2014/main" id="{6EE332A7-64A0-F7AC-66DE-349EAA89F1B5}"/>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chemeClr val="tx1"/>
                </a:solidFill>
              </a:defRPr>
            </a:lvl1pPr>
          </a:lstStyle>
          <a:p>
            <a:r>
              <a:rPr lang="en-GB"/>
              <a:t>Click to edit</a:t>
            </a:r>
            <a:endParaRPr lang="en-US"/>
          </a:p>
        </p:txBody>
      </p:sp>
      <p:grpSp>
        <p:nvGrpSpPr>
          <p:cNvPr id="5" name="Group 2">
            <a:extLst>
              <a:ext uri="{FF2B5EF4-FFF2-40B4-BE49-F238E27FC236}">
                <a16:creationId xmlns:a16="http://schemas.microsoft.com/office/drawing/2014/main" id="{55188A52-A560-F221-5934-A54112C03111}"/>
              </a:ext>
            </a:extLst>
          </p:cNvPr>
          <p:cNvGrpSpPr/>
          <p:nvPr userDrawn="1"/>
        </p:nvGrpSpPr>
        <p:grpSpPr>
          <a:xfrm rot="-5400000">
            <a:off x="8449493" y="3115493"/>
            <a:ext cx="6858000" cy="627015"/>
            <a:chOff x="0" y="0"/>
            <a:chExt cx="1993384" cy="182252"/>
          </a:xfrm>
        </p:grpSpPr>
        <p:sp>
          <p:nvSpPr>
            <p:cNvPr id="6" name="Freeform 3">
              <a:extLst>
                <a:ext uri="{FF2B5EF4-FFF2-40B4-BE49-F238E27FC236}">
                  <a16:creationId xmlns:a16="http://schemas.microsoft.com/office/drawing/2014/main" id="{A7902E11-CBD6-1C9C-F7EA-083EA2C66C6F}"/>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D9D9D9"/>
            </a:solidFill>
          </p:spPr>
        </p:sp>
      </p:grpSp>
      <p:sp>
        <p:nvSpPr>
          <p:cNvPr id="7" name="TextBox 4">
            <a:extLst>
              <a:ext uri="{FF2B5EF4-FFF2-40B4-BE49-F238E27FC236}">
                <a16:creationId xmlns:a16="http://schemas.microsoft.com/office/drawing/2014/main" id="{76FB1245-27FD-F4F7-82EC-8888D8CFC3C5}"/>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chemeClr val="tx1"/>
                </a:solidFill>
                <a:latin typeface="Arial" panose="020B0604020202020204" pitchFamily="34" charset="0"/>
                <a:cs typeface="Arial" panose="020B0604020202020204" pitchFamily="34" charset="0"/>
              </a:rPr>
              <a:t>PRINT OUT</a:t>
            </a:r>
          </a:p>
        </p:txBody>
      </p:sp>
    </p:spTree>
    <p:extLst>
      <p:ext uri="{BB962C8B-B14F-4D97-AF65-F5344CB8AC3E}">
        <p14:creationId xmlns:p14="http://schemas.microsoft.com/office/powerpoint/2010/main" val="1429220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nf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63FF02-0301-DF84-92E0-8321102B7A72}"/>
              </a:ext>
            </a:extLst>
          </p:cNvPr>
          <p:cNvSpPr>
            <a:spLocks noGrp="1"/>
          </p:cNvSpPr>
          <p:nvPr>
            <p:ph type="title"/>
          </p:nvPr>
        </p:nvSpPr>
        <p:spPr>
          <a:xfrm>
            <a:off x="410966" y="-1384129"/>
            <a:ext cx="10515600" cy="1325563"/>
          </a:xfrm>
        </p:spPr>
        <p:txBody>
          <a:bodyPr/>
          <a:lstStyle>
            <a:lvl1pPr>
              <a:defRPr baseline="0">
                <a:solidFill>
                  <a:srgbClr val="40907F"/>
                </a:solidFill>
              </a:defRPr>
            </a:lvl1pPr>
          </a:lstStyle>
          <a:p>
            <a:r>
              <a:rPr lang="en-GB" dirty="0"/>
              <a:t>Click to edit Master title style</a:t>
            </a:r>
            <a:endParaRPr lang="en-US" dirty="0"/>
          </a:p>
        </p:txBody>
      </p:sp>
      <p:sp>
        <p:nvSpPr>
          <p:cNvPr id="2" name="TextBox 11">
            <a:extLst>
              <a:ext uri="{FF2B5EF4-FFF2-40B4-BE49-F238E27FC236}">
                <a16:creationId xmlns:a16="http://schemas.microsoft.com/office/drawing/2014/main" id="{628A1918-E2A7-EBB9-C28A-C2CC1463B9B0}"/>
              </a:ext>
            </a:extLst>
          </p:cNvPr>
          <p:cNvSpPr txBox="1"/>
          <p:nvPr userDrawn="1"/>
        </p:nvSpPr>
        <p:spPr>
          <a:xfrm>
            <a:off x="172728" y="170820"/>
            <a:ext cx="5872948" cy="773225"/>
          </a:xfrm>
          <a:prstGeom prst="rect">
            <a:avLst/>
          </a:prstGeom>
        </p:spPr>
        <p:txBody>
          <a:bodyPr wrap="square" lIns="0" tIns="0" rIns="0" bIns="0" rtlCol="0" anchor="t">
            <a:spAutoFit/>
          </a:bodyPr>
          <a:lstStyle/>
          <a:p>
            <a:pPr algn="ctr">
              <a:lnSpc>
                <a:spcPts val="3639"/>
              </a:lnSpc>
            </a:pPr>
            <a:r>
              <a:rPr lang="en-US" sz="2599" dirty="0">
                <a:solidFill>
                  <a:srgbClr val="000000"/>
                </a:solidFill>
                <a:latin typeface="Source Sans Pro Bold"/>
              </a:rPr>
              <a:t>What questions do you want to ask?</a:t>
            </a:r>
          </a:p>
          <a:p>
            <a:pPr algn="ctr">
              <a:lnSpc>
                <a:spcPts val="2239"/>
              </a:lnSpc>
            </a:pPr>
            <a:endParaRPr lang="en-US" sz="2599" dirty="0">
              <a:solidFill>
                <a:srgbClr val="000000"/>
              </a:solidFill>
              <a:latin typeface="Source Sans Pro Bold"/>
            </a:endParaRPr>
          </a:p>
        </p:txBody>
      </p:sp>
      <p:sp>
        <p:nvSpPr>
          <p:cNvPr id="4" name="TextBox 12">
            <a:extLst>
              <a:ext uri="{FF2B5EF4-FFF2-40B4-BE49-F238E27FC236}">
                <a16:creationId xmlns:a16="http://schemas.microsoft.com/office/drawing/2014/main" id="{7EB986A1-83F6-37D2-BB8B-C71E4DC6F8D3}"/>
              </a:ext>
            </a:extLst>
          </p:cNvPr>
          <p:cNvSpPr txBox="1"/>
          <p:nvPr userDrawn="1"/>
        </p:nvSpPr>
        <p:spPr>
          <a:xfrm>
            <a:off x="1698735" y="1073554"/>
            <a:ext cx="3781220" cy="727710"/>
          </a:xfrm>
          <a:prstGeom prst="rect">
            <a:avLst/>
          </a:prstGeom>
        </p:spPr>
        <p:txBody>
          <a:bodyPr lIns="0" tIns="0" rIns="0" bIns="0" rtlCol="0" anchor="t">
            <a:spAutoFit/>
          </a:bodyPr>
          <a:lstStyle/>
          <a:p>
            <a:pPr algn="ctr">
              <a:lnSpc>
                <a:spcPts val="3639"/>
              </a:lnSpc>
            </a:pPr>
            <a:r>
              <a:rPr lang="en-US" sz="2599">
                <a:solidFill>
                  <a:srgbClr val="000000"/>
                </a:solidFill>
                <a:latin typeface="Source Sans Pro Bold"/>
              </a:rPr>
              <a:t>What can you infer?</a:t>
            </a:r>
          </a:p>
          <a:p>
            <a:pPr algn="ctr">
              <a:lnSpc>
                <a:spcPts val="2239"/>
              </a:lnSpc>
            </a:pPr>
            <a:endParaRPr lang="en-US" sz="2599">
              <a:solidFill>
                <a:srgbClr val="000000"/>
              </a:solidFill>
              <a:latin typeface="Source Sans Pro Bold"/>
            </a:endParaRPr>
          </a:p>
        </p:txBody>
      </p:sp>
      <p:sp>
        <p:nvSpPr>
          <p:cNvPr id="3" name="TextBox 13">
            <a:extLst>
              <a:ext uri="{FF2B5EF4-FFF2-40B4-BE49-F238E27FC236}">
                <a16:creationId xmlns:a16="http://schemas.microsoft.com/office/drawing/2014/main" id="{BBB9F31F-B590-3EAD-D5AA-0FFEDA23E77D}"/>
              </a:ext>
            </a:extLst>
          </p:cNvPr>
          <p:cNvSpPr txBox="1"/>
          <p:nvPr userDrawn="1"/>
        </p:nvSpPr>
        <p:spPr>
          <a:xfrm>
            <a:off x="2366892" y="2098003"/>
            <a:ext cx="3781220" cy="727710"/>
          </a:xfrm>
          <a:prstGeom prst="rect">
            <a:avLst/>
          </a:prstGeom>
        </p:spPr>
        <p:txBody>
          <a:bodyPr lIns="0" tIns="0" rIns="0" bIns="0" rtlCol="0" anchor="t">
            <a:spAutoFit/>
          </a:bodyPr>
          <a:lstStyle/>
          <a:p>
            <a:pPr algn="ctr">
              <a:lnSpc>
                <a:spcPts val="3639"/>
              </a:lnSpc>
            </a:pPr>
            <a:r>
              <a:rPr lang="en-US" sz="2599">
                <a:solidFill>
                  <a:srgbClr val="000000"/>
                </a:solidFill>
                <a:latin typeface="Source Sans Pro Bold"/>
              </a:rPr>
              <a:t>What can you see?</a:t>
            </a:r>
          </a:p>
          <a:p>
            <a:pPr algn="ctr">
              <a:lnSpc>
                <a:spcPts val="2239"/>
              </a:lnSpc>
            </a:pPr>
            <a:endParaRPr lang="en-US" sz="2599">
              <a:solidFill>
                <a:srgbClr val="000000"/>
              </a:solidFill>
              <a:latin typeface="Source Sans Pro Bold"/>
            </a:endParaRPr>
          </a:p>
        </p:txBody>
      </p:sp>
      <p:sp>
        <p:nvSpPr>
          <p:cNvPr id="10" name="Rectangle 9">
            <a:extLst>
              <a:ext uri="{FF2B5EF4-FFF2-40B4-BE49-F238E27FC236}">
                <a16:creationId xmlns:a16="http://schemas.microsoft.com/office/drawing/2014/main" id="{BA6A9E11-F418-56A1-2859-F3281D9A9325}"/>
              </a:ext>
              <a:ext uri="{C183D7F6-B498-43B3-948B-1728B52AA6E4}">
                <adec:decorative xmlns:adec="http://schemas.microsoft.com/office/drawing/2017/decorative" val="1"/>
              </a:ext>
            </a:extLst>
          </p:cNvPr>
          <p:cNvSpPr/>
          <p:nvPr userDrawn="1"/>
        </p:nvSpPr>
        <p:spPr>
          <a:xfrm>
            <a:off x="2001749" y="1033769"/>
            <a:ext cx="8632004" cy="5182095"/>
          </a:xfrm>
          <a:prstGeom prst="rect">
            <a:avLst/>
          </a:prstGeom>
          <a:noFill/>
          <a:ln w="57150">
            <a:solidFill>
              <a:srgbClr val="EC6625"/>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0A662A-6637-47DD-BC6A-70B7339D6E44}"/>
              </a:ext>
              <a:ext uri="{C183D7F6-B498-43B3-948B-1728B52AA6E4}">
                <adec:decorative xmlns:adec="http://schemas.microsoft.com/office/drawing/2017/decorative" val="1"/>
              </a:ext>
            </a:extLst>
          </p:cNvPr>
          <p:cNvSpPr/>
          <p:nvPr userDrawn="1"/>
        </p:nvSpPr>
        <p:spPr>
          <a:xfrm>
            <a:off x="410966" y="174661"/>
            <a:ext cx="11270751" cy="6503541"/>
          </a:xfrm>
          <a:prstGeom prst="rect">
            <a:avLst/>
          </a:prstGeom>
          <a:noFill/>
          <a:ln w="57150">
            <a:solidFill>
              <a:srgbClr val="EC6625"/>
            </a:solidFill>
            <a:extLst>
              <a:ext uri="{C807C97D-BFC1-408E-A445-0C87EB9F89A2}">
                <ask:lineSketchStyleProps xmlns:ask="http://schemas.microsoft.com/office/drawing/2018/sketchyshapes" sd="1219033472">
                  <a:custGeom>
                    <a:avLst/>
                    <a:gdLst>
                      <a:gd name="connsiteX0" fmla="*/ 0 w 11270751"/>
                      <a:gd name="connsiteY0" fmla="*/ 0 h 6503541"/>
                      <a:gd name="connsiteX1" fmla="*/ 11270751 w 11270751"/>
                      <a:gd name="connsiteY1" fmla="*/ 0 h 6503541"/>
                      <a:gd name="connsiteX2" fmla="*/ 11270751 w 11270751"/>
                      <a:gd name="connsiteY2" fmla="*/ 6503541 h 6503541"/>
                      <a:gd name="connsiteX3" fmla="*/ 0 w 11270751"/>
                      <a:gd name="connsiteY3" fmla="*/ 6503541 h 6503541"/>
                      <a:gd name="connsiteX4" fmla="*/ 0 w 11270751"/>
                      <a:gd name="connsiteY4" fmla="*/ 0 h 650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0751" h="6503541" extrusionOk="0">
                        <a:moveTo>
                          <a:pt x="0" y="0"/>
                        </a:moveTo>
                        <a:cubicBezTo>
                          <a:pt x="4092115" y="118645"/>
                          <a:pt x="5781703" y="116012"/>
                          <a:pt x="11270751" y="0"/>
                        </a:cubicBezTo>
                        <a:cubicBezTo>
                          <a:pt x="11137869" y="1071026"/>
                          <a:pt x="11355702" y="4371912"/>
                          <a:pt x="11270751" y="6503541"/>
                        </a:cubicBezTo>
                        <a:cubicBezTo>
                          <a:pt x="7904284" y="6638141"/>
                          <a:pt x="5425909" y="6346345"/>
                          <a:pt x="0" y="6503541"/>
                        </a:cubicBezTo>
                        <a:cubicBezTo>
                          <a:pt x="-20187" y="3551173"/>
                          <a:pt x="-152480" y="90784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D92522-9D74-AE0E-F519-9C39507E14CD}"/>
              </a:ext>
              <a:ext uri="{C183D7F6-B498-43B3-948B-1728B52AA6E4}">
                <adec:decorative xmlns:adec="http://schemas.microsoft.com/office/drawing/2017/decorative" val="1"/>
              </a:ext>
            </a:extLst>
          </p:cNvPr>
          <p:cNvSpPr/>
          <p:nvPr userDrawn="1"/>
        </p:nvSpPr>
        <p:spPr>
          <a:xfrm>
            <a:off x="2716493" y="2101844"/>
            <a:ext cx="7030588" cy="3722385"/>
          </a:xfrm>
          <a:prstGeom prst="rect">
            <a:avLst/>
          </a:prstGeom>
          <a:noFill/>
          <a:ln w="57150">
            <a:solidFill>
              <a:srgbClr val="EC6625"/>
            </a:solidFill>
            <a:extLst>
              <a:ext uri="{C807C97D-BFC1-408E-A445-0C87EB9F89A2}">
                <ask:lineSketchStyleProps xmlns:ask="http://schemas.microsoft.com/office/drawing/2018/sketchyshapes" sd="1219033472">
                  <a:custGeom>
                    <a:avLst/>
                    <a:gdLst>
                      <a:gd name="connsiteX0" fmla="*/ 0 w 8632004"/>
                      <a:gd name="connsiteY0" fmla="*/ 0 h 4699210"/>
                      <a:gd name="connsiteX1" fmla="*/ 8632004 w 8632004"/>
                      <a:gd name="connsiteY1" fmla="*/ 0 h 4699210"/>
                      <a:gd name="connsiteX2" fmla="*/ 8632004 w 8632004"/>
                      <a:gd name="connsiteY2" fmla="*/ 4699210 h 4699210"/>
                      <a:gd name="connsiteX3" fmla="*/ 0 w 8632004"/>
                      <a:gd name="connsiteY3" fmla="*/ 4699210 h 4699210"/>
                      <a:gd name="connsiteX4" fmla="*/ 0 w 8632004"/>
                      <a:gd name="connsiteY4" fmla="*/ 0 h 469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004" h="4699210" extrusionOk="0">
                        <a:moveTo>
                          <a:pt x="0" y="0"/>
                        </a:moveTo>
                        <a:cubicBezTo>
                          <a:pt x="1768627" y="118645"/>
                          <a:pt x="5385676" y="116012"/>
                          <a:pt x="8632004" y="0"/>
                        </a:cubicBezTo>
                        <a:cubicBezTo>
                          <a:pt x="8499122" y="1950098"/>
                          <a:pt x="8716955" y="3989278"/>
                          <a:pt x="8632004" y="4699210"/>
                        </a:cubicBezTo>
                        <a:cubicBezTo>
                          <a:pt x="7704048" y="4833810"/>
                          <a:pt x="3460537" y="4542014"/>
                          <a:pt x="0" y="4699210"/>
                        </a:cubicBezTo>
                        <a:cubicBezTo>
                          <a:pt x="-20187" y="2745943"/>
                          <a:pt x="-152480" y="114242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413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5416AA-2391-2D1B-F0B8-BB5B910728EE}"/>
              </a:ext>
            </a:extLst>
          </p:cNvPr>
          <p:cNvSpPr>
            <a:spLocks noGrp="1"/>
          </p:cNvSpPr>
          <p:nvPr>
            <p:ph type="title"/>
          </p:nvPr>
        </p:nvSpPr>
        <p:spPr>
          <a:xfrm>
            <a:off x="319494" y="-1016135"/>
            <a:ext cx="10515600" cy="1016135"/>
          </a:xfrm>
        </p:spPr>
        <p:txBody>
          <a:bodyPr/>
          <a:lstStyle>
            <a:lvl1pPr>
              <a:defRPr baseline="0">
                <a:solidFill>
                  <a:srgbClr val="40907F"/>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4097064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40320725-1898-A86A-ED6B-74F787FC122B}"/>
              </a:ext>
            </a:extLst>
          </p:cNvPr>
          <p:cNvSpPr>
            <a:spLocks noGrp="1"/>
          </p:cNvSpPr>
          <p:nvPr>
            <p:ph type="title"/>
          </p:nvPr>
        </p:nvSpPr>
        <p:spPr>
          <a:xfrm>
            <a:off x="410966" y="-1384129"/>
            <a:ext cx="10515600" cy="1325563"/>
          </a:xfrm>
        </p:spPr>
        <p:txBody>
          <a:bodyPr/>
          <a:lstStyle>
            <a:lvl1pPr>
              <a:defRPr baseline="0">
                <a:solidFill>
                  <a:srgbClr val="40907F"/>
                </a:solidFill>
              </a:defRPr>
            </a:lvl1pPr>
          </a:lstStyle>
          <a:p>
            <a:r>
              <a:rPr lang="en-GB" dirty="0"/>
              <a:t>Click to edit Master title style</a:t>
            </a:r>
            <a:endParaRPr lang="en-US" dirty="0"/>
          </a:p>
        </p:txBody>
      </p:sp>
      <p:sp>
        <p:nvSpPr>
          <p:cNvPr id="13" name="Picture 10">
            <a:extLst>
              <a:ext uri="{FF2B5EF4-FFF2-40B4-BE49-F238E27FC236}">
                <a16:creationId xmlns:a16="http://schemas.microsoft.com/office/drawing/2014/main" id="{EC168A8E-E3C7-B41A-726B-1B6D37933446}"/>
              </a:ext>
              <a:ext uri="{C183D7F6-B498-43B3-948B-1728B52AA6E4}">
                <adec:decorative xmlns:adec="http://schemas.microsoft.com/office/drawing/2017/decorative" val="1"/>
              </a:ext>
            </a:extLst>
          </p:cNvPr>
          <p:cNvSpPr/>
          <p:nvPr userDrawn="1"/>
        </p:nvSpPr>
        <p:spPr>
          <a:xfrm rot="231877">
            <a:off x="89072" y="298489"/>
            <a:ext cx="6021134" cy="6299999"/>
          </a:xfrm>
          <a:custGeom>
            <a:avLst/>
            <a:gdLst>
              <a:gd name="connsiteX0" fmla="*/ 8808595 w 8829787"/>
              <a:gd name="connsiteY0" fmla="*/ 3482560 h 6161228"/>
              <a:gd name="connsiteX1" fmla="*/ 8829667 w 8829787"/>
              <a:gd name="connsiteY1" fmla="*/ 4542806 h 6161228"/>
              <a:gd name="connsiteX2" fmla="*/ 8664598 w 8829787"/>
              <a:gd name="connsiteY2" fmla="*/ 4860106 h 6161228"/>
              <a:gd name="connsiteX3" fmla="*/ 7252730 w 8829787"/>
              <a:gd name="connsiteY3" fmla="*/ 5161927 h 6161228"/>
              <a:gd name="connsiteX4" fmla="*/ 6732937 w 8829787"/>
              <a:gd name="connsiteY4" fmla="*/ 5270274 h 6161228"/>
              <a:gd name="connsiteX5" fmla="*/ 5805739 w 8829787"/>
              <a:gd name="connsiteY5" fmla="*/ 5440532 h 6161228"/>
              <a:gd name="connsiteX6" fmla="*/ 4801276 w 8829787"/>
              <a:gd name="connsiteY6" fmla="*/ 5564357 h 6161228"/>
              <a:gd name="connsiteX7" fmla="*/ 3284043 w 8829787"/>
              <a:gd name="connsiteY7" fmla="*/ 5734615 h 6161228"/>
              <a:gd name="connsiteX8" fmla="*/ 2525427 w 8829787"/>
              <a:gd name="connsiteY8" fmla="*/ 5827483 h 6161228"/>
              <a:gd name="connsiteX9" fmla="*/ 980098 w 8829787"/>
              <a:gd name="connsiteY9" fmla="*/ 6113827 h 6161228"/>
              <a:gd name="connsiteX10" fmla="*/ 509475 w 8829787"/>
              <a:gd name="connsiteY10" fmla="*/ 6137044 h 6161228"/>
              <a:gd name="connsiteX11" fmla="*/ 365479 w 8829787"/>
              <a:gd name="connsiteY11" fmla="*/ 6067393 h 6161228"/>
              <a:gd name="connsiteX12" fmla="*/ 235531 w 8829787"/>
              <a:gd name="connsiteY12" fmla="*/ 5781049 h 6161228"/>
              <a:gd name="connsiteX13" fmla="*/ 7243 w 8829787"/>
              <a:gd name="connsiteY13" fmla="*/ 2840221 h 6161228"/>
              <a:gd name="connsiteX14" fmla="*/ 52901 w 8829787"/>
              <a:gd name="connsiteY14" fmla="*/ 2035363 h 6161228"/>
              <a:gd name="connsiteX15" fmla="*/ 165288 w 8829787"/>
              <a:gd name="connsiteY15" fmla="*/ 1222765 h 6161228"/>
              <a:gd name="connsiteX16" fmla="*/ 368991 w 8829787"/>
              <a:gd name="connsiteY16" fmla="*/ 936422 h 6161228"/>
              <a:gd name="connsiteX17" fmla="*/ 755323 w 8829787"/>
              <a:gd name="connsiteY17" fmla="*/ 936422 h 6161228"/>
              <a:gd name="connsiteX18" fmla="*/ 1612278 w 8829787"/>
              <a:gd name="connsiteY18" fmla="*/ 874509 h 6161228"/>
              <a:gd name="connsiteX19" fmla="*/ 2286604 w 8829787"/>
              <a:gd name="connsiteY19" fmla="*/ 828075 h 6161228"/>
              <a:gd name="connsiteX20" fmla="*/ 4407919 w 8829787"/>
              <a:gd name="connsiteY20" fmla="*/ 704251 h 6161228"/>
              <a:gd name="connsiteX21" fmla="*/ 5482625 w 8829787"/>
              <a:gd name="connsiteY21" fmla="*/ 503036 h 6161228"/>
              <a:gd name="connsiteX22" fmla="*/ 6121829 w 8829787"/>
              <a:gd name="connsiteY22" fmla="*/ 371473 h 6161228"/>
              <a:gd name="connsiteX23" fmla="*/ 7010394 w 8829787"/>
              <a:gd name="connsiteY23" fmla="*/ 131563 h 6161228"/>
              <a:gd name="connsiteX24" fmla="*/ 7459944 w 8829787"/>
              <a:gd name="connsiteY24" fmla="*/ 54173 h 6161228"/>
              <a:gd name="connsiteX25" fmla="*/ 8380117 w 8829787"/>
              <a:gd name="connsiteY25" fmla="*/ 0 h 6161228"/>
              <a:gd name="connsiteX26" fmla="*/ 8538162 w 8829787"/>
              <a:gd name="connsiteY26" fmla="*/ 30956 h 6161228"/>
              <a:gd name="connsiteX27" fmla="*/ 8629477 w 8829787"/>
              <a:gd name="connsiteY27" fmla="*/ 208954 h 6161228"/>
              <a:gd name="connsiteX28" fmla="*/ 8762937 w 8829787"/>
              <a:gd name="connsiteY28" fmla="*/ 1896060 h 6161228"/>
              <a:gd name="connsiteX29" fmla="*/ 8798059 w 8829787"/>
              <a:gd name="connsiteY29" fmla="*/ 2778309 h 6161228"/>
              <a:gd name="connsiteX30" fmla="*/ 8798059 w 8829787"/>
              <a:gd name="connsiteY30" fmla="*/ 3467082 h 6161228"/>
              <a:gd name="connsiteX31" fmla="*/ 8808595 w 8829787"/>
              <a:gd name="connsiteY31" fmla="*/ 3467082 h 616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29787" h="6161228">
                <a:moveTo>
                  <a:pt x="8808595" y="3482560"/>
                </a:moveTo>
                <a:cubicBezTo>
                  <a:pt x="8815619" y="3830816"/>
                  <a:pt x="8822643" y="4186811"/>
                  <a:pt x="8829667" y="4542806"/>
                </a:cubicBezTo>
                <a:cubicBezTo>
                  <a:pt x="8833180" y="4705325"/>
                  <a:pt x="8759425" y="4852366"/>
                  <a:pt x="8664598" y="4860106"/>
                </a:cubicBezTo>
                <a:cubicBezTo>
                  <a:pt x="8190463" y="4906540"/>
                  <a:pt x="7719840" y="5007147"/>
                  <a:pt x="7252730" y="5161927"/>
                </a:cubicBezTo>
                <a:cubicBezTo>
                  <a:pt x="7080636" y="5216101"/>
                  <a:pt x="6905030" y="5239318"/>
                  <a:pt x="6732937" y="5270274"/>
                </a:cubicBezTo>
                <a:cubicBezTo>
                  <a:pt x="6423871" y="5332186"/>
                  <a:pt x="6114805" y="5394098"/>
                  <a:pt x="5805739" y="5440532"/>
                </a:cubicBezTo>
                <a:cubicBezTo>
                  <a:pt x="5472089" y="5494705"/>
                  <a:pt x="5134926" y="5548878"/>
                  <a:pt x="4801276" y="5564357"/>
                </a:cubicBezTo>
                <a:cubicBezTo>
                  <a:pt x="4295532" y="5595312"/>
                  <a:pt x="3786275" y="5634007"/>
                  <a:pt x="3284043" y="5734615"/>
                </a:cubicBezTo>
                <a:cubicBezTo>
                  <a:pt x="3031171" y="5781049"/>
                  <a:pt x="2778299" y="5788788"/>
                  <a:pt x="2525427" y="5827483"/>
                </a:cubicBezTo>
                <a:cubicBezTo>
                  <a:pt x="2009147" y="5904873"/>
                  <a:pt x="1492866" y="5951308"/>
                  <a:pt x="980098" y="6113827"/>
                </a:cubicBezTo>
                <a:cubicBezTo>
                  <a:pt x="825565" y="6168000"/>
                  <a:pt x="667520" y="6175739"/>
                  <a:pt x="509475" y="6137044"/>
                </a:cubicBezTo>
                <a:cubicBezTo>
                  <a:pt x="460306" y="6121566"/>
                  <a:pt x="411136" y="6098349"/>
                  <a:pt x="365479" y="6067393"/>
                </a:cubicBezTo>
                <a:cubicBezTo>
                  <a:pt x="295236" y="6013220"/>
                  <a:pt x="249579" y="5935829"/>
                  <a:pt x="235531" y="5781049"/>
                </a:cubicBezTo>
                <a:cubicBezTo>
                  <a:pt x="165288" y="4798194"/>
                  <a:pt x="88022" y="3823077"/>
                  <a:pt x="7243" y="2840221"/>
                </a:cubicBezTo>
                <a:cubicBezTo>
                  <a:pt x="-10317" y="2569355"/>
                  <a:pt x="3731" y="2290750"/>
                  <a:pt x="52901" y="2035363"/>
                </a:cubicBezTo>
                <a:cubicBezTo>
                  <a:pt x="98558" y="1772236"/>
                  <a:pt x="154752" y="1509109"/>
                  <a:pt x="165288" y="1222765"/>
                </a:cubicBezTo>
                <a:cubicBezTo>
                  <a:pt x="172313" y="1037029"/>
                  <a:pt x="253091" y="936422"/>
                  <a:pt x="368991" y="936422"/>
                </a:cubicBezTo>
                <a:cubicBezTo>
                  <a:pt x="498939" y="936422"/>
                  <a:pt x="625375" y="944161"/>
                  <a:pt x="755323" y="936422"/>
                </a:cubicBezTo>
                <a:cubicBezTo>
                  <a:pt x="1039804" y="920944"/>
                  <a:pt x="1327797" y="897726"/>
                  <a:pt x="1612278" y="874509"/>
                </a:cubicBezTo>
                <a:cubicBezTo>
                  <a:pt x="1837054" y="859031"/>
                  <a:pt x="2061829" y="820336"/>
                  <a:pt x="2286604" y="828075"/>
                </a:cubicBezTo>
                <a:cubicBezTo>
                  <a:pt x="2996050" y="843553"/>
                  <a:pt x="3701985" y="773902"/>
                  <a:pt x="4407919" y="704251"/>
                </a:cubicBezTo>
                <a:cubicBezTo>
                  <a:pt x="4766155" y="673295"/>
                  <a:pt x="5124390" y="572688"/>
                  <a:pt x="5482625" y="503036"/>
                </a:cubicBezTo>
                <a:cubicBezTo>
                  <a:pt x="5696864" y="464341"/>
                  <a:pt x="5907591" y="425646"/>
                  <a:pt x="6121829" y="371473"/>
                </a:cubicBezTo>
                <a:cubicBezTo>
                  <a:pt x="6420359" y="294083"/>
                  <a:pt x="6715377" y="208954"/>
                  <a:pt x="7010394" y="131563"/>
                </a:cubicBezTo>
                <a:cubicBezTo>
                  <a:pt x="7157902" y="92868"/>
                  <a:pt x="7308923" y="69651"/>
                  <a:pt x="7459944" y="54173"/>
                </a:cubicBezTo>
                <a:cubicBezTo>
                  <a:pt x="7765498" y="30956"/>
                  <a:pt x="8074564" y="15478"/>
                  <a:pt x="8380117" y="0"/>
                </a:cubicBezTo>
                <a:cubicBezTo>
                  <a:pt x="8432799" y="0"/>
                  <a:pt x="8485480" y="15478"/>
                  <a:pt x="8538162" y="30956"/>
                </a:cubicBezTo>
                <a:cubicBezTo>
                  <a:pt x="8583820" y="38695"/>
                  <a:pt x="8622453" y="108346"/>
                  <a:pt x="8629477" y="208954"/>
                </a:cubicBezTo>
                <a:cubicBezTo>
                  <a:pt x="8671622" y="773902"/>
                  <a:pt x="8720792" y="1331112"/>
                  <a:pt x="8762937" y="1896060"/>
                </a:cubicBezTo>
                <a:cubicBezTo>
                  <a:pt x="8784010" y="2190143"/>
                  <a:pt x="8791034" y="2484226"/>
                  <a:pt x="8798059" y="2778309"/>
                </a:cubicBezTo>
                <a:cubicBezTo>
                  <a:pt x="8805083" y="3010479"/>
                  <a:pt x="8798059" y="3234911"/>
                  <a:pt x="8798059" y="3467082"/>
                </a:cubicBezTo>
                <a:lnTo>
                  <a:pt x="8808595" y="3467082"/>
                </a:lnTo>
                <a:close/>
              </a:path>
            </a:pathLst>
          </a:custGeom>
          <a:solidFill>
            <a:srgbClr val="40907F"/>
          </a:solidFill>
          <a:ln w="24379" cap="flat">
            <a:noFill/>
            <a:prstDash val="solid"/>
            <a:miter/>
          </a:ln>
        </p:spPr>
        <p:txBody>
          <a:bodyPr rtlCol="0" anchor="ctr"/>
          <a:lstStyle/>
          <a:p>
            <a:endParaRPr lang="en-US"/>
          </a:p>
        </p:txBody>
      </p:sp>
      <p:sp>
        <p:nvSpPr>
          <p:cNvPr id="14" name="Text Placeholder 2">
            <a:extLst>
              <a:ext uri="{FF2B5EF4-FFF2-40B4-BE49-F238E27FC236}">
                <a16:creationId xmlns:a16="http://schemas.microsoft.com/office/drawing/2014/main" id="{C7E152C8-1564-9CD4-2ABE-55064C1128DA}"/>
              </a:ext>
            </a:extLst>
          </p:cNvPr>
          <p:cNvSpPr>
            <a:spLocks noGrp="1"/>
          </p:cNvSpPr>
          <p:nvPr>
            <p:ph type="body" sz="quarter" idx="10" hasCustomPrompt="1"/>
          </p:nvPr>
        </p:nvSpPr>
        <p:spPr>
          <a:xfrm>
            <a:off x="381885" y="365126"/>
            <a:ext cx="10996612" cy="461962"/>
          </a:xfrm>
          <a:prstGeom prst="rect">
            <a:avLst/>
          </a:prstGeom>
        </p:spPr>
        <p:txBody>
          <a:bodyPr lIns="0"/>
          <a:lstStyle>
            <a:lvl1pPr>
              <a:defRPr sz="2400" b="1" baseline="0">
                <a:solidFill>
                  <a:srgbClr val="40907F"/>
                </a:solidFill>
              </a:defRPr>
            </a:lvl1pPr>
          </a:lstStyle>
          <a:p>
            <a:pPr lvl="0"/>
            <a:r>
              <a:rPr lang="en-GB" dirty="0"/>
              <a:t>How to use this PPT</a:t>
            </a:r>
          </a:p>
        </p:txBody>
      </p:sp>
      <p:sp>
        <p:nvSpPr>
          <p:cNvPr id="15" name="Content Placeholder 2">
            <a:extLst>
              <a:ext uri="{FF2B5EF4-FFF2-40B4-BE49-F238E27FC236}">
                <a16:creationId xmlns:a16="http://schemas.microsoft.com/office/drawing/2014/main" id="{765FCCB3-3076-2340-5BC6-BD76E591FADC}"/>
              </a:ext>
            </a:extLst>
          </p:cNvPr>
          <p:cNvSpPr>
            <a:spLocks noGrp="1"/>
          </p:cNvSpPr>
          <p:nvPr>
            <p:ph idx="1" hasCustomPrompt="1"/>
          </p:nvPr>
        </p:nvSpPr>
        <p:spPr>
          <a:xfrm>
            <a:off x="381885" y="1470244"/>
            <a:ext cx="5714115" cy="5022630"/>
          </a:xfrm>
          <a:prstGeom prst="rect">
            <a:avLst/>
          </a:prstGeom>
        </p:spPr>
        <p:txBody>
          <a:bodyPr lIns="0" rIns="90000"/>
          <a:lstStyle>
            <a:lvl1pPr marL="0" indent="0">
              <a:buFontTx/>
              <a:buNone/>
              <a:defRPr b="0" i="0" baseline="0">
                <a:solidFill>
                  <a:schemeClr val="bg1"/>
                </a:solidFill>
              </a:defRPr>
            </a:lvl1pPr>
            <a:lvl2pPr marL="800100" indent="-342900">
              <a:buFont typeface="Arial" panose="020B0604020202020204" pitchFamily="34" charset="0"/>
              <a:buChar char="•"/>
              <a:defRPr>
                <a:solidFill>
                  <a:schemeClr val="bg1"/>
                </a:solidFill>
              </a:defRPr>
            </a:lvl2pPr>
            <a:lvl3pPr marL="1257300" indent="-342900">
              <a:buFont typeface="Arial" panose="020B0604020202020204" pitchFamily="34" charset="0"/>
              <a:buChar char="•"/>
              <a:defRPr>
                <a:solidFill>
                  <a:schemeClr val="bg1"/>
                </a:solidFill>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16" name="Text Placeholder 2">
            <a:extLst>
              <a:ext uri="{FF2B5EF4-FFF2-40B4-BE49-F238E27FC236}">
                <a16:creationId xmlns:a16="http://schemas.microsoft.com/office/drawing/2014/main" id="{F3A5F7B0-87B9-D779-448F-83341593B120}"/>
              </a:ext>
            </a:extLst>
          </p:cNvPr>
          <p:cNvSpPr>
            <a:spLocks noGrp="1"/>
          </p:cNvSpPr>
          <p:nvPr>
            <p:ph type="body" sz="quarter" idx="12" hasCustomPrompt="1"/>
          </p:nvPr>
        </p:nvSpPr>
        <p:spPr>
          <a:xfrm>
            <a:off x="6477885" y="945469"/>
            <a:ext cx="5247950" cy="461962"/>
          </a:xfrm>
          <a:prstGeom prst="rect">
            <a:avLst/>
          </a:prstGeom>
        </p:spPr>
        <p:txBody>
          <a:bodyPr lIns="0"/>
          <a:lstStyle>
            <a:lvl1pPr>
              <a:defRPr sz="2400" b="1"/>
            </a:lvl1pPr>
          </a:lstStyle>
          <a:p>
            <a:r>
              <a:rPr lang="en-GB" sz="2400" b="1" dirty="0">
                <a:cs typeface="Arial"/>
              </a:rPr>
              <a:t>Accompanying Resources:</a:t>
            </a:r>
          </a:p>
        </p:txBody>
      </p:sp>
      <p:sp>
        <p:nvSpPr>
          <p:cNvPr id="17" name="Content Placeholder 2">
            <a:extLst>
              <a:ext uri="{FF2B5EF4-FFF2-40B4-BE49-F238E27FC236}">
                <a16:creationId xmlns:a16="http://schemas.microsoft.com/office/drawing/2014/main" id="{3A4F0D21-6282-06E8-999E-BB08C0F3C3DC}"/>
              </a:ext>
            </a:extLst>
          </p:cNvPr>
          <p:cNvSpPr>
            <a:spLocks noGrp="1"/>
          </p:cNvSpPr>
          <p:nvPr>
            <p:ph idx="11" hasCustomPrompt="1"/>
          </p:nvPr>
        </p:nvSpPr>
        <p:spPr>
          <a:xfrm>
            <a:off x="6477886" y="1470244"/>
            <a:ext cx="5247950"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1"/>
            <a:r>
              <a:rPr lang="en-GB" dirty="0"/>
              <a:t>Bullet level</a:t>
            </a:r>
          </a:p>
          <a:p>
            <a:pPr lvl="2"/>
            <a:r>
              <a:rPr lang="en-GB" dirty="0"/>
              <a:t>Second level</a:t>
            </a:r>
          </a:p>
        </p:txBody>
      </p:sp>
    </p:spTree>
    <p:extLst>
      <p:ext uri="{BB962C8B-B14F-4D97-AF65-F5344CB8AC3E}">
        <p14:creationId xmlns:p14="http://schemas.microsoft.com/office/powerpoint/2010/main" val="9022634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Content-Polaroi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40907F"/>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sz="2400" b="0" i="0" baseline="0"/>
            </a:lvl1pPr>
            <a:lvl2pPr marL="800100" indent="-342900">
              <a:buFont typeface="Arial" panose="020B0604020202020204" pitchFamily="34" charset="0"/>
              <a:buChar char="•"/>
              <a:defRPr sz="2400"/>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15" name="Picture Placeholder 13">
            <a:extLst>
              <a:ext uri="{FF2B5EF4-FFF2-40B4-BE49-F238E27FC236}">
                <a16:creationId xmlns:a16="http://schemas.microsoft.com/office/drawing/2014/main" id="{A5EC1B8E-118E-BFBF-C139-E7D78D13583F}"/>
              </a:ext>
              <a:ext uri="{C183D7F6-B498-43B3-948B-1728B52AA6E4}">
                <adec:decorative xmlns:adec="http://schemas.microsoft.com/office/drawing/2017/decorative" val="1"/>
              </a:ext>
            </a:extLst>
          </p:cNvPr>
          <p:cNvSpPr>
            <a:spLocks noGrp="1"/>
          </p:cNvSpPr>
          <p:nvPr>
            <p:ph type="pic" sz="quarter" idx="11" hasCustomPrompt="1"/>
          </p:nvPr>
        </p:nvSpPr>
        <p:spPr>
          <a:xfrm>
            <a:off x="5814652" y="1075414"/>
            <a:ext cx="5048013" cy="5460246"/>
          </a:xfrm>
          <a:prstGeom prst="rect">
            <a:avLst/>
          </a:prstGeom>
          <a:blipFill>
            <a:blip r:embed="rId2"/>
            <a:stretch>
              <a:fillRect l="-412" r="-412"/>
            </a:stretch>
          </a:blipFill>
        </p:spPr>
        <p:txBody>
          <a:bodyPr/>
          <a:lstStyle/>
          <a:p>
            <a:r>
              <a:rPr lang="en-US"/>
              <a:t> </a:t>
            </a:r>
          </a:p>
        </p:txBody>
      </p:sp>
      <p:sp>
        <p:nvSpPr>
          <p:cNvPr id="16" name="Picture Placeholder 13">
            <a:extLst>
              <a:ext uri="{FF2B5EF4-FFF2-40B4-BE49-F238E27FC236}">
                <a16:creationId xmlns:a16="http://schemas.microsoft.com/office/drawing/2014/main" id="{8E962C4A-7DAF-900E-E9A3-FB229FE24B09}"/>
              </a:ext>
            </a:extLst>
          </p:cNvPr>
          <p:cNvSpPr>
            <a:spLocks noGrp="1"/>
          </p:cNvSpPr>
          <p:nvPr>
            <p:ph type="pic" sz="quarter" idx="12"/>
          </p:nvPr>
        </p:nvSpPr>
        <p:spPr>
          <a:xfrm>
            <a:off x="6353937" y="1386985"/>
            <a:ext cx="4151741" cy="3985115"/>
          </a:xfrm>
          <a:prstGeom prst="rect">
            <a:avLst/>
          </a:prstGeom>
        </p:spPr>
        <p:txBody>
          <a:bodyPr/>
          <a:lstStyle/>
          <a:p>
            <a:endParaRPr lang="en-US"/>
          </a:p>
        </p:txBody>
      </p:sp>
      <p:sp>
        <p:nvSpPr>
          <p:cNvPr id="4" name="Text Placeholder 41">
            <a:extLst>
              <a:ext uri="{FF2B5EF4-FFF2-40B4-BE49-F238E27FC236}">
                <a16:creationId xmlns:a16="http://schemas.microsoft.com/office/drawing/2014/main" id="{1F4DD1BE-B6E0-CBE2-78DB-2ABB2921DADB}"/>
              </a:ext>
            </a:extLst>
          </p:cNvPr>
          <p:cNvSpPr>
            <a:spLocks noGrp="1"/>
          </p:cNvSpPr>
          <p:nvPr>
            <p:ph type="body" sz="quarter" idx="23"/>
          </p:nvPr>
        </p:nvSpPr>
        <p:spPr>
          <a:xfrm>
            <a:off x="7117447" y="5692944"/>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2" name="Group 2">
            <a:extLst>
              <a:ext uri="{FF2B5EF4-FFF2-40B4-BE49-F238E27FC236}">
                <a16:creationId xmlns:a16="http://schemas.microsoft.com/office/drawing/2014/main" id="{08E59193-A3A0-30E6-3A8C-CFFFB8F94C45}"/>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3" name="Freeform 3">
              <a:extLst>
                <a:ext uri="{FF2B5EF4-FFF2-40B4-BE49-F238E27FC236}">
                  <a16:creationId xmlns:a16="http://schemas.microsoft.com/office/drawing/2014/main" id="{E0D31D11-A3E5-685A-2EBE-0A650CDE66DB}"/>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5" name="TextBox 4">
            <a:extLst>
              <a:ext uri="{FF2B5EF4-FFF2-40B4-BE49-F238E27FC236}">
                <a16:creationId xmlns:a16="http://schemas.microsoft.com/office/drawing/2014/main" id="{AFC1B9C2-45DE-65B7-EF36-24FD589172B2}"/>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9554809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Content-Blob">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40907F"/>
                </a:solidFill>
              </a:defRPr>
            </a:lvl1pPr>
          </a:lstStyle>
          <a:p>
            <a:r>
              <a:rPr lang="en-GB" dirty="0"/>
              <a:t>Click to edit</a:t>
            </a:r>
            <a:endParaRPr lang="en-US" dirty="0"/>
          </a:p>
        </p:txBody>
      </p:sp>
      <p:sp>
        <p:nvSpPr>
          <p:cNvPr id="7" name="Picture 5">
            <a:extLst>
              <a:ext uri="{FF2B5EF4-FFF2-40B4-BE49-F238E27FC236}">
                <a16:creationId xmlns:a16="http://schemas.microsoft.com/office/drawing/2014/main" id="{B7BB9657-BC72-7070-9EFC-2C2344D5FE75}"/>
              </a:ext>
              <a:ext uri="{C183D7F6-B498-43B3-948B-1728B52AA6E4}">
                <adec:decorative xmlns:adec="http://schemas.microsoft.com/office/drawing/2017/decorative" val="1"/>
              </a:ext>
            </a:extLst>
          </p:cNvPr>
          <p:cNvSpPr/>
          <p:nvPr userDrawn="1"/>
        </p:nvSpPr>
        <p:spPr>
          <a:xfrm>
            <a:off x="78581" y="1205909"/>
            <a:ext cx="5836444" cy="5337766"/>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ADD0F0"/>
          </a:solidFill>
          <a:ln w="15449" cap="flat">
            <a:noFill/>
            <a:prstDash val="solid"/>
            <a:miter/>
          </a:ln>
        </p:spPr>
        <p:txBody>
          <a:bodyPr rtlCol="0" anchor="ctr"/>
          <a:lstStyle/>
          <a:p>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sz="2400"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sp>
        <p:nvSpPr>
          <p:cNvPr id="6" name="Content Placeholder 2">
            <a:extLst>
              <a:ext uri="{FF2B5EF4-FFF2-40B4-BE49-F238E27FC236}">
                <a16:creationId xmlns:a16="http://schemas.microsoft.com/office/drawing/2014/main" id="{613C50CF-7625-3423-D7C1-AB8CCED37FEC}"/>
              </a:ext>
            </a:extLst>
          </p:cNvPr>
          <p:cNvSpPr>
            <a:spLocks noGrp="1"/>
          </p:cNvSpPr>
          <p:nvPr>
            <p:ph idx="10" hasCustomPrompt="1"/>
          </p:nvPr>
        </p:nvSpPr>
        <p:spPr>
          <a:xfrm>
            <a:off x="6096000"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2" name="Group 2">
            <a:extLst>
              <a:ext uri="{FF2B5EF4-FFF2-40B4-BE49-F238E27FC236}">
                <a16:creationId xmlns:a16="http://schemas.microsoft.com/office/drawing/2014/main" id="{08E59193-A3A0-30E6-3A8C-CFFFB8F94C45}"/>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3" name="Freeform 3">
              <a:extLst>
                <a:ext uri="{FF2B5EF4-FFF2-40B4-BE49-F238E27FC236}">
                  <a16:creationId xmlns:a16="http://schemas.microsoft.com/office/drawing/2014/main" id="{E0D31D11-A3E5-685A-2EBE-0A650CDE66DB}"/>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5" name="TextBox 4">
            <a:extLst>
              <a:ext uri="{FF2B5EF4-FFF2-40B4-BE49-F238E27FC236}">
                <a16:creationId xmlns:a16="http://schemas.microsoft.com/office/drawing/2014/main" id="{AFC1B9C2-45DE-65B7-EF36-24FD589172B2}"/>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638818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Content-Blob">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40907F"/>
                </a:solidFill>
              </a:defRPr>
            </a:lvl1pPr>
          </a:lstStyle>
          <a:p>
            <a:r>
              <a:rPr lang="en-GB" dirty="0"/>
              <a:t>Click to edit</a:t>
            </a:r>
            <a:endParaRPr lang="en-US" dirty="0"/>
          </a:p>
        </p:txBody>
      </p:sp>
      <p:sp>
        <p:nvSpPr>
          <p:cNvPr id="4" name="Picture 4">
            <a:extLst>
              <a:ext uri="{FF2B5EF4-FFF2-40B4-BE49-F238E27FC236}">
                <a16:creationId xmlns:a16="http://schemas.microsoft.com/office/drawing/2014/main" id="{7F9051B8-6A0F-FA37-0CF4-7373DF660A74}"/>
              </a:ext>
              <a:ext uri="{C183D7F6-B498-43B3-948B-1728B52AA6E4}">
                <adec:decorative xmlns:adec="http://schemas.microsoft.com/office/drawing/2017/decorative" val="1"/>
              </a:ext>
            </a:extLst>
          </p:cNvPr>
          <p:cNvSpPr/>
          <p:nvPr userDrawn="1"/>
        </p:nvSpPr>
        <p:spPr>
          <a:xfrm>
            <a:off x="230533" y="1009291"/>
            <a:ext cx="5447342" cy="5598543"/>
          </a:xfrm>
          <a:custGeom>
            <a:avLst/>
            <a:gdLst>
              <a:gd name="connsiteX0" fmla="*/ 4570229 w 4570515"/>
              <a:gd name="connsiteY0" fmla="*/ 763192 h 2758286"/>
              <a:gd name="connsiteX1" fmla="*/ 4540684 w 4570515"/>
              <a:gd name="connsiteY1" fmla="*/ 1372800 h 2758286"/>
              <a:gd name="connsiteX2" fmla="*/ 4504322 w 4570515"/>
              <a:gd name="connsiteY2" fmla="*/ 1868676 h 2758286"/>
              <a:gd name="connsiteX3" fmla="*/ 4404325 w 4570515"/>
              <a:gd name="connsiteY3" fmla="*/ 2603390 h 2758286"/>
              <a:gd name="connsiteX4" fmla="*/ 4240694 w 4570515"/>
              <a:gd name="connsiteY4" fmla="*/ 2755792 h 2758286"/>
              <a:gd name="connsiteX5" fmla="*/ 3974793 w 4570515"/>
              <a:gd name="connsiteY5" fmla="*/ 2751243 h 2758286"/>
              <a:gd name="connsiteX6" fmla="*/ 3604350 w 4570515"/>
              <a:gd name="connsiteY6" fmla="*/ 2746694 h 2758286"/>
              <a:gd name="connsiteX7" fmla="*/ 3249816 w 4570515"/>
              <a:gd name="connsiteY7" fmla="*/ 2739870 h 2758286"/>
              <a:gd name="connsiteX8" fmla="*/ 2395298 w 4570515"/>
              <a:gd name="connsiteY8" fmla="*/ 2689827 h 2758286"/>
              <a:gd name="connsiteX9" fmla="*/ 1981674 w 4570515"/>
              <a:gd name="connsiteY9" fmla="*/ 2664806 h 2758286"/>
              <a:gd name="connsiteX10" fmla="*/ 1345331 w 4570515"/>
              <a:gd name="connsiteY10" fmla="*/ 2646609 h 2758286"/>
              <a:gd name="connsiteX11" fmla="*/ 620354 w 4570515"/>
              <a:gd name="connsiteY11" fmla="*/ 2617038 h 2758286"/>
              <a:gd name="connsiteX12" fmla="*/ 365816 w 4570515"/>
              <a:gd name="connsiteY12" fmla="*/ 2592017 h 2758286"/>
              <a:gd name="connsiteX13" fmla="*/ 190822 w 4570515"/>
              <a:gd name="connsiteY13" fmla="*/ 2551073 h 2758286"/>
              <a:gd name="connsiteX14" fmla="*/ 149914 w 4570515"/>
              <a:gd name="connsiteY14" fmla="*/ 2498756 h 2758286"/>
              <a:gd name="connsiteX15" fmla="*/ 120370 w 4570515"/>
              <a:gd name="connsiteY15" fmla="*/ 2243994 h 2758286"/>
              <a:gd name="connsiteX16" fmla="*/ 97643 w 4570515"/>
              <a:gd name="connsiteY16" fmla="*/ 1841380 h 2758286"/>
              <a:gd name="connsiteX17" fmla="*/ 79462 w 4570515"/>
              <a:gd name="connsiteY17" fmla="*/ 1507005 h 2758286"/>
              <a:gd name="connsiteX18" fmla="*/ 49917 w 4570515"/>
              <a:gd name="connsiteY18" fmla="*/ 1236321 h 2758286"/>
              <a:gd name="connsiteX19" fmla="*/ 20373 w 4570515"/>
              <a:gd name="connsiteY19" fmla="*/ 867826 h 2758286"/>
              <a:gd name="connsiteX20" fmla="*/ 2191 w 4570515"/>
              <a:gd name="connsiteY20" fmla="*/ 547099 h 2758286"/>
              <a:gd name="connsiteX21" fmla="*/ 29463 w 4570515"/>
              <a:gd name="connsiteY21" fmla="*/ 228647 h 2758286"/>
              <a:gd name="connsiteX22" fmla="*/ 47645 w 4570515"/>
              <a:gd name="connsiteY22" fmla="*/ 171781 h 2758286"/>
              <a:gd name="connsiteX23" fmla="*/ 152187 w 4570515"/>
              <a:gd name="connsiteY23" fmla="*/ 101266 h 2758286"/>
              <a:gd name="connsiteX24" fmla="*/ 527175 w 4570515"/>
              <a:gd name="connsiteY24" fmla="*/ 119463 h 2758286"/>
              <a:gd name="connsiteX25" fmla="*/ 843074 w 4570515"/>
              <a:gd name="connsiteY25" fmla="*/ 133111 h 2758286"/>
              <a:gd name="connsiteX26" fmla="*/ 1808952 w 4570515"/>
              <a:gd name="connsiteY26" fmla="*/ 117189 h 2758286"/>
              <a:gd name="connsiteX27" fmla="*/ 2358935 w 4570515"/>
              <a:gd name="connsiteY27" fmla="*/ 103541 h 2758286"/>
              <a:gd name="connsiteX28" fmla="*/ 2920281 w 4570515"/>
              <a:gd name="connsiteY28" fmla="*/ 76245 h 2758286"/>
              <a:gd name="connsiteX29" fmla="*/ 3404357 w 4570515"/>
              <a:gd name="connsiteY29" fmla="*/ 46674 h 2758286"/>
              <a:gd name="connsiteX30" fmla="*/ 3761163 w 4570515"/>
              <a:gd name="connsiteY30" fmla="*/ 8005 h 2758286"/>
              <a:gd name="connsiteX31" fmla="*/ 4479323 w 4570515"/>
              <a:gd name="connsiteY31" fmla="*/ 103541 h 2758286"/>
              <a:gd name="connsiteX32" fmla="*/ 4549775 w 4570515"/>
              <a:gd name="connsiteY32" fmla="*/ 194527 h 2758286"/>
              <a:gd name="connsiteX33" fmla="*/ 4570229 w 4570515"/>
              <a:gd name="connsiteY33" fmla="*/ 763192 h 275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0515" h="2758286">
                <a:moveTo>
                  <a:pt x="4570229" y="763192"/>
                </a:moveTo>
                <a:cubicBezTo>
                  <a:pt x="4572501" y="967911"/>
                  <a:pt x="4561138" y="1170356"/>
                  <a:pt x="4540684" y="1372800"/>
                </a:cubicBezTo>
                <a:cubicBezTo>
                  <a:pt x="4527048" y="1536576"/>
                  <a:pt x="4515685" y="1702626"/>
                  <a:pt x="4504322" y="1868676"/>
                </a:cubicBezTo>
                <a:cubicBezTo>
                  <a:pt x="4486140" y="2114339"/>
                  <a:pt x="4454323" y="2360002"/>
                  <a:pt x="4404325" y="2603390"/>
                </a:cubicBezTo>
                <a:cubicBezTo>
                  <a:pt x="4379326" y="2721673"/>
                  <a:pt x="4361144" y="2744419"/>
                  <a:pt x="4240694" y="2755792"/>
                </a:cubicBezTo>
                <a:cubicBezTo>
                  <a:pt x="4152060" y="2762616"/>
                  <a:pt x="4063427" y="2753518"/>
                  <a:pt x="3974793" y="2751243"/>
                </a:cubicBezTo>
                <a:cubicBezTo>
                  <a:pt x="3852070" y="2748969"/>
                  <a:pt x="3727074" y="2746694"/>
                  <a:pt x="3604350" y="2746694"/>
                </a:cubicBezTo>
                <a:cubicBezTo>
                  <a:pt x="3486172" y="2744419"/>
                  <a:pt x="3367994" y="2746694"/>
                  <a:pt x="3249816" y="2739870"/>
                </a:cubicBezTo>
                <a:cubicBezTo>
                  <a:pt x="2965734" y="2723947"/>
                  <a:pt x="2679380" y="2708025"/>
                  <a:pt x="2395298" y="2689827"/>
                </a:cubicBezTo>
                <a:cubicBezTo>
                  <a:pt x="2256666" y="2680729"/>
                  <a:pt x="2120306" y="2673905"/>
                  <a:pt x="1981674" y="2664806"/>
                </a:cubicBezTo>
                <a:cubicBezTo>
                  <a:pt x="1770317" y="2651158"/>
                  <a:pt x="1556688" y="2639785"/>
                  <a:pt x="1345331" y="2646609"/>
                </a:cubicBezTo>
                <a:cubicBezTo>
                  <a:pt x="1104429" y="2651158"/>
                  <a:pt x="861255" y="2642060"/>
                  <a:pt x="620354" y="2617038"/>
                </a:cubicBezTo>
                <a:cubicBezTo>
                  <a:pt x="536266" y="2607940"/>
                  <a:pt x="449905" y="2603390"/>
                  <a:pt x="365816" y="2592017"/>
                </a:cubicBezTo>
                <a:cubicBezTo>
                  <a:pt x="306727" y="2582918"/>
                  <a:pt x="249911" y="2566996"/>
                  <a:pt x="190822" y="2551073"/>
                </a:cubicBezTo>
                <a:cubicBezTo>
                  <a:pt x="168095" y="2544249"/>
                  <a:pt x="149914" y="2523777"/>
                  <a:pt x="149914" y="2498756"/>
                </a:cubicBezTo>
                <a:cubicBezTo>
                  <a:pt x="140823" y="2414594"/>
                  <a:pt x="127188" y="2330431"/>
                  <a:pt x="120370" y="2243994"/>
                </a:cubicBezTo>
                <a:cubicBezTo>
                  <a:pt x="111279" y="2109789"/>
                  <a:pt x="104461" y="1975585"/>
                  <a:pt x="97643" y="1841380"/>
                </a:cubicBezTo>
                <a:cubicBezTo>
                  <a:pt x="90825" y="1729922"/>
                  <a:pt x="88552" y="1618463"/>
                  <a:pt x="79462" y="1507005"/>
                </a:cubicBezTo>
                <a:cubicBezTo>
                  <a:pt x="72644" y="1416019"/>
                  <a:pt x="56735" y="1327307"/>
                  <a:pt x="49917" y="1236321"/>
                </a:cubicBezTo>
                <a:cubicBezTo>
                  <a:pt x="38554" y="1113489"/>
                  <a:pt x="29463" y="990658"/>
                  <a:pt x="20373" y="867826"/>
                </a:cubicBezTo>
                <a:cubicBezTo>
                  <a:pt x="13555" y="760917"/>
                  <a:pt x="6737" y="654008"/>
                  <a:pt x="2191" y="547099"/>
                </a:cubicBezTo>
                <a:cubicBezTo>
                  <a:pt x="-4626" y="440190"/>
                  <a:pt x="4464" y="333281"/>
                  <a:pt x="29463" y="228647"/>
                </a:cubicBezTo>
                <a:cubicBezTo>
                  <a:pt x="34009" y="208175"/>
                  <a:pt x="40827" y="189978"/>
                  <a:pt x="47645" y="171781"/>
                </a:cubicBezTo>
                <a:cubicBezTo>
                  <a:pt x="61281" y="126287"/>
                  <a:pt x="104461" y="96717"/>
                  <a:pt x="152187" y="101266"/>
                </a:cubicBezTo>
                <a:cubicBezTo>
                  <a:pt x="277183" y="108090"/>
                  <a:pt x="402179" y="114914"/>
                  <a:pt x="527175" y="119463"/>
                </a:cubicBezTo>
                <a:cubicBezTo>
                  <a:pt x="631717" y="124013"/>
                  <a:pt x="738532" y="130837"/>
                  <a:pt x="843074" y="133111"/>
                </a:cubicBezTo>
                <a:cubicBezTo>
                  <a:pt x="1165791" y="139935"/>
                  <a:pt x="1486235" y="130837"/>
                  <a:pt x="1808952" y="117189"/>
                </a:cubicBezTo>
                <a:cubicBezTo>
                  <a:pt x="1993037" y="110365"/>
                  <a:pt x="2177123" y="110365"/>
                  <a:pt x="2358935" y="103541"/>
                </a:cubicBezTo>
                <a:cubicBezTo>
                  <a:pt x="2545293" y="96717"/>
                  <a:pt x="2731650" y="87618"/>
                  <a:pt x="2920281" y="76245"/>
                </a:cubicBezTo>
                <a:cubicBezTo>
                  <a:pt x="3081640" y="67146"/>
                  <a:pt x="3242998" y="60322"/>
                  <a:pt x="3404357" y="46674"/>
                </a:cubicBezTo>
                <a:cubicBezTo>
                  <a:pt x="3522535" y="35301"/>
                  <a:pt x="3642985" y="19379"/>
                  <a:pt x="3761163" y="8005"/>
                </a:cubicBezTo>
                <a:cubicBezTo>
                  <a:pt x="4004337" y="-17016"/>
                  <a:pt x="4249784" y="17104"/>
                  <a:pt x="4479323" y="103541"/>
                </a:cubicBezTo>
                <a:cubicBezTo>
                  <a:pt x="4522503" y="119463"/>
                  <a:pt x="4547502" y="146759"/>
                  <a:pt x="4549775" y="194527"/>
                </a:cubicBezTo>
                <a:cubicBezTo>
                  <a:pt x="4554320" y="365127"/>
                  <a:pt x="4561138" y="531177"/>
                  <a:pt x="4570229" y="763192"/>
                </a:cubicBezTo>
                <a:close/>
              </a:path>
            </a:pathLst>
          </a:custGeom>
          <a:solidFill>
            <a:srgbClr val="F5C946">
              <a:alpha val="55000"/>
            </a:srgbClr>
          </a:solidFill>
          <a:ln w="22699" cap="flat">
            <a:noFill/>
            <a:prstDash val="solid"/>
            <a:miter/>
          </a:ln>
        </p:spPr>
        <p:txBody>
          <a:bodyPr rtlCol="0" anchor="ctr"/>
          <a:lstStyle/>
          <a:p>
            <a:endParaRPr lang="en-US"/>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81885"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6" name="Content Placeholder 2">
            <a:extLst>
              <a:ext uri="{FF2B5EF4-FFF2-40B4-BE49-F238E27FC236}">
                <a16:creationId xmlns:a16="http://schemas.microsoft.com/office/drawing/2014/main" id="{613C50CF-7625-3423-D7C1-AB8CCED37FEC}"/>
              </a:ext>
            </a:extLst>
          </p:cNvPr>
          <p:cNvSpPr>
            <a:spLocks noGrp="1"/>
          </p:cNvSpPr>
          <p:nvPr>
            <p:ph idx="10" hasCustomPrompt="1"/>
          </p:nvPr>
        </p:nvSpPr>
        <p:spPr>
          <a:xfrm>
            <a:off x="6096000" y="1470244"/>
            <a:ext cx="5022887" cy="5022630"/>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grpSp>
        <p:nvGrpSpPr>
          <p:cNvPr id="2" name="Group 2">
            <a:extLst>
              <a:ext uri="{FF2B5EF4-FFF2-40B4-BE49-F238E27FC236}">
                <a16:creationId xmlns:a16="http://schemas.microsoft.com/office/drawing/2014/main" id="{08E59193-A3A0-30E6-3A8C-CFFFB8F94C45}"/>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3" name="Freeform 3">
              <a:extLst>
                <a:ext uri="{FF2B5EF4-FFF2-40B4-BE49-F238E27FC236}">
                  <a16:creationId xmlns:a16="http://schemas.microsoft.com/office/drawing/2014/main" id="{E0D31D11-A3E5-685A-2EBE-0A650CDE66DB}"/>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5" name="TextBox 4">
            <a:extLst>
              <a:ext uri="{FF2B5EF4-FFF2-40B4-BE49-F238E27FC236}">
                <a16:creationId xmlns:a16="http://schemas.microsoft.com/office/drawing/2014/main" id="{AFC1B9C2-45DE-65B7-EF36-24FD589172B2}"/>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704715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ntent-Pebble-Lef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40907F"/>
                </a:solidFill>
              </a:defRPr>
            </a:lvl1pPr>
          </a:lstStyle>
          <a:p>
            <a:r>
              <a:rPr lang="en-GB" dirty="0"/>
              <a:t>Click to edit</a:t>
            </a:r>
            <a:endParaRPr lang="en-US" dirty="0"/>
          </a:p>
        </p:txBody>
      </p:sp>
      <p:sp>
        <p:nvSpPr>
          <p:cNvPr id="2" name="Picture Placeholder 47">
            <a:extLst>
              <a:ext uri="{FF2B5EF4-FFF2-40B4-BE49-F238E27FC236}">
                <a16:creationId xmlns:a16="http://schemas.microsoft.com/office/drawing/2014/main" id="{E6E49DD5-550C-9257-424C-6F84C1CE75D4}"/>
              </a:ext>
            </a:extLst>
          </p:cNvPr>
          <p:cNvSpPr>
            <a:spLocks noGrp="1"/>
          </p:cNvSpPr>
          <p:nvPr>
            <p:ph type="pic" sz="quarter" idx="14" hasCustomPrompt="1"/>
          </p:nvPr>
        </p:nvSpPr>
        <p:spPr>
          <a:xfrm>
            <a:off x="243816" y="1178981"/>
            <a:ext cx="4632984" cy="409398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6" name="Picture Placeholder 15">
            <a:extLst>
              <a:ext uri="{FF2B5EF4-FFF2-40B4-BE49-F238E27FC236}">
                <a16:creationId xmlns:a16="http://schemas.microsoft.com/office/drawing/2014/main" id="{1F06F181-EF0F-68FA-60E5-D566B1226EF8}"/>
              </a:ext>
              <a:ext uri="{C183D7F6-B498-43B3-948B-1728B52AA6E4}">
                <adec:decorative xmlns:adec="http://schemas.microsoft.com/office/drawing/2017/decorative" val="1"/>
              </a:ext>
            </a:extLst>
          </p:cNvPr>
          <p:cNvSpPr>
            <a:spLocks noGrp="1"/>
          </p:cNvSpPr>
          <p:nvPr>
            <p:ph type="pic" sz="quarter" idx="24" hasCustomPrompt="1"/>
          </p:nvPr>
        </p:nvSpPr>
        <p:spPr>
          <a:xfrm>
            <a:off x="738651" y="5669571"/>
            <a:ext cx="3643313" cy="579437"/>
          </a:xfrm>
          <a:prstGeom prst="rect">
            <a:avLst/>
          </a:prstGeom>
          <a:blipFill>
            <a:blip r:embed="rId2"/>
            <a:stretch>
              <a:fillRect l="-412" r="-412"/>
            </a:stretch>
          </a:blipFill>
        </p:spPr>
        <p:txBody>
          <a:bodyPr/>
          <a:lstStyle/>
          <a:p>
            <a:r>
              <a:rPr lang="en-US"/>
              <a:t> </a:t>
            </a:r>
          </a:p>
        </p:txBody>
      </p:sp>
      <p:sp>
        <p:nvSpPr>
          <p:cNvPr id="8" name="Text Placeholder 41">
            <a:extLst>
              <a:ext uri="{FF2B5EF4-FFF2-40B4-BE49-F238E27FC236}">
                <a16:creationId xmlns:a16="http://schemas.microsoft.com/office/drawing/2014/main" id="{CD5E8960-9ED3-2081-B390-CBF38C392AC5}"/>
              </a:ext>
            </a:extLst>
          </p:cNvPr>
          <p:cNvSpPr>
            <a:spLocks noGrp="1"/>
          </p:cNvSpPr>
          <p:nvPr>
            <p:ph type="body" sz="quarter" idx="23"/>
          </p:nvPr>
        </p:nvSpPr>
        <p:spPr>
          <a:xfrm>
            <a:off x="1008217" y="5752121"/>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5213534" y="1065876"/>
            <a:ext cx="5905354" cy="5183131"/>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dirty="0"/>
              <a:t>Click to edit text</a:t>
            </a:r>
          </a:p>
          <a:p>
            <a:pPr lvl="1"/>
            <a:r>
              <a:rPr lang="en-GB" dirty="0"/>
              <a:t>Bullet level</a:t>
            </a:r>
          </a:p>
          <a:p>
            <a:pPr lvl="2"/>
            <a:r>
              <a:rPr lang="en-GB" dirty="0"/>
              <a:t>Second level</a:t>
            </a:r>
          </a:p>
        </p:txBody>
      </p:sp>
      <p:grpSp>
        <p:nvGrpSpPr>
          <p:cNvPr id="5" name="Group 2">
            <a:extLst>
              <a:ext uri="{FF2B5EF4-FFF2-40B4-BE49-F238E27FC236}">
                <a16:creationId xmlns:a16="http://schemas.microsoft.com/office/drawing/2014/main" id="{821DB049-EE30-C60F-4BE8-EC4BF44F3BAC}"/>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6" name="Freeform 3">
              <a:extLst>
                <a:ext uri="{FF2B5EF4-FFF2-40B4-BE49-F238E27FC236}">
                  <a16:creationId xmlns:a16="http://schemas.microsoft.com/office/drawing/2014/main" id="{74C30591-6FD3-9022-64B0-DA6538303BBF}"/>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7" name="TextBox 4">
            <a:extLst>
              <a:ext uri="{FF2B5EF4-FFF2-40B4-BE49-F238E27FC236}">
                <a16:creationId xmlns:a16="http://schemas.microsoft.com/office/drawing/2014/main" id="{D58DDF2A-AC69-11D0-7197-CFA5E5AE316D}"/>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dirty="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37823935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ntent-Pebble-Righ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 uri="{C183D7F6-B498-43B3-948B-1728B52AA6E4}">
                <adec:decorative xmlns:adec="http://schemas.microsoft.com/office/drawing/2017/decorative" val="0"/>
              </a:ext>
            </a:extLst>
          </p:cNvPr>
          <p:cNvSpPr>
            <a:spLocks noGrp="1"/>
          </p:cNvSpPr>
          <p:nvPr>
            <p:ph type="title"/>
          </p:nvPr>
        </p:nvSpPr>
        <p:spPr>
          <a:xfrm>
            <a:off x="357187" y="365126"/>
            <a:ext cx="10996613" cy="710288"/>
          </a:xfrm>
          <a:prstGeom prst="rect">
            <a:avLst/>
          </a:prstGeom>
        </p:spPr>
        <p:txBody>
          <a:bodyPr lIns="0" rIns="90000"/>
          <a:lstStyle>
            <a:lvl1pPr>
              <a:defRPr sz="3200" baseline="0">
                <a:solidFill>
                  <a:srgbClr val="40907F"/>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7" y="1080312"/>
            <a:ext cx="5905354" cy="4383786"/>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2" name="Picture Placeholder 47">
            <a:extLst>
              <a:ext uri="{FF2B5EF4-FFF2-40B4-BE49-F238E27FC236}">
                <a16:creationId xmlns:a16="http://schemas.microsoft.com/office/drawing/2014/main" id="{E6E49DD5-550C-9257-424C-6F84C1CE75D4}"/>
              </a:ext>
            </a:extLst>
          </p:cNvPr>
          <p:cNvSpPr>
            <a:spLocks noGrp="1"/>
          </p:cNvSpPr>
          <p:nvPr>
            <p:ph type="pic" sz="quarter" idx="14" hasCustomPrompt="1"/>
          </p:nvPr>
        </p:nvSpPr>
        <p:spPr>
          <a:xfrm>
            <a:off x="6583284" y="1075414"/>
            <a:ext cx="4632984" cy="4093986"/>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6" name="Picture Placeholder 15">
            <a:extLst>
              <a:ext uri="{FF2B5EF4-FFF2-40B4-BE49-F238E27FC236}">
                <a16:creationId xmlns:a16="http://schemas.microsoft.com/office/drawing/2014/main" id="{1F06F181-EF0F-68FA-60E5-D566B1226EF8}"/>
              </a:ext>
              <a:ext uri="{C183D7F6-B498-43B3-948B-1728B52AA6E4}">
                <adec:decorative xmlns:adec="http://schemas.microsoft.com/office/drawing/2017/decorative" val="1"/>
              </a:ext>
            </a:extLst>
          </p:cNvPr>
          <p:cNvSpPr>
            <a:spLocks noGrp="1"/>
          </p:cNvSpPr>
          <p:nvPr>
            <p:ph type="pic" sz="quarter" idx="24" hasCustomPrompt="1"/>
          </p:nvPr>
        </p:nvSpPr>
        <p:spPr>
          <a:xfrm>
            <a:off x="7078120" y="5589969"/>
            <a:ext cx="3643313" cy="579437"/>
          </a:xfrm>
          <a:prstGeom prst="rect">
            <a:avLst/>
          </a:prstGeom>
          <a:blipFill>
            <a:blip r:embed="rId2"/>
            <a:stretch>
              <a:fillRect l="-412" r="-412"/>
            </a:stretch>
          </a:blipFill>
        </p:spPr>
        <p:txBody>
          <a:bodyPr/>
          <a:lstStyle/>
          <a:p>
            <a:r>
              <a:rPr lang="en-US"/>
              <a:t> </a:t>
            </a:r>
          </a:p>
        </p:txBody>
      </p:sp>
      <p:sp>
        <p:nvSpPr>
          <p:cNvPr id="8" name="Text Placeholder 41">
            <a:extLst>
              <a:ext uri="{FF2B5EF4-FFF2-40B4-BE49-F238E27FC236}">
                <a16:creationId xmlns:a16="http://schemas.microsoft.com/office/drawing/2014/main" id="{CD5E8960-9ED3-2081-B390-CBF38C392AC5}"/>
              </a:ext>
            </a:extLst>
          </p:cNvPr>
          <p:cNvSpPr>
            <a:spLocks noGrp="1"/>
          </p:cNvSpPr>
          <p:nvPr>
            <p:ph type="body" sz="quarter" idx="23"/>
          </p:nvPr>
        </p:nvSpPr>
        <p:spPr>
          <a:xfrm>
            <a:off x="7347686" y="5672519"/>
            <a:ext cx="2830459"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3" name="Group 2">
            <a:extLst>
              <a:ext uri="{FF2B5EF4-FFF2-40B4-BE49-F238E27FC236}">
                <a16:creationId xmlns:a16="http://schemas.microsoft.com/office/drawing/2014/main" id="{7FDE46AC-A9E1-7572-F6FB-B125C72FFDB7}"/>
              </a:ext>
              <a:ext uri="{C183D7F6-B498-43B3-948B-1728B52AA6E4}">
                <adec:decorative xmlns:adec="http://schemas.microsoft.com/office/drawing/2017/decorative" val="1"/>
              </a:ext>
            </a:extLst>
          </p:cNvPr>
          <p:cNvGrpSpPr/>
          <p:nvPr userDrawn="1"/>
        </p:nvGrpSpPr>
        <p:grpSpPr>
          <a:xfrm rot="-5400000">
            <a:off x="8435508" y="3101506"/>
            <a:ext cx="6857998" cy="654989"/>
            <a:chOff x="0" y="0"/>
            <a:chExt cx="1993384" cy="182252"/>
          </a:xfrm>
        </p:grpSpPr>
        <p:sp>
          <p:nvSpPr>
            <p:cNvPr id="4" name="Freeform 3">
              <a:extLst>
                <a:ext uri="{FF2B5EF4-FFF2-40B4-BE49-F238E27FC236}">
                  <a16:creationId xmlns:a16="http://schemas.microsoft.com/office/drawing/2014/main" id="{93CC7725-7842-6C90-329A-E7C115E56D54}"/>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5" name="TextBox 4">
            <a:extLst>
              <a:ext uri="{FF2B5EF4-FFF2-40B4-BE49-F238E27FC236}">
                <a16:creationId xmlns:a16="http://schemas.microsoft.com/office/drawing/2014/main" id="{E72FBDE7-90A9-23FC-478B-516940194C99}"/>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24919495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Content-2-Pebble-Righ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ECA9B9A-3111-4A58-2F7B-030E6944C48B}"/>
              </a:ext>
            </a:extLst>
          </p:cNvPr>
          <p:cNvSpPr>
            <a:spLocks noGrp="1"/>
          </p:cNvSpPr>
          <p:nvPr>
            <p:ph type="title"/>
          </p:nvPr>
        </p:nvSpPr>
        <p:spPr>
          <a:xfrm>
            <a:off x="357188" y="365126"/>
            <a:ext cx="6819952" cy="710288"/>
          </a:xfrm>
          <a:prstGeom prst="rect">
            <a:avLst/>
          </a:prstGeom>
        </p:spPr>
        <p:txBody>
          <a:bodyPr lIns="0" rIns="90000"/>
          <a:lstStyle>
            <a:lvl1pPr>
              <a:defRPr sz="3200" baseline="0">
                <a:solidFill>
                  <a:srgbClr val="40907F"/>
                </a:solidFill>
              </a:defRPr>
            </a:lvl1pPr>
          </a:lstStyle>
          <a:p>
            <a:r>
              <a:rPr lang="en-GB" dirty="0"/>
              <a:t>Click to edit</a:t>
            </a:r>
            <a:endParaRPr lang="en-US" dirty="0"/>
          </a:p>
        </p:txBody>
      </p:sp>
      <p:sp>
        <p:nvSpPr>
          <p:cNvPr id="23" name="Content Placeholder 2">
            <a:extLst>
              <a:ext uri="{FF2B5EF4-FFF2-40B4-BE49-F238E27FC236}">
                <a16:creationId xmlns:a16="http://schemas.microsoft.com/office/drawing/2014/main" id="{2D4FEF29-A892-E704-608B-3048DF120735}"/>
              </a:ext>
            </a:extLst>
          </p:cNvPr>
          <p:cNvSpPr>
            <a:spLocks noGrp="1"/>
          </p:cNvSpPr>
          <p:nvPr>
            <p:ph idx="1" hasCustomPrompt="1"/>
          </p:nvPr>
        </p:nvSpPr>
        <p:spPr>
          <a:xfrm>
            <a:off x="357187" y="1080311"/>
            <a:ext cx="5905354" cy="5308613"/>
          </a:xfrm>
          <a:prstGeom prst="rect">
            <a:avLst/>
          </a:prstGeom>
        </p:spPr>
        <p:txBody>
          <a:bodyPr lIns="0" rIns="90000"/>
          <a:lstStyle>
            <a:lvl1pPr marL="0" indent="0">
              <a:buFontTx/>
              <a:buNone/>
              <a:defRPr b="0" i="0" baseline="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371600" indent="0">
              <a:buFontTx/>
              <a:buNone/>
              <a:defRPr/>
            </a:lvl4pPr>
            <a:lvl5pPr marL="1828800" indent="0">
              <a:buFontTx/>
              <a:buNone/>
              <a:defRPr/>
            </a:lvl5pPr>
          </a:lstStyle>
          <a:p>
            <a:pPr lvl="0"/>
            <a:r>
              <a:rPr lang="en-GB"/>
              <a:t>Click to edit text</a:t>
            </a:r>
          </a:p>
          <a:p>
            <a:pPr lvl="1"/>
            <a:r>
              <a:rPr lang="en-GB"/>
              <a:t>Bullet level</a:t>
            </a:r>
          </a:p>
          <a:p>
            <a:pPr lvl="2"/>
            <a:r>
              <a:rPr lang="en-GB"/>
              <a:t>Second level</a:t>
            </a:r>
          </a:p>
        </p:txBody>
      </p:sp>
      <p:sp>
        <p:nvSpPr>
          <p:cNvPr id="7" name="Picture Placeholder 43">
            <a:extLst>
              <a:ext uri="{FF2B5EF4-FFF2-40B4-BE49-F238E27FC236}">
                <a16:creationId xmlns:a16="http://schemas.microsoft.com/office/drawing/2014/main" id="{119E02C8-E0FD-C021-53C9-50A98870C034}"/>
              </a:ext>
            </a:extLst>
          </p:cNvPr>
          <p:cNvSpPr>
            <a:spLocks noGrp="1"/>
          </p:cNvSpPr>
          <p:nvPr>
            <p:ph type="pic" sz="quarter" idx="13" hasCustomPrompt="1"/>
          </p:nvPr>
        </p:nvSpPr>
        <p:spPr>
          <a:xfrm>
            <a:off x="7152453" y="127931"/>
            <a:ext cx="4204166" cy="3070506"/>
          </a:xfrm>
          <a:custGeom>
            <a:avLst/>
            <a:gdLst>
              <a:gd name="connsiteX0" fmla="*/ 1284154 w 4727624"/>
              <a:gd name="connsiteY0" fmla="*/ 0 h 3452813"/>
              <a:gd name="connsiteX1" fmla="*/ 1298461 w 4727624"/>
              <a:gd name="connsiteY1" fmla="*/ 0 h 3452813"/>
              <a:gd name="connsiteX2" fmla="*/ 1376680 w 4727624"/>
              <a:gd name="connsiteY2" fmla="*/ 1055 h 3452813"/>
              <a:gd name="connsiteX3" fmla="*/ 4719748 w 4727624"/>
              <a:gd name="connsiteY3" fmla="*/ 1626257 h 3452813"/>
              <a:gd name="connsiteX4" fmla="*/ 4727624 w 4727624"/>
              <a:gd name="connsiteY4" fmla="*/ 1715565 h 3452813"/>
              <a:gd name="connsiteX5" fmla="*/ 4727624 w 4727624"/>
              <a:gd name="connsiteY5" fmla="*/ 1715588 h 3452813"/>
              <a:gd name="connsiteX6" fmla="*/ 4710061 w 4727624"/>
              <a:gd name="connsiteY6" fmla="*/ 1892018 h 3452813"/>
              <a:gd name="connsiteX7" fmla="*/ 2399224 w 4727624"/>
              <a:gd name="connsiteY7" fmla="*/ 3448684 h 3452813"/>
              <a:gd name="connsiteX8" fmla="*/ 38925 w 4727624"/>
              <a:gd name="connsiteY8" fmla="*/ 2130247 h 3452813"/>
              <a:gd name="connsiteX9" fmla="*/ 1208378 w 4727624"/>
              <a:gd name="connsiteY9" fmla="*/ 3735 h 345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7624" h="3452813">
                <a:moveTo>
                  <a:pt x="1284154" y="0"/>
                </a:moveTo>
                <a:lnTo>
                  <a:pt x="1298461" y="0"/>
                </a:lnTo>
                <a:lnTo>
                  <a:pt x="1376680" y="1055"/>
                </a:lnTo>
                <a:cubicBezTo>
                  <a:pt x="2289869" y="36882"/>
                  <a:pt x="4568831" y="767049"/>
                  <a:pt x="4719748" y="1626257"/>
                </a:cubicBezTo>
                <a:lnTo>
                  <a:pt x="4727624" y="1715565"/>
                </a:lnTo>
                <a:lnTo>
                  <a:pt x="4727624" y="1715588"/>
                </a:lnTo>
                <a:lnTo>
                  <a:pt x="4710061" y="1892018"/>
                </a:lnTo>
                <a:cubicBezTo>
                  <a:pt x="4537247" y="2758608"/>
                  <a:pt x="3131834" y="3383892"/>
                  <a:pt x="2399224" y="3448684"/>
                </a:cubicBezTo>
                <a:cubicBezTo>
                  <a:pt x="1617774" y="3517796"/>
                  <a:pt x="237399" y="2704405"/>
                  <a:pt x="38925" y="2130247"/>
                </a:cubicBezTo>
                <a:cubicBezTo>
                  <a:pt x="-159549" y="1556089"/>
                  <a:pt x="426928" y="72847"/>
                  <a:pt x="1208378" y="3735"/>
                </a:cubicBezTo>
                <a:close/>
              </a:path>
            </a:pathLst>
          </a:custGeom>
        </p:spPr>
        <p:txBody>
          <a:bodyPr wrap="square">
            <a:noAutofit/>
          </a:bodyPr>
          <a:lstStyle/>
          <a:p>
            <a:r>
              <a:rPr lang="en-US"/>
              <a:t> </a:t>
            </a:r>
          </a:p>
        </p:txBody>
      </p:sp>
      <p:sp>
        <p:nvSpPr>
          <p:cNvPr id="10" name="Washi">
            <a:extLst>
              <a:ext uri="{FF2B5EF4-FFF2-40B4-BE49-F238E27FC236}">
                <a16:creationId xmlns:a16="http://schemas.microsoft.com/office/drawing/2014/main" id="{39C52D04-F408-5642-E06A-3FDED0B51852}"/>
              </a:ext>
              <a:ext uri="{C183D7F6-B498-43B3-948B-1728B52AA6E4}">
                <adec:decorative xmlns:adec="http://schemas.microsoft.com/office/drawing/2017/decorative" val="1"/>
              </a:ext>
            </a:extLst>
          </p:cNvPr>
          <p:cNvSpPr>
            <a:spLocks noGrp="1"/>
          </p:cNvSpPr>
          <p:nvPr>
            <p:ph type="pic" sz="quarter" idx="24" hasCustomPrompt="1"/>
          </p:nvPr>
        </p:nvSpPr>
        <p:spPr>
          <a:xfrm>
            <a:off x="7177139" y="2630017"/>
            <a:ext cx="2223218" cy="579437"/>
          </a:xfrm>
          <a:prstGeom prst="rect">
            <a:avLst/>
          </a:prstGeom>
          <a:blipFill>
            <a:blip r:embed="rId2"/>
            <a:stretch>
              <a:fillRect l="-412" r="-412"/>
            </a:stretch>
          </a:blipFill>
        </p:spPr>
        <p:txBody>
          <a:bodyPr/>
          <a:lstStyle/>
          <a:p>
            <a:r>
              <a:rPr lang="en-US"/>
              <a:t> </a:t>
            </a:r>
          </a:p>
        </p:txBody>
      </p:sp>
      <p:sp>
        <p:nvSpPr>
          <p:cNvPr id="14" name="Text Placeholder 41">
            <a:extLst>
              <a:ext uri="{FF2B5EF4-FFF2-40B4-BE49-F238E27FC236}">
                <a16:creationId xmlns:a16="http://schemas.microsoft.com/office/drawing/2014/main" id="{6E098A6C-30D9-2247-8DF2-5E5C9D8A4AA0}"/>
              </a:ext>
            </a:extLst>
          </p:cNvPr>
          <p:cNvSpPr>
            <a:spLocks noGrp="1"/>
          </p:cNvSpPr>
          <p:nvPr>
            <p:ph type="body" sz="quarter" idx="23"/>
          </p:nvPr>
        </p:nvSpPr>
        <p:spPr>
          <a:xfrm>
            <a:off x="7232224" y="2701550"/>
            <a:ext cx="2021945" cy="414338"/>
          </a:xfrm>
          <a:prstGeom prst="rect">
            <a:avLst/>
          </a:prstGeom>
          <a:noFill/>
        </p:spPr>
        <p:txBody>
          <a:bodyPr anchor="ctr" anchorCtr="0"/>
          <a:lstStyle>
            <a:lvl1pPr algn="ctr">
              <a:defRPr sz="1400" b="1" i="0" baseline="0">
                <a:solidFill>
                  <a:schemeClr val="tx1"/>
                </a:solidFill>
              </a:defRPr>
            </a:lvl1pPr>
          </a:lstStyle>
          <a:p>
            <a:pPr lvl="0"/>
            <a:r>
              <a:rPr lang="en-US" dirty="0"/>
              <a:t>Click to edit</a:t>
            </a:r>
          </a:p>
        </p:txBody>
      </p:sp>
      <p:sp>
        <p:nvSpPr>
          <p:cNvPr id="9" name="Picture Placeholder 47">
            <a:extLst>
              <a:ext uri="{FF2B5EF4-FFF2-40B4-BE49-F238E27FC236}">
                <a16:creationId xmlns:a16="http://schemas.microsoft.com/office/drawing/2014/main" id="{FFE1C230-603A-EEEC-B599-2DE9E313C8A2}"/>
              </a:ext>
            </a:extLst>
          </p:cNvPr>
          <p:cNvSpPr>
            <a:spLocks noGrp="1"/>
          </p:cNvSpPr>
          <p:nvPr>
            <p:ph type="pic" sz="quarter" idx="14" hasCustomPrompt="1"/>
          </p:nvPr>
        </p:nvSpPr>
        <p:spPr>
          <a:xfrm>
            <a:off x="6352998" y="3355905"/>
            <a:ext cx="4823228" cy="3374164"/>
          </a:xfrm>
          <a:custGeom>
            <a:avLst/>
            <a:gdLst>
              <a:gd name="connsiteX0" fmla="*/ 2020018 w 5047470"/>
              <a:gd name="connsiteY0" fmla="*/ 0 h 3531036"/>
              <a:gd name="connsiteX1" fmla="*/ 2024920 w 5047470"/>
              <a:gd name="connsiteY1" fmla="*/ 0 h 3531036"/>
              <a:gd name="connsiteX2" fmla="*/ 2275186 w 5047470"/>
              <a:gd name="connsiteY2" fmla="*/ 5334 h 3531036"/>
              <a:gd name="connsiteX3" fmla="*/ 4233310 w 5047470"/>
              <a:gd name="connsiteY3" fmla="*/ 509457 h 3531036"/>
              <a:gd name="connsiteX4" fmla="*/ 4741974 w 5047470"/>
              <a:gd name="connsiteY4" fmla="*/ 3216818 h 3531036"/>
              <a:gd name="connsiteX5" fmla="*/ 286933 w 5047470"/>
              <a:gd name="connsiteY5" fmla="*/ 3216818 h 3531036"/>
              <a:gd name="connsiteX6" fmla="*/ 827495 w 5047470"/>
              <a:gd name="connsiteY6" fmla="*/ 245214 h 3531036"/>
              <a:gd name="connsiteX7" fmla="*/ 1777462 w 5047470"/>
              <a:gd name="connsiteY7" fmla="*/ 6800 h 35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7470" h="3531036">
                <a:moveTo>
                  <a:pt x="2020018" y="0"/>
                </a:moveTo>
                <a:lnTo>
                  <a:pt x="2024920" y="0"/>
                </a:lnTo>
                <a:lnTo>
                  <a:pt x="2275186" y="5334"/>
                </a:lnTo>
                <a:cubicBezTo>
                  <a:pt x="3042689" y="39314"/>
                  <a:pt x="3866328" y="230869"/>
                  <a:pt x="4233310" y="509457"/>
                </a:cubicBezTo>
                <a:cubicBezTo>
                  <a:pt x="4885723" y="1004725"/>
                  <a:pt x="5399704" y="2765591"/>
                  <a:pt x="4741974" y="3216818"/>
                </a:cubicBezTo>
                <a:cubicBezTo>
                  <a:pt x="4084245" y="3668045"/>
                  <a:pt x="918081" y="3602215"/>
                  <a:pt x="286933" y="3216818"/>
                </a:cubicBezTo>
                <a:cubicBezTo>
                  <a:pt x="-344215" y="2831420"/>
                  <a:pt x="169766" y="696441"/>
                  <a:pt x="827495" y="245214"/>
                </a:cubicBezTo>
                <a:cubicBezTo>
                  <a:pt x="1033036" y="104205"/>
                  <a:pt x="1379001" y="28766"/>
                  <a:pt x="1777462" y="6800"/>
                </a:cubicBezTo>
                <a:close/>
              </a:path>
            </a:pathLst>
          </a:custGeom>
        </p:spPr>
        <p:txBody>
          <a:bodyPr wrap="square">
            <a:noAutofit/>
          </a:bodyPr>
          <a:lstStyle/>
          <a:p>
            <a:r>
              <a:rPr lang="en-US"/>
              <a:t> </a:t>
            </a:r>
          </a:p>
        </p:txBody>
      </p:sp>
      <p:sp>
        <p:nvSpPr>
          <p:cNvPr id="15" name="Washi">
            <a:extLst>
              <a:ext uri="{FF2B5EF4-FFF2-40B4-BE49-F238E27FC236}">
                <a16:creationId xmlns:a16="http://schemas.microsoft.com/office/drawing/2014/main" id="{E3B1B4E7-928C-1AD7-05F2-BB41C3FEB1C2}"/>
              </a:ext>
              <a:ext uri="{C183D7F6-B498-43B3-948B-1728B52AA6E4}">
                <adec:decorative xmlns:adec="http://schemas.microsoft.com/office/drawing/2017/decorative" val="1"/>
              </a:ext>
            </a:extLst>
          </p:cNvPr>
          <p:cNvSpPr>
            <a:spLocks noGrp="1"/>
          </p:cNvSpPr>
          <p:nvPr>
            <p:ph type="pic" sz="quarter" idx="25" hasCustomPrompt="1"/>
          </p:nvPr>
        </p:nvSpPr>
        <p:spPr>
          <a:xfrm>
            <a:off x="9178952" y="6110222"/>
            <a:ext cx="2223218" cy="579437"/>
          </a:xfrm>
          <a:prstGeom prst="rect">
            <a:avLst/>
          </a:prstGeom>
          <a:blipFill>
            <a:blip r:embed="rId2"/>
            <a:stretch>
              <a:fillRect l="-412" r="-412"/>
            </a:stretch>
          </a:blipFill>
        </p:spPr>
        <p:txBody>
          <a:bodyPr/>
          <a:lstStyle/>
          <a:p>
            <a:r>
              <a:rPr lang="en-US"/>
              <a:t> </a:t>
            </a:r>
          </a:p>
        </p:txBody>
      </p:sp>
      <p:sp>
        <p:nvSpPr>
          <p:cNvPr id="17" name="Text Placeholder 41">
            <a:extLst>
              <a:ext uri="{FF2B5EF4-FFF2-40B4-BE49-F238E27FC236}">
                <a16:creationId xmlns:a16="http://schemas.microsoft.com/office/drawing/2014/main" id="{5B1AC22B-BC52-1F39-7611-60030CB14398}"/>
              </a:ext>
            </a:extLst>
          </p:cNvPr>
          <p:cNvSpPr>
            <a:spLocks noGrp="1"/>
          </p:cNvSpPr>
          <p:nvPr>
            <p:ph type="body" sz="quarter" idx="26"/>
          </p:nvPr>
        </p:nvSpPr>
        <p:spPr>
          <a:xfrm>
            <a:off x="9234037" y="6181755"/>
            <a:ext cx="2021945" cy="414338"/>
          </a:xfrm>
          <a:prstGeom prst="rect">
            <a:avLst/>
          </a:prstGeom>
          <a:noFill/>
        </p:spPr>
        <p:txBody>
          <a:bodyPr anchor="ctr" anchorCtr="0"/>
          <a:lstStyle>
            <a:lvl1pPr algn="ctr">
              <a:defRPr sz="1400" b="1" i="0" baseline="0">
                <a:solidFill>
                  <a:schemeClr val="tx1"/>
                </a:solidFill>
              </a:defRPr>
            </a:lvl1pPr>
          </a:lstStyle>
          <a:p>
            <a:pPr lvl="0"/>
            <a:r>
              <a:rPr lang="en-US"/>
              <a:t>Click to edit</a:t>
            </a:r>
          </a:p>
        </p:txBody>
      </p:sp>
      <p:grpSp>
        <p:nvGrpSpPr>
          <p:cNvPr id="11" name="Group 2">
            <a:extLst>
              <a:ext uri="{FF2B5EF4-FFF2-40B4-BE49-F238E27FC236}">
                <a16:creationId xmlns:a16="http://schemas.microsoft.com/office/drawing/2014/main" id="{7EAA60FF-3B89-0C06-377E-4ED2EFB90E3B}"/>
              </a:ext>
            </a:extLst>
          </p:cNvPr>
          <p:cNvGrpSpPr/>
          <p:nvPr userDrawn="1"/>
        </p:nvGrpSpPr>
        <p:grpSpPr>
          <a:xfrm rot="-5400000">
            <a:off x="8435508" y="3101506"/>
            <a:ext cx="6857998" cy="654989"/>
            <a:chOff x="0" y="0"/>
            <a:chExt cx="1993384" cy="182252"/>
          </a:xfrm>
        </p:grpSpPr>
        <p:sp>
          <p:nvSpPr>
            <p:cNvPr id="12" name="Freeform 3">
              <a:extLst>
                <a:ext uri="{FF2B5EF4-FFF2-40B4-BE49-F238E27FC236}">
                  <a16:creationId xmlns:a16="http://schemas.microsoft.com/office/drawing/2014/main" id="{38E2BA92-43E0-BFA6-3C6C-58A00BDC6A5C}"/>
                </a:ext>
                <a:ext uri="{C183D7F6-B498-43B3-948B-1728B52AA6E4}">
                  <adec:decorative xmlns:adec="http://schemas.microsoft.com/office/drawing/2017/decorative" val="1"/>
                </a:ext>
              </a:extLst>
            </p:cNvPr>
            <p:cNvSpPr/>
            <p:nvPr/>
          </p:nvSpPr>
          <p:spPr>
            <a:xfrm>
              <a:off x="0" y="0"/>
              <a:ext cx="1993384" cy="182252"/>
            </a:xfrm>
            <a:custGeom>
              <a:avLst/>
              <a:gdLst/>
              <a:ahLst/>
              <a:cxnLst/>
              <a:rect l="l" t="t" r="r" b="b"/>
              <a:pathLst>
                <a:path w="1993384" h="182252">
                  <a:moveTo>
                    <a:pt x="0" y="0"/>
                  </a:moveTo>
                  <a:lnTo>
                    <a:pt x="1993384" y="0"/>
                  </a:lnTo>
                  <a:lnTo>
                    <a:pt x="1993384" y="182252"/>
                  </a:lnTo>
                  <a:lnTo>
                    <a:pt x="0" y="182252"/>
                  </a:lnTo>
                  <a:close/>
                </a:path>
              </a:pathLst>
            </a:custGeom>
            <a:solidFill>
              <a:srgbClr val="7EB5A9"/>
            </a:solidFill>
          </p:spPr>
        </p:sp>
      </p:grpSp>
      <p:sp>
        <p:nvSpPr>
          <p:cNvPr id="13" name="TextBox 4">
            <a:extLst>
              <a:ext uri="{FF2B5EF4-FFF2-40B4-BE49-F238E27FC236}">
                <a16:creationId xmlns:a16="http://schemas.microsoft.com/office/drawing/2014/main" id="{DB35D363-26EC-3664-652F-49FC520A80EE}"/>
              </a:ext>
            </a:extLst>
          </p:cNvPr>
          <p:cNvSpPr txBox="1"/>
          <p:nvPr userDrawn="1"/>
        </p:nvSpPr>
        <p:spPr>
          <a:xfrm rot="5400000">
            <a:off x="10122260" y="2020216"/>
            <a:ext cx="3665406" cy="654988"/>
          </a:xfrm>
          <a:prstGeom prst="rect">
            <a:avLst/>
          </a:prstGeom>
        </p:spPr>
        <p:txBody>
          <a:bodyPr wrap="square" lIns="0" tIns="0" rIns="0" bIns="0" rtlCol="0" anchor="t">
            <a:spAutoFit/>
          </a:bodyPr>
          <a:lstStyle/>
          <a:p>
            <a:pPr algn="ctr">
              <a:lnSpc>
                <a:spcPts val="5880"/>
              </a:lnSpc>
            </a:pPr>
            <a:r>
              <a:rPr lang="en-US" sz="3000" baseline="0">
                <a:solidFill>
                  <a:srgbClr val="FFFFFF"/>
                </a:solidFill>
                <a:latin typeface="Arial" panose="020B0604020202020204" pitchFamily="34" charset="0"/>
                <a:cs typeface="Arial" panose="020B0604020202020204" pitchFamily="34" charset="0"/>
              </a:rPr>
              <a:t>Education Resources</a:t>
            </a:r>
          </a:p>
        </p:txBody>
      </p:sp>
    </p:spTree>
    <p:extLst>
      <p:ext uri="{BB962C8B-B14F-4D97-AF65-F5344CB8AC3E}">
        <p14:creationId xmlns:p14="http://schemas.microsoft.com/office/powerpoint/2010/main" val="1155489928"/>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3358D3-0AB5-6620-A638-0B4A1EB1ED92}"/>
              </a:ext>
            </a:extLst>
          </p:cNvPr>
          <p:cNvSpPr>
            <a:spLocks noGrp="1"/>
          </p:cNvSpPr>
          <p:nvPr>
            <p:ph type="title"/>
          </p:nvPr>
        </p:nvSpPr>
        <p:spPr>
          <a:xfrm>
            <a:off x="838200" y="-1027907"/>
            <a:ext cx="10515600" cy="1027907"/>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2215143578"/>
      </p:ext>
    </p:extLst>
  </p:cSld>
  <p:clrMap bg1="lt1" tx1="dk1" bg2="lt2" tx2="dk2" accent1="accent1" accent2="accent2" accent3="accent3" accent4="accent4" accent5="accent5" accent6="accent6" hlink="hlink" folHlink="folHlink"/>
  <p:sldLayoutIdLst>
    <p:sldLayoutId id="2147483689" r:id="rId1"/>
    <p:sldLayoutId id="2147483661" r:id="rId2"/>
    <p:sldLayoutId id="2147483691" r:id="rId3"/>
    <p:sldLayoutId id="2147483650" r:id="rId4"/>
    <p:sldLayoutId id="2147483683" r:id="rId5"/>
    <p:sldLayoutId id="2147483684" r:id="rId6"/>
    <p:sldLayoutId id="2147483673" r:id="rId7"/>
    <p:sldLayoutId id="2147483677" r:id="rId8"/>
    <p:sldLayoutId id="2147483679" r:id="rId9"/>
    <p:sldLayoutId id="2147483680" r:id="rId10"/>
    <p:sldLayoutId id="2147483666" r:id="rId11"/>
    <p:sldLayoutId id="2147483685" r:id="rId12"/>
    <p:sldLayoutId id="2147483667" r:id="rId13"/>
    <p:sldLayoutId id="2147483675" r:id="rId14"/>
    <p:sldLayoutId id="2147483671" r:id="rId15"/>
    <p:sldLayoutId id="2147483681" r:id="rId16"/>
    <p:sldLayoutId id="2147483672" r:id="rId17"/>
    <p:sldLayoutId id="2147483678" r:id="rId18"/>
    <p:sldLayoutId id="2147483664" r:id="rId19"/>
    <p:sldLayoutId id="2147483663" r:id="rId20"/>
    <p:sldLayoutId id="2147483660" r:id="rId21"/>
    <p:sldLayoutId id="2147483670" r:id="rId22"/>
    <p:sldLayoutId id="2147483682" r:id="rId23"/>
    <p:sldLayoutId id="2147483690" r:id="rId24"/>
  </p:sldLayoutIdLst>
  <p:txStyles>
    <p:titleStyle>
      <a:lvl1pPr algn="l" defTabSz="914400" rtl="0" eaLnBrk="1" latinLnBrk="0" hangingPunct="1">
        <a:lnSpc>
          <a:spcPct val="90000"/>
        </a:lnSpc>
        <a:spcBef>
          <a:spcPct val="0"/>
        </a:spcBef>
        <a:buNone/>
        <a:defRPr sz="2600" b="1" i="0" kern="1200" baseline="0">
          <a:solidFill>
            <a:srgbClr val="40907F"/>
          </a:solidFill>
          <a:latin typeface="Arial" panose="020B0604020202020204" pitchFamily="34" charset="0"/>
          <a:ea typeface="+mj-ea"/>
          <a:cs typeface="+mj-cs"/>
        </a:defRPr>
      </a:lvl1pPr>
    </p:titleStyle>
    <p:body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emf"/></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3.jpg"/></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emf"/></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emf"/></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emf"/></Relationships>
</file>

<file path=ppt/slides/_rels/slide1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11.png"/><Relationship Id="rId1" Type="http://schemas.openxmlformats.org/officeDocument/2006/relationships/slideLayout" Target="../slideLayouts/slideLayout24.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www.historicengland.org.uk/education" TargetMode="External"/><Relationship Id="rId2" Type="http://schemas.openxmlformats.org/officeDocument/2006/relationships/image" Target="../media/image29.emf"/><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sv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5F971B1-27F6-3B4F-C2E3-1896B66EB6C2}"/>
              </a:ext>
            </a:extLst>
          </p:cNvPr>
          <p:cNvSpPr>
            <a:spLocks noGrp="1"/>
          </p:cNvSpPr>
          <p:nvPr>
            <p:ph type="title" idx="4294967295"/>
          </p:nvPr>
        </p:nvSpPr>
        <p:spPr>
          <a:xfrm>
            <a:off x="365125" y="2559050"/>
            <a:ext cx="3579813" cy="2409825"/>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mn-lt"/>
                <a:ea typeface="+mn-ea"/>
                <a:cs typeface="+mn-cs"/>
              </a:rPr>
              <a:t>How did William the Conqueror secure his control over Saxon England?</a:t>
            </a:r>
          </a:p>
          <a:p>
            <a:pPr marL="0" marR="0" lvl="0" indent="0" algn="l" defTabSz="914400" rtl="0" eaLnBrk="1" fontAlgn="auto" latinLnBrk="0" hangingPunct="1">
              <a:lnSpc>
                <a:spcPct val="100000"/>
              </a:lnSpc>
              <a:spcBef>
                <a:spcPts val="1000"/>
              </a:spcBef>
              <a:spcAft>
                <a:spcPts val="0"/>
              </a:spcAft>
              <a:buClrTx/>
              <a:buSzTx/>
              <a:buFontTx/>
              <a:buNone/>
              <a:tabLst/>
              <a:defRPr/>
            </a:pPr>
            <a:endParaRPr kumimoji="0" lang="en-GB" sz="2400" b="1"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Placeholder 5" descr="A large stone castle on top of a big grass covered hill">
            <a:extLst>
              <a:ext uri="{FF2B5EF4-FFF2-40B4-BE49-F238E27FC236}">
                <a16:creationId xmlns:a16="http://schemas.microsoft.com/office/drawing/2014/main" id="{DEFD58CD-33D7-47AC-881C-8C6B0A240771}"/>
              </a:ext>
            </a:extLst>
          </p:cNvPr>
          <p:cNvPicPr>
            <a:picLocks noGrp="1" noChangeAspect="1"/>
          </p:cNvPicPr>
          <p:nvPr>
            <p:ph type="pic" sz="quarter" idx="10"/>
          </p:nvPr>
        </p:nvPicPr>
        <p:blipFill>
          <a:blip r:embed="rId3"/>
          <a:srcRect l="10780" r="10780"/>
          <a:stretch/>
        </p:blipFill>
        <p:spPr>
          <a:xfrm>
            <a:off x="4122819" y="0"/>
            <a:ext cx="8069181" cy="6858000"/>
          </a:xfrm>
        </p:spPr>
      </p:pic>
    </p:spTree>
    <p:extLst>
      <p:ext uri="{BB962C8B-B14F-4D97-AF65-F5344CB8AC3E}">
        <p14:creationId xmlns:p14="http://schemas.microsoft.com/office/powerpoint/2010/main" val="2158593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467A28ED-F27F-4E64-B934-97E34690CF75}"/>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l="3947" r="1200" b="2269"/>
          <a:stretch/>
        </p:blipFill>
        <p:spPr>
          <a:xfrm>
            <a:off x="648181" y="983848"/>
            <a:ext cx="9236599" cy="5509026"/>
          </a:xfrm>
        </p:spPr>
      </p:pic>
      <p:pic>
        <p:nvPicPr>
          <p:cNvPr id="10" name="Picture 9" descr="A huge castle complex with many defensives walls and towers on the edge of a river">
            <a:extLst>
              <a:ext uri="{FF2B5EF4-FFF2-40B4-BE49-F238E27FC236}">
                <a16:creationId xmlns:a16="http://schemas.microsoft.com/office/drawing/2014/main" id="{E78BE299-69BC-4881-B170-7AED6C04C2F9}"/>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50038" y="832809"/>
            <a:ext cx="9564789" cy="5787953"/>
          </a:xfrm>
          <a:prstGeom prst="rect">
            <a:avLst/>
          </a:prstGeom>
        </p:spPr>
      </p:pic>
      <p:sp>
        <p:nvSpPr>
          <p:cNvPr id="2" name="Title 1">
            <a:extLst>
              <a:ext uri="{FF2B5EF4-FFF2-40B4-BE49-F238E27FC236}">
                <a16:creationId xmlns:a16="http://schemas.microsoft.com/office/drawing/2014/main" id="{88FC1BC5-6FD6-44A2-A3ED-0AFAA33B68FE}"/>
              </a:ext>
            </a:extLst>
          </p:cNvPr>
          <p:cNvSpPr>
            <a:spLocks noGrp="1"/>
          </p:cNvSpPr>
          <p:nvPr>
            <p:ph type="title"/>
          </p:nvPr>
        </p:nvSpPr>
        <p:spPr/>
        <p:txBody>
          <a:bodyPr>
            <a:normAutofit fontScale="90000"/>
          </a:bodyPr>
          <a:lstStyle/>
          <a:p>
            <a:r>
              <a:rPr lang="en-GB" dirty="0"/>
              <a:t>2. Tower of London, London</a:t>
            </a:r>
            <a:br>
              <a:rPr lang="en-GB" dirty="0"/>
            </a:br>
            <a:endParaRPr lang="en-GB" dirty="0"/>
          </a:p>
        </p:txBody>
      </p:sp>
      <p:pic>
        <p:nvPicPr>
          <p:cNvPr id="6" name="Picture 3" descr="Decorative shape">
            <a:extLst>
              <a:ext uri="{FF2B5EF4-FFF2-40B4-BE49-F238E27FC236}">
                <a16:creationId xmlns:a16="http://schemas.microsoft.com/office/drawing/2014/main" id="{50BE1711-23F7-4F05-8938-F7BD891DA5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flipH="1">
            <a:off x="7735406" y="3171076"/>
            <a:ext cx="4247159" cy="3917369"/>
          </a:xfrm>
          <a:prstGeom prst="rect">
            <a:avLst/>
          </a:prstGeom>
        </p:spPr>
      </p:pic>
      <p:sp>
        <p:nvSpPr>
          <p:cNvPr id="9" name="TextBox 8">
            <a:extLst>
              <a:ext uri="{FF2B5EF4-FFF2-40B4-BE49-F238E27FC236}">
                <a16:creationId xmlns:a16="http://schemas.microsoft.com/office/drawing/2014/main" id="{BB1F89B1-FEF8-4F36-ADCE-DAB5618FC4BA}"/>
              </a:ext>
            </a:extLst>
          </p:cNvPr>
          <p:cNvSpPr txBox="1"/>
          <p:nvPr/>
        </p:nvSpPr>
        <p:spPr>
          <a:xfrm>
            <a:off x="8336505" y="3925329"/>
            <a:ext cx="2946400" cy="2031325"/>
          </a:xfrm>
          <a:prstGeom prst="rect">
            <a:avLst/>
          </a:prstGeom>
          <a:noFill/>
        </p:spPr>
        <p:txBody>
          <a:bodyPr wrap="square" rtlCol="0">
            <a:spAutoFit/>
          </a:bodyPr>
          <a:lstStyle/>
          <a:p>
            <a:pPr algn="ctr"/>
            <a:r>
              <a:rPr lang="en-GB" dirty="0"/>
              <a:t>The River Thames</a:t>
            </a:r>
          </a:p>
          <a:p>
            <a:pPr algn="ctr"/>
            <a:r>
              <a:rPr lang="en-GB" dirty="0"/>
              <a:t>and the Tower of London.  The main 'White Tower' was built in 1078 and from here the country was governed during the medieval period.</a:t>
            </a:r>
          </a:p>
        </p:txBody>
      </p:sp>
    </p:spTree>
    <p:extLst>
      <p:ext uri="{BB962C8B-B14F-4D97-AF65-F5344CB8AC3E}">
        <p14:creationId xmlns:p14="http://schemas.microsoft.com/office/powerpoint/2010/main" val="1504658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143BE-84DC-017C-D802-1AEE30C674CD}"/>
              </a:ext>
            </a:extLst>
          </p:cNvPr>
          <p:cNvSpPr>
            <a:spLocks noGrp="1"/>
          </p:cNvSpPr>
          <p:nvPr>
            <p:ph type="title"/>
          </p:nvPr>
        </p:nvSpPr>
        <p:spPr/>
        <p:txBody>
          <a:bodyPr/>
          <a:lstStyle/>
          <a:p>
            <a:r>
              <a:rPr lang="en-GB" dirty="0"/>
              <a:t>3. The Keep, Dover Castle, Dover, Kent</a:t>
            </a:r>
          </a:p>
        </p:txBody>
      </p:sp>
      <p:pic>
        <p:nvPicPr>
          <p:cNvPr id="12" name="Picture 11" descr="A stone castle on its grounds">
            <a:extLst>
              <a:ext uri="{FF2B5EF4-FFF2-40B4-BE49-F238E27FC236}">
                <a16:creationId xmlns:a16="http://schemas.microsoft.com/office/drawing/2014/main" id="{D270DD63-13B6-4CA3-9109-A72D0BE7515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390627" y="1149456"/>
            <a:ext cx="8499786" cy="5631678"/>
          </a:xfrm>
          <a:prstGeom prst="rect">
            <a:avLst/>
          </a:prstGeom>
        </p:spPr>
      </p:pic>
      <p:pic>
        <p:nvPicPr>
          <p:cNvPr id="8" name="Content Placeholder 7">
            <a:extLst>
              <a:ext uri="{FF2B5EF4-FFF2-40B4-BE49-F238E27FC236}">
                <a16:creationId xmlns:a16="http://schemas.microsoft.com/office/drawing/2014/main" id="{923117BC-534C-4703-B1C5-A7E1716EB56D}"/>
              </a:ext>
              <a:ext uri="{C183D7F6-B498-43B3-948B-1728B52AA6E4}">
                <adec:decorative xmlns:adec="http://schemas.microsoft.com/office/drawing/2017/decorative" val="1"/>
              </a:ext>
            </a:extLst>
          </p:cNvPr>
          <p:cNvPicPr>
            <a:picLocks noGrp="1" noChangeAspect="1"/>
          </p:cNvPicPr>
          <p:nvPr>
            <p:ph idx="1"/>
          </p:nvPr>
        </p:nvPicPr>
        <p:blipFill>
          <a:blip r:embed="rId4"/>
          <a:stretch>
            <a:fillRect/>
          </a:stretch>
        </p:blipFill>
        <p:spPr>
          <a:xfrm>
            <a:off x="2557186" y="1310479"/>
            <a:ext cx="8166667" cy="5309631"/>
          </a:xfrm>
        </p:spPr>
      </p:pic>
      <p:grpSp>
        <p:nvGrpSpPr>
          <p:cNvPr id="5" name="Group 4">
            <a:extLst>
              <a:ext uri="{FF2B5EF4-FFF2-40B4-BE49-F238E27FC236}">
                <a16:creationId xmlns:a16="http://schemas.microsoft.com/office/drawing/2014/main" id="{CBF1CC20-D6BA-EC85-B22F-F5D4C8E4861C}"/>
              </a:ext>
              <a:ext uri="{C183D7F6-B498-43B3-948B-1728B52AA6E4}">
                <adec:decorative xmlns:adec="http://schemas.microsoft.com/office/drawing/2017/decorative" val="1"/>
              </a:ext>
            </a:extLst>
          </p:cNvPr>
          <p:cNvGrpSpPr/>
          <p:nvPr/>
        </p:nvGrpSpPr>
        <p:grpSpPr>
          <a:xfrm>
            <a:off x="-315983" y="2917335"/>
            <a:ext cx="4417542" cy="4180792"/>
            <a:chOff x="181857" y="1190135"/>
            <a:chExt cx="4417542" cy="4180792"/>
          </a:xfrm>
        </p:grpSpPr>
        <p:pic>
          <p:nvPicPr>
            <p:cNvPr id="6" name="Picture 3" descr="The strategic importance of Dover has long been recognised. The great Keep, built in the 1180s by King Henry II to provide both security and accommodation, was the strongpoint of the&#10;medieval Castle. ">
              <a:extLst>
                <a:ext uri="{FF2B5EF4-FFF2-40B4-BE49-F238E27FC236}">
                  <a16:creationId xmlns:a16="http://schemas.microsoft.com/office/drawing/2014/main" id="{50BE1711-23F7-4F05-8938-F7BD891DA599}"/>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flipH="1">
              <a:off x="181857" y="1190135"/>
              <a:ext cx="4417542" cy="4180792"/>
            </a:xfrm>
            <a:prstGeom prst="rect">
              <a:avLst/>
            </a:prstGeom>
          </p:spPr>
        </p:pic>
        <p:sp>
          <p:nvSpPr>
            <p:cNvPr id="9" name="TextBox 8">
              <a:extLst>
                <a:ext uri="{FF2B5EF4-FFF2-40B4-BE49-F238E27FC236}">
                  <a16:creationId xmlns:a16="http://schemas.microsoft.com/office/drawing/2014/main" id="{BB1F89B1-FEF8-4F36-ADCE-DAB5618FC4BA}"/>
                </a:ext>
              </a:extLst>
            </p:cNvPr>
            <p:cNvSpPr txBox="1"/>
            <p:nvPr/>
          </p:nvSpPr>
          <p:spPr>
            <a:xfrm>
              <a:off x="894278" y="1981200"/>
              <a:ext cx="2743002" cy="2585323"/>
            </a:xfrm>
            <a:prstGeom prst="rect">
              <a:avLst/>
            </a:prstGeom>
            <a:noFill/>
          </p:spPr>
          <p:txBody>
            <a:bodyPr wrap="square" rtlCol="0">
              <a:spAutoFit/>
            </a:bodyPr>
            <a:lstStyle/>
            <a:p>
              <a:pPr algn="ctr"/>
              <a:r>
                <a:rPr lang="en-GB" dirty="0"/>
                <a:t>The strategic importance of Dover has long been recognised. The great Keep, built in the 1180s by King Henry II to provide both security and accommodation, was the strongpoint of the</a:t>
              </a:r>
            </a:p>
            <a:p>
              <a:pPr algn="ctr"/>
              <a:r>
                <a:rPr lang="en-GB" dirty="0"/>
                <a:t>medieval Castle. </a:t>
              </a:r>
            </a:p>
          </p:txBody>
        </p:sp>
      </p:grpSp>
    </p:spTree>
    <p:extLst>
      <p:ext uri="{BB962C8B-B14F-4D97-AF65-F5344CB8AC3E}">
        <p14:creationId xmlns:p14="http://schemas.microsoft.com/office/powerpoint/2010/main" val="3499804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C1BC5-6FD6-44A2-A3ED-0AFAA33B68FE}"/>
              </a:ext>
            </a:extLst>
          </p:cNvPr>
          <p:cNvSpPr>
            <a:spLocks noGrp="1"/>
          </p:cNvSpPr>
          <p:nvPr>
            <p:ph type="title"/>
          </p:nvPr>
        </p:nvSpPr>
        <p:spPr/>
        <p:txBody>
          <a:bodyPr>
            <a:normAutofit fontScale="90000"/>
          </a:bodyPr>
          <a:lstStyle/>
          <a:p>
            <a:r>
              <a:rPr lang="en-GB" dirty="0"/>
              <a:t>4. Carisbrooke Castle, Isle of Wight</a:t>
            </a:r>
            <a:br>
              <a:rPr lang="en-GB" dirty="0"/>
            </a:br>
            <a:endParaRPr lang="en-GB" dirty="0"/>
          </a:p>
        </p:txBody>
      </p:sp>
      <p:pic>
        <p:nvPicPr>
          <p:cNvPr id="5" name="Content Placeholder 4">
            <a:extLst>
              <a:ext uri="{FF2B5EF4-FFF2-40B4-BE49-F238E27FC236}">
                <a16:creationId xmlns:a16="http://schemas.microsoft.com/office/drawing/2014/main" id="{E276F6C9-2AF8-436B-AEF3-B14E3EC1EE67}"/>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550038" y="960699"/>
            <a:ext cx="9308948" cy="5532175"/>
          </a:xfrm>
        </p:spPr>
      </p:pic>
      <p:pic>
        <p:nvPicPr>
          <p:cNvPr id="10" name="Picture 9" descr="A circular stone castle on a mound with an enclosed area of land, the bailey, so one side of it.">
            <a:extLst>
              <a:ext uri="{FF2B5EF4-FFF2-40B4-BE49-F238E27FC236}">
                <a16:creationId xmlns:a16="http://schemas.microsoft.com/office/drawing/2014/main" id="{E78BE299-69BC-4881-B170-7AED6C04C2F9}"/>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50038" y="832809"/>
            <a:ext cx="9564789" cy="5787953"/>
          </a:xfrm>
          <a:prstGeom prst="rect">
            <a:avLst/>
          </a:prstGeom>
        </p:spPr>
      </p:pic>
      <p:pic>
        <p:nvPicPr>
          <p:cNvPr id="6" name="Picture 3" descr="Decorative shape">
            <a:extLst>
              <a:ext uri="{FF2B5EF4-FFF2-40B4-BE49-F238E27FC236}">
                <a16:creationId xmlns:a16="http://schemas.microsoft.com/office/drawing/2014/main" id="{50BE1711-23F7-4F05-8938-F7BD891DA5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flipH="1">
            <a:off x="7735406" y="3171076"/>
            <a:ext cx="4247159" cy="3917369"/>
          </a:xfrm>
          <a:prstGeom prst="rect">
            <a:avLst/>
          </a:prstGeom>
        </p:spPr>
      </p:pic>
      <p:sp>
        <p:nvSpPr>
          <p:cNvPr id="9" name="TextBox 8">
            <a:extLst>
              <a:ext uri="{FF2B5EF4-FFF2-40B4-BE49-F238E27FC236}">
                <a16:creationId xmlns:a16="http://schemas.microsoft.com/office/drawing/2014/main" id="{BB1F89B1-FEF8-4F36-ADCE-DAB5618FC4BA}"/>
              </a:ext>
            </a:extLst>
          </p:cNvPr>
          <p:cNvSpPr txBox="1"/>
          <p:nvPr/>
        </p:nvSpPr>
        <p:spPr>
          <a:xfrm>
            <a:off x="8371230" y="3925329"/>
            <a:ext cx="2946400" cy="1754326"/>
          </a:xfrm>
          <a:prstGeom prst="rect">
            <a:avLst/>
          </a:prstGeom>
          <a:noFill/>
        </p:spPr>
        <p:txBody>
          <a:bodyPr wrap="square" rtlCol="0">
            <a:spAutoFit/>
          </a:bodyPr>
          <a:lstStyle/>
          <a:p>
            <a:pPr algn="ctr"/>
            <a:r>
              <a:rPr lang="en-GB" dirty="0"/>
              <a:t>Standing on a </a:t>
            </a:r>
          </a:p>
          <a:p>
            <a:pPr algn="ctr"/>
            <a:r>
              <a:rPr lang="en-GB" dirty="0"/>
              <a:t>partly-artificial elevation, Carisbrooke Castle occupies site of an earlier Saxon stronghold which replaced a Roman fort. </a:t>
            </a:r>
          </a:p>
        </p:txBody>
      </p:sp>
    </p:spTree>
    <p:extLst>
      <p:ext uri="{BB962C8B-B14F-4D97-AF65-F5344CB8AC3E}">
        <p14:creationId xmlns:p14="http://schemas.microsoft.com/office/powerpoint/2010/main" val="115156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descr="Aerial photo of a Castle.">
            <a:extLst>
              <a:ext uri="{FF2B5EF4-FFF2-40B4-BE49-F238E27FC236}">
                <a16:creationId xmlns:a16="http://schemas.microsoft.com/office/drawing/2014/main" id="{A077B8E0-63A0-4935-A91C-E75E0F3AC1C8}"/>
              </a:ext>
            </a:extLst>
          </p:cNvPr>
          <p:cNvPicPr>
            <a:picLocks noGrp="1" noChangeAspect="1"/>
          </p:cNvPicPr>
          <p:nvPr>
            <p:ph idx="1"/>
          </p:nvPr>
        </p:nvPicPr>
        <p:blipFill rotWithShape="1">
          <a:blip r:embed="rId3"/>
          <a:srcRect r="12529"/>
          <a:stretch/>
        </p:blipFill>
        <p:spPr>
          <a:xfrm>
            <a:off x="682414" y="1003852"/>
            <a:ext cx="9114729" cy="5489021"/>
          </a:xfrm>
        </p:spPr>
      </p:pic>
      <p:pic>
        <p:nvPicPr>
          <p:cNvPr id="10" name="Picture 9" descr="A ruined stone castle on a mound surrounded by a moat">
            <a:extLst>
              <a:ext uri="{FF2B5EF4-FFF2-40B4-BE49-F238E27FC236}">
                <a16:creationId xmlns:a16="http://schemas.microsoft.com/office/drawing/2014/main" id="{E78BE299-69BC-4881-B170-7AED6C04C2F9}"/>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50038" y="832809"/>
            <a:ext cx="9450489" cy="5787953"/>
          </a:xfrm>
          <a:prstGeom prst="rect">
            <a:avLst/>
          </a:prstGeom>
        </p:spPr>
      </p:pic>
      <p:sp>
        <p:nvSpPr>
          <p:cNvPr id="2" name="Title 1">
            <a:extLst>
              <a:ext uri="{FF2B5EF4-FFF2-40B4-BE49-F238E27FC236}">
                <a16:creationId xmlns:a16="http://schemas.microsoft.com/office/drawing/2014/main" id="{88FC1BC5-6FD6-44A2-A3ED-0AFAA33B68FE}"/>
              </a:ext>
            </a:extLst>
          </p:cNvPr>
          <p:cNvSpPr>
            <a:spLocks noGrp="1"/>
          </p:cNvSpPr>
          <p:nvPr>
            <p:ph type="title"/>
          </p:nvPr>
        </p:nvSpPr>
        <p:spPr/>
        <p:txBody>
          <a:bodyPr>
            <a:normAutofit fontScale="90000"/>
          </a:bodyPr>
          <a:lstStyle/>
          <a:p>
            <a:r>
              <a:rPr lang="en-GB" dirty="0"/>
              <a:t>5. Old Sarum, Salisbury, Wiltshire</a:t>
            </a:r>
            <a:br>
              <a:rPr lang="en-GB" dirty="0"/>
            </a:br>
            <a:endParaRPr lang="en-GB" dirty="0"/>
          </a:p>
        </p:txBody>
      </p:sp>
      <p:pic>
        <p:nvPicPr>
          <p:cNvPr id="6" name="Picture 3" descr="Decorative shape">
            <a:extLst>
              <a:ext uri="{FF2B5EF4-FFF2-40B4-BE49-F238E27FC236}">
                <a16:creationId xmlns:a16="http://schemas.microsoft.com/office/drawing/2014/main" id="{50BE1711-23F7-4F05-8938-F7BD891DA5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flipH="1">
            <a:off x="7735406" y="3171076"/>
            <a:ext cx="4247159" cy="3917369"/>
          </a:xfrm>
          <a:prstGeom prst="rect">
            <a:avLst/>
          </a:prstGeom>
        </p:spPr>
      </p:pic>
      <p:sp>
        <p:nvSpPr>
          <p:cNvPr id="9" name="TextBox 8">
            <a:extLst>
              <a:ext uri="{FF2B5EF4-FFF2-40B4-BE49-F238E27FC236}">
                <a16:creationId xmlns:a16="http://schemas.microsoft.com/office/drawing/2014/main" id="{BB1F89B1-FEF8-4F36-ADCE-DAB5618FC4BA}"/>
              </a:ext>
            </a:extLst>
          </p:cNvPr>
          <p:cNvSpPr txBox="1"/>
          <p:nvPr/>
        </p:nvSpPr>
        <p:spPr>
          <a:xfrm>
            <a:off x="8371230" y="3890604"/>
            <a:ext cx="2946400" cy="2585323"/>
          </a:xfrm>
          <a:prstGeom prst="rect">
            <a:avLst/>
          </a:prstGeom>
          <a:noFill/>
        </p:spPr>
        <p:txBody>
          <a:bodyPr wrap="square" rtlCol="0">
            <a:spAutoFit/>
          </a:bodyPr>
          <a:lstStyle/>
          <a:p>
            <a:pPr algn="ctr"/>
            <a:r>
              <a:rPr lang="en-GB" dirty="0"/>
              <a:t>An aerial view of the Norman castle at Old Sarum, built on the site of an Iron Age hillfort.  The castle declined in the 13th century when New Sarum (Salisbury) was founded nearby.</a:t>
            </a:r>
          </a:p>
          <a:p>
            <a:pPr algn="ctr"/>
            <a:r>
              <a:rPr lang="en-GB" dirty="0"/>
              <a:t>. </a:t>
            </a:r>
          </a:p>
        </p:txBody>
      </p:sp>
    </p:spTree>
    <p:extLst>
      <p:ext uri="{BB962C8B-B14F-4D97-AF65-F5344CB8AC3E}">
        <p14:creationId xmlns:p14="http://schemas.microsoft.com/office/powerpoint/2010/main" val="608349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89314E0-38D0-4846-BD01-556FBDD0E956}"/>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t="6274" r="116" b="5552"/>
          <a:stretch/>
        </p:blipFill>
        <p:spPr>
          <a:xfrm>
            <a:off x="622480" y="1042756"/>
            <a:ext cx="9348834" cy="5450118"/>
          </a:xfrm>
        </p:spPr>
      </p:pic>
      <p:pic>
        <p:nvPicPr>
          <p:cNvPr id="12" name="Picture 11" descr="A circular stone castle on a mound with an enclosed area of land, the bailey, so one side of it.">
            <a:extLst>
              <a:ext uri="{FF2B5EF4-FFF2-40B4-BE49-F238E27FC236}">
                <a16:creationId xmlns:a16="http://schemas.microsoft.com/office/drawing/2014/main" id="{31A3725C-4B64-4247-9BF5-5533B7600998}"/>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622480" y="867967"/>
            <a:ext cx="9564789" cy="5787953"/>
          </a:xfrm>
          <a:prstGeom prst="rect">
            <a:avLst/>
          </a:prstGeom>
        </p:spPr>
      </p:pic>
      <p:sp>
        <p:nvSpPr>
          <p:cNvPr id="2" name="Title 1">
            <a:extLst>
              <a:ext uri="{FF2B5EF4-FFF2-40B4-BE49-F238E27FC236}">
                <a16:creationId xmlns:a16="http://schemas.microsoft.com/office/drawing/2014/main" id="{88FC1BC5-6FD6-44A2-A3ED-0AFAA33B68FE}"/>
              </a:ext>
            </a:extLst>
          </p:cNvPr>
          <p:cNvSpPr>
            <a:spLocks noGrp="1"/>
          </p:cNvSpPr>
          <p:nvPr>
            <p:ph type="title"/>
          </p:nvPr>
        </p:nvSpPr>
        <p:spPr/>
        <p:txBody>
          <a:bodyPr>
            <a:normAutofit fontScale="90000"/>
          </a:bodyPr>
          <a:lstStyle/>
          <a:p>
            <a:r>
              <a:rPr lang="en-GB" dirty="0"/>
              <a:t>6. Castle Acre Castle, Norfolk</a:t>
            </a:r>
            <a:br>
              <a:rPr lang="en-GB" dirty="0"/>
            </a:br>
            <a:endParaRPr lang="en-GB" dirty="0"/>
          </a:p>
        </p:txBody>
      </p:sp>
      <p:pic>
        <p:nvPicPr>
          <p:cNvPr id="6" name="Picture 3" descr="Decorative shape">
            <a:extLst>
              <a:ext uri="{FF2B5EF4-FFF2-40B4-BE49-F238E27FC236}">
                <a16:creationId xmlns:a16="http://schemas.microsoft.com/office/drawing/2014/main" id="{50BE1711-23F7-4F05-8938-F7BD891DA5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flipH="1">
            <a:off x="7735406" y="3171076"/>
            <a:ext cx="4247159" cy="3917369"/>
          </a:xfrm>
          <a:prstGeom prst="rect">
            <a:avLst/>
          </a:prstGeom>
        </p:spPr>
      </p:pic>
      <p:sp>
        <p:nvSpPr>
          <p:cNvPr id="9" name="TextBox 8">
            <a:extLst>
              <a:ext uri="{FF2B5EF4-FFF2-40B4-BE49-F238E27FC236}">
                <a16:creationId xmlns:a16="http://schemas.microsoft.com/office/drawing/2014/main" id="{BB1F89B1-FEF8-4F36-ADCE-DAB5618FC4BA}"/>
              </a:ext>
            </a:extLst>
          </p:cNvPr>
          <p:cNvSpPr txBox="1"/>
          <p:nvPr/>
        </p:nvSpPr>
        <p:spPr>
          <a:xfrm>
            <a:off x="8336505" y="4133674"/>
            <a:ext cx="2946400" cy="2031325"/>
          </a:xfrm>
          <a:prstGeom prst="rect">
            <a:avLst/>
          </a:prstGeom>
          <a:noFill/>
        </p:spPr>
        <p:txBody>
          <a:bodyPr wrap="square" rtlCol="0">
            <a:spAutoFit/>
          </a:bodyPr>
          <a:lstStyle/>
          <a:p>
            <a:pPr algn="ctr"/>
            <a:r>
              <a:rPr lang="en-GB" dirty="0"/>
              <a:t>The castle was founded soon after the Conquest. In the 12th century it was converted into a stronger keep, defended by stone walls and ditched earthworks.</a:t>
            </a:r>
          </a:p>
        </p:txBody>
      </p:sp>
    </p:spTree>
    <p:extLst>
      <p:ext uri="{BB962C8B-B14F-4D97-AF65-F5344CB8AC3E}">
        <p14:creationId xmlns:p14="http://schemas.microsoft.com/office/powerpoint/2010/main" val="2335588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DC4DE001-9A51-466D-AE40-EE8E928397F2}"/>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l="7995" t="17676" r="17227" b="-327"/>
          <a:stretch/>
        </p:blipFill>
        <p:spPr>
          <a:xfrm>
            <a:off x="673277" y="1012372"/>
            <a:ext cx="9223291" cy="5502274"/>
          </a:xfrm>
        </p:spPr>
      </p:pic>
      <p:pic>
        <p:nvPicPr>
          <p:cNvPr id="11" name="Picture 10" descr="A circular stone castle on a mound surrounded by a town">
            <a:extLst>
              <a:ext uri="{FF2B5EF4-FFF2-40B4-BE49-F238E27FC236}">
                <a16:creationId xmlns:a16="http://schemas.microsoft.com/office/drawing/2014/main" id="{52C8ED65-2159-4A3B-A273-D4C5A491B0A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82696" y="857510"/>
            <a:ext cx="9564789" cy="5787953"/>
          </a:xfrm>
          <a:prstGeom prst="rect">
            <a:avLst/>
          </a:prstGeom>
        </p:spPr>
      </p:pic>
      <p:sp>
        <p:nvSpPr>
          <p:cNvPr id="2" name="Title 1">
            <a:extLst>
              <a:ext uri="{FF2B5EF4-FFF2-40B4-BE49-F238E27FC236}">
                <a16:creationId xmlns:a16="http://schemas.microsoft.com/office/drawing/2014/main" id="{88FC1BC5-6FD6-44A2-A3ED-0AFAA33B68FE}"/>
              </a:ext>
            </a:extLst>
          </p:cNvPr>
          <p:cNvSpPr>
            <a:spLocks noGrp="1"/>
          </p:cNvSpPr>
          <p:nvPr>
            <p:ph type="title"/>
          </p:nvPr>
        </p:nvSpPr>
        <p:spPr/>
        <p:txBody>
          <a:bodyPr>
            <a:normAutofit fontScale="90000"/>
          </a:bodyPr>
          <a:lstStyle/>
          <a:p>
            <a:r>
              <a:rPr lang="en-GB" dirty="0"/>
              <a:t>7. Totnes Castle, Totnes, Devon</a:t>
            </a:r>
            <a:br>
              <a:rPr lang="en-GB" dirty="0"/>
            </a:br>
            <a:endParaRPr lang="en-GB" dirty="0"/>
          </a:p>
        </p:txBody>
      </p:sp>
      <p:pic>
        <p:nvPicPr>
          <p:cNvPr id="6" name="Picture 3" descr="Decorative shape">
            <a:extLst>
              <a:ext uri="{FF2B5EF4-FFF2-40B4-BE49-F238E27FC236}">
                <a16:creationId xmlns:a16="http://schemas.microsoft.com/office/drawing/2014/main" id="{50BE1711-23F7-4F05-8938-F7BD891DA5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flipH="1">
            <a:off x="7735406" y="3171076"/>
            <a:ext cx="4247159" cy="3917369"/>
          </a:xfrm>
          <a:prstGeom prst="rect">
            <a:avLst/>
          </a:prstGeom>
        </p:spPr>
      </p:pic>
      <p:sp>
        <p:nvSpPr>
          <p:cNvPr id="9" name="TextBox 8">
            <a:extLst>
              <a:ext uri="{FF2B5EF4-FFF2-40B4-BE49-F238E27FC236}">
                <a16:creationId xmlns:a16="http://schemas.microsoft.com/office/drawing/2014/main" id="{BB1F89B1-FEF8-4F36-ADCE-DAB5618FC4BA}"/>
              </a:ext>
            </a:extLst>
          </p:cNvPr>
          <p:cNvSpPr txBox="1"/>
          <p:nvPr/>
        </p:nvSpPr>
        <p:spPr>
          <a:xfrm>
            <a:off x="8336505" y="3983200"/>
            <a:ext cx="2946400" cy="2308324"/>
          </a:xfrm>
          <a:prstGeom prst="rect">
            <a:avLst/>
          </a:prstGeom>
          <a:noFill/>
        </p:spPr>
        <p:txBody>
          <a:bodyPr wrap="square" rtlCol="0">
            <a:spAutoFit/>
          </a:bodyPr>
          <a:lstStyle/>
          <a:p>
            <a:pPr algn="ctr"/>
            <a:r>
              <a:rPr lang="en-GB" dirty="0"/>
              <a:t>A Norman motte-and-bailey castle was built to dominate the Saxon town.</a:t>
            </a:r>
          </a:p>
          <a:p>
            <a:pPr algn="ctr"/>
            <a:r>
              <a:rPr lang="en-GB" dirty="0"/>
              <a:t>The shell of the keep and curtain wall date from a 14th-century reconstruction of the castle.</a:t>
            </a:r>
          </a:p>
        </p:txBody>
      </p:sp>
    </p:spTree>
    <p:extLst>
      <p:ext uri="{BB962C8B-B14F-4D97-AF65-F5344CB8AC3E}">
        <p14:creationId xmlns:p14="http://schemas.microsoft.com/office/powerpoint/2010/main" val="33223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79277B81-184A-416E-A67E-067AB029BDB0}"/>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l="3294" t="3873" r="9426" b="6001"/>
          <a:stretch/>
        </p:blipFill>
        <p:spPr>
          <a:xfrm>
            <a:off x="570015" y="973777"/>
            <a:ext cx="9239003" cy="5495347"/>
          </a:xfrm>
        </p:spPr>
      </p:pic>
      <p:pic>
        <p:nvPicPr>
          <p:cNvPr id="15" name="Picture 14" descr="A circular stone castle on a mound surrounded by a moat">
            <a:extLst>
              <a:ext uri="{FF2B5EF4-FFF2-40B4-BE49-F238E27FC236}">
                <a16:creationId xmlns:a16="http://schemas.microsoft.com/office/drawing/2014/main" id="{EE0CBAC1-957A-4063-B5D4-CD0B7DCAADA3}"/>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66911" y="818918"/>
            <a:ext cx="9564789" cy="5787953"/>
          </a:xfrm>
          <a:prstGeom prst="rect">
            <a:avLst/>
          </a:prstGeom>
        </p:spPr>
      </p:pic>
      <p:sp>
        <p:nvSpPr>
          <p:cNvPr id="2" name="Title 1">
            <a:extLst>
              <a:ext uri="{FF2B5EF4-FFF2-40B4-BE49-F238E27FC236}">
                <a16:creationId xmlns:a16="http://schemas.microsoft.com/office/drawing/2014/main" id="{88FC1BC5-6FD6-44A2-A3ED-0AFAA33B68FE}"/>
              </a:ext>
            </a:extLst>
          </p:cNvPr>
          <p:cNvSpPr>
            <a:spLocks noGrp="1"/>
          </p:cNvSpPr>
          <p:nvPr>
            <p:ph type="title"/>
          </p:nvPr>
        </p:nvSpPr>
        <p:spPr/>
        <p:txBody>
          <a:bodyPr>
            <a:normAutofit fontScale="90000"/>
          </a:bodyPr>
          <a:lstStyle/>
          <a:p>
            <a:r>
              <a:rPr lang="en-GB" dirty="0"/>
              <a:t>8. </a:t>
            </a:r>
            <a:r>
              <a:rPr lang="en-GB" dirty="0" err="1"/>
              <a:t>Restormel</a:t>
            </a:r>
            <a:r>
              <a:rPr lang="en-GB" dirty="0"/>
              <a:t> Castle, </a:t>
            </a:r>
            <a:r>
              <a:rPr lang="en-GB" dirty="0" err="1"/>
              <a:t>Lostwithiel</a:t>
            </a:r>
            <a:r>
              <a:rPr lang="en-GB" dirty="0"/>
              <a:t>, Cornwall</a:t>
            </a:r>
            <a:br>
              <a:rPr lang="en-GB" dirty="0"/>
            </a:br>
            <a:endParaRPr lang="en-GB" dirty="0"/>
          </a:p>
        </p:txBody>
      </p:sp>
      <p:pic>
        <p:nvPicPr>
          <p:cNvPr id="6" name="Picture 3" descr="Decorative shape">
            <a:extLst>
              <a:ext uri="{FF2B5EF4-FFF2-40B4-BE49-F238E27FC236}">
                <a16:creationId xmlns:a16="http://schemas.microsoft.com/office/drawing/2014/main" id="{50BE1711-23F7-4F05-8938-F7BD891DA5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flipH="1">
            <a:off x="7735406" y="3171076"/>
            <a:ext cx="4247159" cy="3917369"/>
          </a:xfrm>
          <a:prstGeom prst="rect">
            <a:avLst/>
          </a:prstGeom>
        </p:spPr>
      </p:pic>
      <p:sp>
        <p:nvSpPr>
          <p:cNvPr id="9" name="TextBox 8">
            <a:extLst>
              <a:ext uri="{FF2B5EF4-FFF2-40B4-BE49-F238E27FC236}">
                <a16:creationId xmlns:a16="http://schemas.microsoft.com/office/drawing/2014/main" id="{BB1F89B1-FEF8-4F36-ADCE-DAB5618FC4BA}"/>
              </a:ext>
            </a:extLst>
          </p:cNvPr>
          <p:cNvSpPr txBox="1"/>
          <p:nvPr/>
        </p:nvSpPr>
        <p:spPr>
          <a:xfrm>
            <a:off x="8336505" y="4059400"/>
            <a:ext cx="2946400" cy="2031325"/>
          </a:xfrm>
          <a:prstGeom prst="rect">
            <a:avLst/>
          </a:prstGeom>
          <a:noFill/>
        </p:spPr>
        <p:txBody>
          <a:bodyPr wrap="square" rtlCol="0">
            <a:spAutoFit/>
          </a:bodyPr>
          <a:lstStyle/>
          <a:p>
            <a:pPr algn="ctr"/>
            <a:r>
              <a:rPr lang="en-GB" dirty="0"/>
              <a:t>Built on a spur overlooking the River Fowey with an unusual circular keep (circa 1100), it is one of the oldest and best preserved Norman motte and bailey castles in Cornwall.</a:t>
            </a:r>
          </a:p>
        </p:txBody>
      </p:sp>
    </p:spTree>
    <p:extLst>
      <p:ext uri="{BB962C8B-B14F-4D97-AF65-F5344CB8AC3E}">
        <p14:creationId xmlns:p14="http://schemas.microsoft.com/office/powerpoint/2010/main" val="2254011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D53F7D-216E-56CE-5D6D-67777A4689A5}"/>
              </a:ext>
            </a:extLst>
          </p:cNvPr>
          <p:cNvSpPr>
            <a:spLocks noGrp="1"/>
          </p:cNvSpPr>
          <p:nvPr>
            <p:ph type="title"/>
          </p:nvPr>
        </p:nvSpPr>
        <p:spPr/>
        <p:txBody>
          <a:bodyPr>
            <a:normAutofit fontScale="90000"/>
          </a:bodyPr>
          <a:lstStyle/>
          <a:p>
            <a:r>
              <a:rPr lang="en-GB" dirty="0"/>
              <a:t>Step 4: Using the completed table below, write a short paragraph answering the question:</a:t>
            </a:r>
          </a:p>
        </p:txBody>
      </p:sp>
      <p:graphicFrame>
        <p:nvGraphicFramePr>
          <p:cNvPr id="8" name="Table 7" descr="Table">
            <a:extLst>
              <a:ext uri="{FF2B5EF4-FFF2-40B4-BE49-F238E27FC236}">
                <a16:creationId xmlns:a16="http://schemas.microsoft.com/office/drawing/2014/main" id="{116A887E-5D2A-726D-23BE-3C03309F3EEC}"/>
              </a:ext>
            </a:extLst>
          </p:cNvPr>
          <p:cNvGraphicFramePr>
            <a:graphicFrameLocks noGrp="1"/>
          </p:cNvGraphicFramePr>
          <p:nvPr>
            <p:extLst>
              <p:ext uri="{D42A27DB-BD31-4B8C-83A1-F6EECF244321}">
                <p14:modId xmlns:p14="http://schemas.microsoft.com/office/powerpoint/2010/main" val="254271964"/>
              </p:ext>
            </p:extLst>
          </p:nvPr>
        </p:nvGraphicFramePr>
        <p:xfrm>
          <a:off x="458786" y="2029525"/>
          <a:ext cx="10488615" cy="4463349"/>
        </p:xfrm>
        <a:graphic>
          <a:graphicData uri="http://schemas.openxmlformats.org/drawingml/2006/table">
            <a:tbl>
              <a:tblPr firstRow="1"/>
              <a:tblGrid>
                <a:gridCol w="2689424">
                  <a:extLst>
                    <a:ext uri="{9D8B030D-6E8A-4147-A177-3AD203B41FA5}">
                      <a16:colId xmlns:a16="http://schemas.microsoft.com/office/drawing/2014/main" val="20000"/>
                    </a:ext>
                  </a:extLst>
                </a:gridCol>
                <a:gridCol w="2247879">
                  <a:extLst>
                    <a:ext uri="{9D8B030D-6E8A-4147-A177-3AD203B41FA5}">
                      <a16:colId xmlns:a16="http://schemas.microsoft.com/office/drawing/2014/main" val="20001"/>
                    </a:ext>
                  </a:extLst>
                </a:gridCol>
                <a:gridCol w="5551312">
                  <a:extLst>
                    <a:ext uri="{9D8B030D-6E8A-4147-A177-3AD203B41FA5}">
                      <a16:colId xmlns:a16="http://schemas.microsoft.com/office/drawing/2014/main" val="20002"/>
                    </a:ext>
                  </a:extLst>
                </a:gridCol>
              </a:tblGrid>
              <a:tr h="1043928">
                <a:tc>
                  <a:txBody>
                    <a:bodyPr/>
                    <a:lstStyle/>
                    <a:p>
                      <a:pPr algn="ctr"/>
                      <a:r>
                        <a:rPr lang="en-GB" sz="1600" b="1" dirty="0">
                          <a:solidFill>
                            <a:schemeClr val="tx1"/>
                          </a:solidFill>
                          <a:latin typeface="+mn-lt"/>
                        </a:rPr>
                        <a:t>Reason No.</a:t>
                      </a:r>
                    </a:p>
                    <a:p>
                      <a:pPr algn="ctr"/>
                      <a:r>
                        <a:rPr lang="en-GB" sz="1600" b="1" dirty="0">
                          <a:solidFill>
                            <a:schemeClr val="tx1"/>
                          </a:solidFill>
                          <a:latin typeface="+mn-lt"/>
                        </a:rPr>
                        <a:t>(from 1st table)</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5C946"/>
                    </a:solidFill>
                  </a:tcPr>
                </a:tc>
                <a:tc>
                  <a:txBody>
                    <a:bodyPr/>
                    <a:lstStyle/>
                    <a:p>
                      <a:pPr algn="ctr"/>
                      <a:r>
                        <a:rPr lang="en-GB" sz="1600" b="1" dirty="0">
                          <a:solidFill>
                            <a:schemeClr val="tx1"/>
                          </a:solidFill>
                          <a:latin typeface="+mn-lt"/>
                        </a:rPr>
                        <a:t>Name</a:t>
                      </a:r>
                      <a:r>
                        <a:rPr lang="en-GB" sz="1600" b="1" baseline="0" dirty="0">
                          <a:solidFill>
                            <a:schemeClr val="tx1"/>
                          </a:solidFill>
                          <a:latin typeface="+mn-lt"/>
                        </a:rPr>
                        <a:t> </a:t>
                      </a:r>
                      <a:r>
                        <a:rPr lang="en-GB" sz="1600" b="1" dirty="0">
                          <a:solidFill>
                            <a:schemeClr val="tx1"/>
                          </a:solidFill>
                          <a:latin typeface="+mn-lt"/>
                        </a:rPr>
                        <a:t>of castle</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5C94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mn-lt"/>
                        </a:rPr>
                        <a:t>This castle represents this reason because...</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5C946"/>
                    </a:solidFill>
                  </a:tcPr>
                </a:tc>
                <a:extLst>
                  <a:ext uri="{0D108BD9-81ED-4DB2-BD59-A6C34878D82A}">
                    <a16:rowId xmlns:a16="http://schemas.microsoft.com/office/drawing/2014/main" val="672626049"/>
                  </a:ext>
                </a:extLst>
              </a:tr>
              <a:tr h="1139807">
                <a:tc>
                  <a:txBody>
                    <a:bodyPr/>
                    <a:lstStyle/>
                    <a:p>
                      <a:pPr algn="l">
                        <a:defRPr/>
                      </a:pPr>
                      <a:endParaRPr lang="en-US" sz="1600" dirty="0">
                        <a:latin typeface="+mn-lt"/>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F5E5"/>
                    </a:solidFill>
                  </a:tcPr>
                </a:tc>
                <a:tc>
                  <a:txBody>
                    <a:bodyPr/>
                    <a:lstStyle/>
                    <a:p>
                      <a:endParaRPr lang="en-US" sz="1100">
                        <a:latin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F5E5"/>
                    </a:solidFill>
                  </a:tcPr>
                </a:tc>
                <a:tc>
                  <a:txBody>
                    <a:bodyPr/>
                    <a:lstStyle/>
                    <a:p>
                      <a:endParaRPr lang="en-US" sz="1100">
                        <a:latin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F5E5"/>
                    </a:solidFill>
                  </a:tcPr>
                </a:tc>
                <a:extLst>
                  <a:ext uri="{0D108BD9-81ED-4DB2-BD59-A6C34878D82A}">
                    <a16:rowId xmlns:a16="http://schemas.microsoft.com/office/drawing/2014/main" val="10001"/>
                  </a:ext>
                </a:extLst>
              </a:tr>
              <a:tr h="1139807">
                <a:tc>
                  <a:txBody>
                    <a:bodyPr/>
                    <a:lstStyle/>
                    <a:p>
                      <a:pPr algn="l">
                        <a:defRPr/>
                      </a:pPr>
                      <a:endParaRPr lang="en-US" sz="1600" dirty="0">
                        <a:latin typeface="+mn-lt"/>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sz="1100">
                        <a:latin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en-US" sz="1100">
                        <a:latin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39807">
                <a:tc>
                  <a:txBody>
                    <a:bodyPr/>
                    <a:lstStyle/>
                    <a:p>
                      <a:pPr algn="l">
                        <a:defRPr/>
                      </a:pPr>
                      <a:endParaRPr lang="en-US" sz="1600" dirty="0">
                        <a:latin typeface="+mn-lt"/>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F5E5"/>
                    </a:solidFill>
                  </a:tcPr>
                </a:tc>
                <a:tc>
                  <a:txBody>
                    <a:bodyPr/>
                    <a:lstStyle/>
                    <a:p>
                      <a:endParaRPr lang="en-US" sz="1100" dirty="0">
                        <a:latin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F5E5"/>
                    </a:solidFill>
                  </a:tcPr>
                </a:tc>
                <a:tc>
                  <a:txBody>
                    <a:bodyPr/>
                    <a:lstStyle/>
                    <a:p>
                      <a:endParaRPr lang="en-US" sz="1100" dirty="0">
                        <a:latin typeface="Arial"/>
                      </a:endParaRP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DF5E5"/>
                    </a:solidFill>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401CF446-7814-422C-937F-351B243DA603}"/>
              </a:ext>
            </a:extLst>
          </p:cNvPr>
          <p:cNvSpPr txBox="1"/>
          <p:nvPr/>
        </p:nvSpPr>
        <p:spPr>
          <a:xfrm>
            <a:off x="310886" y="1323759"/>
            <a:ext cx="10777661" cy="707886"/>
          </a:xfrm>
          <a:prstGeom prst="rect">
            <a:avLst/>
          </a:prstGeom>
          <a:noFill/>
        </p:spPr>
        <p:txBody>
          <a:bodyPr wrap="square" rtlCol="0">
            <a:spAutoFit/>
          </a:bodyPr>
          <a:lstStyle/>
          <a:p>
            <a:r>
              <a:rPr lang="en-GB" sz="2200" b="1" dirty="0"/>
              <a:t>How did William the Conqueror secure his position after the conquest of 1066?</a:t>
            </a:r>
          </a:p>
          <a:p>
            <a:endParaRPr lang="en-GB" dirty="0"/>
          </a:p>
        </p:txBody>
      </p:sp>
    </p:spTree>
    <p:extLst>
      <p:ext uri="{BB962C8B-B14F-4D97-AF65-F5344CB8AC3E}">
        <p14:creationId xmlns:p14="http://schemas.microsoft.com/office/powerpoint/2010/main" val="1142642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64E282-9748-551A-38A8-A12A460967A9}"/>
              </a:ext>
            </a:extLst>
          </p:cNvPr>
          <p:cNvSpPr>
            <a:spLocks noGrp="1"/>
          </p:cNvSpPr>
          <p:nvPr>
            <p:ph type="title"/>
          </p:nvPr>
        </p:nvSpPr>
        <p:spPr/>
        <p:txBody>
          <a:bodyPr>
            <a:normAutofit fontScale="90000"/>
          </a:bodyPr>
          <a:lstStyle/>
          <a:p>
            <a:r>
              <a:rPr lang="en-GB" dirty="0"/>
              <a:t>Step 4: Using the completed table below, write a short paragraph answering the question: </a:t>
            </a:r>
            <a:r>
              <a:rPr lang="en-GB" dirty="0">
                <a:solidFill>
                  <a:schemeClr val="bg1"/>
                </a:solidFill>
              </a:rPr>
              <a:t>(print out)</a:t>
            </a:r>
            <a:endParaRPr lang="en-US" dirty="0">
              <a:solidFill>
                <a:schemeClr val="bg1"/>
              </a:solidFill>
            </a:endParaRPr>
          </a:p>
        </p:txBody>
      </p:sp>
      <p:graphicFrame>
        <p:nvGraphicFramePr>
          <p:cNvPr id="4" name="Table 3" descr="Table">
            <a:extLst>
              <a:ext uri="{FF2B5EF4-FFF2-40B4-BE49-F238E27FC236}">
                <a16:creationId xmlns:a16="http://schemas.microsoft.com/office/drawing/2014/main" id="{74623255-F301-4FE7-82F1-E779E21C2D94}"/>
              </a:ext>
            </a:extLst>
          </p:cNvPr>
          <p:cNvGraphicFramePr>
            <a:graphicFrameLocks noGrp="1"/>
          </p:cNvGraphicFramePr>
          <p:nvPr>
            <p:extLst>
              <p:ext uri="{D42A27DB-BD31-4B8C-83A1-F6EECF244321}">
                <p14:modId xmlns:p14="http://schemas.microsoft.com/office/powerpoint/2010/main" val="4288996094"/>
              </p:ext>
            </p:extLst>
          </p:nvPr>
        </p:nvGraphicFramePr>
        <p:xfrm>
          <a:off x="458786" y="2029525"/>
          <a:ext cx="10488615" cy="4463349"/>
        </p:xfrm>
        <a:graphic>
          <a:graphicData uri="http://schemas.openxmlformats.org/drawingml/2006/table">
            <a:tbl>
              <a:tblPr firstRow="1">
                <a:tableStyleId>{5940675A-B579-460E-94D1-54222C63F5DA}</a:tableStyleId>
              </a:tblPr>
              <a:tblGrid>
                <a:gridCol w="2689424">
                  <a:extLst>
                    <a:ext uri="{9D8B030D-6E8A-4147-A177-3AD203B41FA5}">
                      <a16:colId xmlns:a16="http://schemas.microsoft.com/office/drawing/2014/main" val="20000"/>
                    </a:ext>
                  </a:extLst>
                </a:gridCol>
                <a:gridCol w="2270457">
                  <a:extLst>
                    <a:ext uri="{9D8B030D-6E8A-4147-A177-3AD203B41FA5}">
                      <a16:colId xmlns:a16="http://schemas.microsoft.com/office/drawing/2014/main" val="20001"/>
                    </a:ext>
                  </a:extLst>
                </a:gridCol>
                <a:gridCol w="5528734">
                  <a:extLst>
                    <a:ext uri="{9D8B030D-6E8A-4147-A177-3AD203B41FA5}">
                      <a16:colId xmlns:a16="http://schemas.microsoft.com/office/drawing/2014/main" val="20002"/>
                    </a:ext>
                  </a:extLst>
                </a:gridCol>
              </a:tblGrid>
              <a:tr h="1043928">
                <a:tc>
                  <a:txBody>
                    <a:bodyPr/>
                    <a:lstStyle/>
                    <a:p>
                      <a:pPr algn="ctr"/>
                      <a:r>
                        <a:rPr lang="en-GB" sz="1600" b="1" dirty="0"/>
                        <a:t>Reason No.</a:t>
                      </a:r>
                    </a:p>
                    <a:p>
                      <a:pPr algn="ctr"/>
                      <a:r>
                        <a:rPr lang="en-GB" sz="1600" b="1" dirty="0"/>
                        <a:t>(from 1st table)</a:t>
                      </a:r>
                      <a:endParaRPr lang="en-GB" sz="1600" b="1" dirty="0">
                        <a:solidFill>
                          <a:schemeClr val="tx1"/>
                        </a:solidFill>
                        <a:latin typeface="+mn-lt"/>
                      </a:endParaRPr>
                    </a:p>
                  </a:txBody>
                  <a:tcPr>
                    <a:solidFill>
                      <a:schemeClr val="bg1">
                        <a:lumMod val="85000"/>
                      </a:schemeClr>
                    </a:solidFill>
                  </a:tcPr>
                </a:tc>
                <a:tc>
                  <a:txBody>
                    <a:bodyPr/>
                    <a:lstStyle/>
                    <a:p>
                      <a:pPr algn="ctr"/>
                      <a:r>
                        <a:rPr lang="en-GB" sz="1600" b="1" dirty="0"/>
                        <a:t>Name of castle</a:t>
                      </a:r>
                      <a:endParaRPr lang="en-GB" sz="1600" b="1" dirty="0">
                        <a:solidFill>
                          <a:schemeClr val="tx1"/>
                        </a:solidFill>
                        <a:latin typeface="+mn-lt"/>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t>This castle represents this reason because...</a:t>
                      </a:r>
                      <a:endParaRPr lang="en-GB" sz="1600" b="1" dirty="0">
                        <a:solidFill>
                          <a:schemeClr val="tx1"/>
                        </a:solidFill>
                        <a:latin typeface="+mn-lt"/>
                      </a:endParaRPr>
                    </a:p>
                  </a:txBody>
                  <a:tcPr>
                    <a:solidFill>
                      <a:schemeClr val="bg1">
                        <a:lumMod val="85000"/>
                      </a:schemeClr>
                    </a:solidFill>
                  </a:tcPr>
                </a:tc>
                <a:extLst>
                  <a:ext uri="{0D108BD9-81ED-4DB2-BD59-A6C34878D82A}">
                    <a16:rowId xmlns:a16="http://schemas.microsoft.com/office/drawing/2014/main" val="672626049"/>
                  </a:ext>
                </a:extLst>
              </a:tr>
              <a:tr h="1139807">
                <a:tc>
                  <a:txBody>
                    <a:bodyPr/>
                    <a:lstStyle/>
                    <a:p>
                      <a:pPr algn="l">
                        <a:defRPr/>
                      </a:pPr>
                      <a:endParaRPr lang="en-US" sz="1600" dirty="0">
                        <a:latin typeface="+mn-lt"/>
                      </a:endParaRPr>
                    </a:p>
                  </a:txBody>
                  <a:tcPr/>
                </a:tc>
                <a:tc>
                  <a:txBody>
                    <a:bodyPr/>
                    <a:lstStyle/>
                    <a:p>
                      <a:endParaRPr lang="en-US" sz="1100" dirty="0">
                        <a:latin typeface="Arial"/>
                      </a:endParaRPr>
                    </a:p>
                  </a:txBody>
                  <a:tcPr/>
                </a:tc>
                <a:tc>
                  <a:txBody>
                    <a:bodyPr/>
                    <a:lstStyle/>
                    <a:p>
                      <a:endParaRPr lang="en-US" sz="1100">
                        <a:latin typeface="Arial"/>
                      </a:endParaRPr>
                    </a:p>
                  </a:txBody>
                  <a:tcPr/>
                </a:tc>
                <a:extLst>
                  <a:ext uri="{0D108BD9-81ED-4DB2-BD59-A6C34878D82A}">
                    <a16:rowId xmlns:a16="http://schemas.microsoft.com/office/drawing/2014/main" val="10001"/>
                  </a:ext>
                </a:extLst>
              </a:tr>
              <a:tr h="1139807">
                <a:tc>
                  <a:txBody>
                    <a:bodyPr/>
                    <a:lstStyle/>
                    <a:p>
                      <a:pPr algn="l">
                        <a:defRPr/>
                      </a:pPr>
                      <a:endParaRPr lang="en-US" sz="1600" dirty="0">
                        <a:latin typeface="+mn-lt"/>
                      </a:endParaRPr>
                    </a:p>
                  </a:txBody>
                  <a:tcPr/>
                </a:tc>
                <a:tc>
                  <a:txBody>
                    <a:bodyPr/>
                    <a:lstStyle/>
                    <a:p>
                      <a:endParaRPr lang="en-US" sz="1100" dirty="0">
                        <a:latin typeface="Arial"/>
                      </a:endParaRPr>
                    </a:p>
                  </a:txBody>
                  <a:tcPr/>
                </a:tc>
                <a:tc>
                  <a:txBody>
                    <a:bodyPr/>
                    <a:lstStyle/>
                    <a:p>
                      <a:endParaRPr lang="en-US" sz="1100">
                        <a:latin typeface="Arial"/>
                      </a:endParaRPr>
                    </a:p>
                  </a:txBody>
                  <a:tcPr/>
                </a:tc>
                <a:extLst>
                  <a:ext uri="{0D108BD9-81ED-4DB2-BD59-A6C34878D82A}">
                    <a16:rowId xmlns:a16="http://schemas.microsoft.com/office/drawing/2014/main" val="10002"/>
                  </a:ext>
                </a:extLst>
              </a:tr>
              <a:tr h="1139807">
                <a:tc>
                  <a:txBody>
                    <a:bodyPr/>
                    <a:lstStyle/>
                    <a:p>
                      <a:pPr algn="l">
                        <a:defRPr/>
                      </a:pPr>
                      <a:endParaRPr lang="en-US" sz="1600" dirty="0">
                        <a:latin typeface="+mn-lt"/>
                      </a:endParaRPr>
                    </a:p>
                  </a:txBody>
                  <a:tcPr/>
                </a:tc>
                <a:tc>
                  <a:txBody>
                    <a:bodyPr/>
                    <a:lstStyle/>
                    <a:p>
                      <a:endParaRPr lang="en-US" sz="1100" dirty="0">
                        <a:latin typeface="Arial"/>
                      </a:endParaRPr>
                    </a:p>
                  </a:txBody>
                  <a:tcPr/>
                </a:tc>
                <a:tc>
                  <a:txBody>
                    <a:bodyPr/>
                    <a:lstStyle/>
                    <a:p>
                      <a:endParaRPr lang="en-US" sz="1100" dirty="0">
                        <a:latin typeface="Arial"/>
                      </a:endParaRPr>
                    </a:p>
                  </a:txBody>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8550D11D-AD3A-4190-8D7F-230BD28F60E6}"/>
              </a:ext>
            </a:extLst>
          </p:cNvPr>
          <p:cNvSpPr txBox="1"/>
          <p:nvPr/>
        </p:nvSpPr>
        <p:spPr>
          <a:xfrm>
            <a:off x="310886" y="1323759"/>
            <a:ext cx="10777661" cy="707886"/>
          </a:xfrm>
          <a:prstGeom prst="rect">
            <a:avLst/>
          </a:prstGeom>
          <a:noFill/>
        </p:spPr>
        <p:txBody>
          <a:bodyPr wrap="square" rtlCol="0">
            <a:spAutoFit/>
          </a:bodyPr>
          <a:lstStyle/>
          <a:p>
            <a:r>
              <a:rPr lang="en-GB" sz="2200" b="1" dirty="0"/>
              <a:t>How did William the Conqueror secure his position after the conquest of 1066?</a:t>
            </a:r>
          </a:p>
          <a:p>
            <a:endParaRPr lang="en-GB" dirty="0"/>
          </a:p>
        </p:txBody>
      </p:sp>
    </p:spTree>
    <p:extLst>
      <p:ext uri="{BB962C8B-B14F-4D97-AF65-F5344CB8AC3E}">
        <p14:creationId xmlns:p14="http://schemas.microsoft.com/office/powerpoint/2010/main" val="4018030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69D87-0FDF-43A0-9D0B-1FCAD2A85275}"/>
              </a:ext>
            </a:extLst>
          </p:cNvPr>
          <p:cNvSpPr>
            <a:spLocks noGrp="1"/>
          </p:cNvSpPr>
          <p:nvPr>
            <p:ph type="title"/>
          </p:nvPr>
        </p:nvSpPr>
        <p:spPr/>
        <p:txBody>
          <a:bodyPr/>
          <a:lstStyle/>
          <a:p>
            <a:r>
              <a:rPr lang="en-GB" dirty="0"/>
              <a:t>Extension / Further Work</a:t>
            </a:r>
            <a:endParaRPr lang="en-GB"/>
          </a:p>
        </p:txBody>
      </p:sp>
      <p:grpSp>
        <p:nvGrpSpPr>
          <p:cNvPr id="3" name="Research Character" descr="Research">
            <a:extLst>
              <a:ext uri="{FF2B5EF4-FFF2-40B4-BE49-F238E27FC236}">
                <a16:creationId xmlns:a16="http://schemas.microsoft.com/office/drawing/2014/main" id="{5D9D8A72-E44C-450F-9BF7-4FF78DB8CD0E}"/>
              </a:ext>
            </a:extLst>
          </p:cNvPr>
          <p:cNvGrpSpPr/>
          <p:nvPr/>
        </p:nvGrpSpPr>
        <p:grpSpPr>
          <a:xfrm>
            <a:off x="2124994" y="533400"/>
            <a:ext cx="6684449" cy="5791200"/>
            <a:chOff x="7725072" y="378506"/>
            <a:chExt cx="2988170" cy="2981745"/>
          </a:xfrm>
        </p:grpSpPr>
        <p:sp>
          <p:nvSpPr>
            <p:cNvPr id="4" name="Washi">
              <a:extLst>
                <a:ext uri="{FF2B5EF4-FFF2-40B4-BE49-F238E27FC236}">
                  <a16:creationId xmlns:a16="http://schemas.microsoft.com/office/drawing/2014/main" id="{76785C46-69A9-45B4-AE56-E318157CAA4D}"/>
                </a:ext>
                <a:ext uri="{C183D7F6-B498-43B3-948B-1728B52AA6E4}">
                  <adec:decorative xmlns:adec="http://schemas.microsoft.com/office/drawing/2017/decorative" val="1"/>
                </a:ext>
              </a:extLst>
            </p:cNvPr>
            <p:cNvSpPr txBox="1">
              <a:spLocks/>
            </p:cNvSpPr>
            <p:nvPr/>
          </p:nvSpPr>
          <p:spPr>
            <a:xfrm>
              <a:off x="7725072" y="378506"/>
              <a:ext cx="2740315" cy="681038"/>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5" name="Text Placeholder">
              <a:extLst>
                <a:ext uri="{FF2B5EF4-FFF2-40B4-BE49-F238E27FC236}">
                  <a16:creationId xmlns:a16="http://schemas.microsoft.com/office/drawing/2014/main" id="{F05B6320-8052-40D4-87A0-6C2411A6A42F}"/>
                </a:ext>
              </a:extLst>
            </p:cNvPr>
            <p:cNvSpPr txBox="1">
              <a:spLocks/>
            </p:cNvSpPr>
            <p:nvPr/>
          </p:nvSpPr>
          <p:spPr>
            <a:xfrm rot="21383919">
              <a:off x="7823485" y="564933"/>
              <a:ext cx="2568902" cy="414338"/>
            </a:xfrm>
            <a:prstGeom prst="rect">
              <a:avLst/>
            </a:prstGeom>
            <a:noFill/>
          </p:spPr>
          <p:txBody>
            <a:bodyPr anchor="ctr" anchorCtr="0">
              <a:normAutofit fontScale="62500" lnSpcReduction="20000"/>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400" dirty="0">
                  <a:solidFill>
                    <a:srgbClr val="3F3F3F"/>
                  </a:solidFill>
                  <a:latin typeface="Helvetica" pitchFamily="2" charset="0"/>
                </a:rPr>
                <a:t>Extension / Further Work</a:t>
              </a:r>
              <a:endParaRPr lang="en-GB" sz="5400" dirty="0">
                <a:solidFill>
                  <a:srgbClr val="3F3F3F"/>
                </a:solidFill>
                <a:effectLst/>
                <a:latin typeface="Helvetica" pitchFamily="2" charset="0"/>
              </a:endParaRPr>
            </a:p>
          </p:txBody>
        </p:sp>
        <p:pic>
          <p:nvPicPr>
            <p:cNvPr id="6" name="Icon" descr="Research character icon">
              <a:extLst>
                <a:ext uri="{FF2B5EF4-FFF2-40B4-BE49-F238E27FC236}">
                  <a16:creationId xmlns:a16="http://schemas.microsoft.com/office/drawing/2014/main" id="{2E9D54AA-FEF4-468A-8ED2-75414C220A51}"/>
                </a:ext>
              </a:extLst>
            </p:cNvPr>
            <p:cNvPicPr>
              <a:picLocks noChangeAspect="1"/>
            </p:cNvPicPr>
            <p:nvPr/>
          </p:nvPicPr>
          <p:blipFill>
            <a:blip r:embed="rId4"/>
            <a:stretch>
              <a:fillRect/>
            </a:stretch>
          </p:blipFill>
          <p:spPr>
            <a:xfrm>
              <a:off x="7972927" y="876582"/>
              <a:ext cx="2740315" cy="2483669"/>
            </a:xfrm>
            <a:prstGeom prst="rect">
              <a:avLst/>
            </a:prstGeom>
          </p:spPr>
        </p:pic>
      </p:grpSp>
    </p:spTree>
    <p:extLst>
      <p:ext uri="{BB962C8B-B14F-4D97-AF65-F5344CB8AC3E}">
        <p14:creationId xmlns:p14="http://schemas.microsoft.com/office/powerpoint/2010/main" val="36634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82A23-8FA4-96F8-204D-5B5866EBEAB0}"/>
              </a:ext>
            </a:extLst>
          </p:cNvPr>
          <p:cNvSpPr>
            <a:spLocks noGrp="1"/>
          </p:cNvSpPr>
          <p:nvPr>
            <p:ph type="title"/>
          </p:nvPr>
        </p:nvSpPr>
        <p:spPr/>
        <p:txBody>
          <a:bodyPr>
            <a:normAutofit fontScale="90000"/>
          </a:bodyPr>
          <a:lstStyle/>
          <a:p>
            <a:r>
              <a:rPr lang="en-GB" dirty="0"/>
              <a:t>How did William the Conqueror secure his control over Saxon England?</a:t>
            </a:r>
          </a:p>
        </p:txBody>
      </p:sp>
      <p:sp>
        <p:nvSpPr>
          <p:cNvPr id="3" name="Text Placeholder 2">
            <a:extLst>
              <a:ext uri="{FF2B5EF4-FFF2-40B4-BE49-F238E27FC236}">
                <a16:creationId xmlns:a16="http://schemas.microsoft.com/office/drawing/2014/main" id="{6D237A44-BF2E-4A66-E1DC-1E7D2B508D6F}"/>
              </a:ext>
            </a:extLst>
          </p:cNvPr>
          <p:cNvSpPr>
            <a:spLocks noGrp="1"/>
          </p:cNvSpPr>
          <p:nvPr>
            <p:ph type="body" sz="quarter" idx="10"/>
          </p:nvPr>
        </p:nvSpPr>
        <p:spPr/>
        <p:txBody>
          <a:bodyPr/>
          <a:lstStyle/>
          <a:p>
            <a:r>
              <a:rPr lang="en-GB" dirty="0"/>
              <a:t>Key Stage 4: Norman England</a:t>
            </a:r>
          </a:p>
          <a:p>
            <a:endParaRPr lang="en-GB" dirty="0"/>
          </a:p>
        </p:txBody>
      </p:sp>
      <p:sp>
        <p:nvSpPr>
          <p:cNvPr id="4" name="Content Placeholder 3">
            <a:extLst>
              <a:ext uri="{FF2B5EF4-FFF2-40B4-BE49-F238E27FC236}">
                <a16:creationId xmlns:a16="http://schemas.microsoft.com/office/drawing/2014/main" id="{A5685E1E-0D32-2762-FD67-94E94853194F}"/>
              </a:ext>
            </a:extLst>
          </p:cNvPr>
          <p:cNvSpPr>
            <a:spLocks noGrp="1"/>
          </p:cNvSpPr>
          <p:nvPr>
            <p:ph idx="1"/>
          </p:nvPr>
        </p:nvSpPr>
        <p:spPr/>
        <p:txBody>
          <a:bodyPr/>
          <a:lstStyle/>
          <a:p>
            <a:pPr marL="342900" indent="-342900">
              <a:buFont typeface="Arial" panose="020B0604020202020204" pitchFamily="34" charset="0"/>
              <a:buChar char="•"/>
            </a:pPr>
            <a:r>
              <a:rPr lang="en-GB" dirty="0"/>
              <a:t>Investigate the different ways in which William I secured the conquest</a:t>
            </a:r>
          </a:p>
          <a:p>
            <a:pPr marL="342900" indent="-342900">
              <a:buFont typeface="Arial" panose="020B0604020202020204" pitchFamily="34" charset="0"/>
              <a:buChar char="•"/>
            </a:pPr>
            <a:r>
              <a:rPr lang="en-GB" dirty="0"/>
              <a:t>Describe &amp; explain the different ways castles helped to consolidate Norman control of England</a:t>
            </a:r>
          </a:p>
          <a:p>
            <a:pPr marL="342900" indent="-342900">
              <a:buFont typeface="Arial" panose="020B0604020202020204" pitchFamily="34" charset="0"/>
              <a:buChar char="•"/>
            </a:pPr>
            <a:r>
              <a:rPr lang="en-GB" sz="2000" dirty="0">
                <a:solidFill>
                  <a:srgbClr val="000000"/>
                </a:solidFill>
                <a:latin typeface="Source Sans Pro" pitchFamily="34" charset="0"/>
              </a:rPr>
              <a:t>AQA – Norman England, c1066-c1100 – military innovations, including castles and establishing and maintaining control</a:t>
            </a:r>
          </a:p>
          <a:p>
            <a:pPr marL="342900" indent="-342900">
              <a:buFont typeface="Arial" panose="020B0604020202020204" pitchFamily="34" charset="0"/>
              <a:buChar char="•"/>
            </a:pPr>
            <a:r>
              <a:rPr lang="en-GB" sz="2000" dirty="0">
                <a:solidFill>
                  <a:srgbClr val="000000"/>
                </a:solidFill>
                <a:latin typeface="Source Sans Pro" pitchFamily="34" charset="0"/>
              </a:rPr>
              <a:t>EDEXCEL – Anglo-Saxon and Norman England, c1060-88 – Reasons for building castles; their key features and importance</a:t>
            </a:r>
          </a:p>
          <a:p>
            <a:pPr marL="342900" indent="-342900">
              <a:buFont typeface="Arial" panose="020B0604020202020204" pitchFamily="34" charset="0"/>
              <a:buChar char="•"/>
            </a:pPr>
            <a:r>
              <a:rPr lang="en-GB" sz="2000" dirty="0">
                <a:solidFill>
                  <a:srgbClr val="000000"/>
                </a:solidFill>
                <a:latin typeface="Source Sans Pro" pitchFamily="34" charset="0"/>
              </a:rPr>
              <a:t>OCR B – The Norman Conquest, 1065-1087 – The nature and purpose of Norman Castles in England to 1087</a:t>
            </a:r>
          </a:p>
          <a:p>
            <a:endParaRPr lang="en-GB" dirty="0"/>
          </a:p>
          <a:p>
            <a:endParaRPr lang="en-GB" dirty="0"/>
          </a:p>
        </p:txBody>
      </p:sp>
    </p:spTree>
    <p:extLst>
      <p:ext uri="{BB962C8B-B14F-4D97-AF65-F5344CB8AC3E}">
        <p14:creationId xmlns:p14="http://schemas.microsoft.com/office/powerpoint/2010/main" val="4032422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9A39D-8F96-49CD-8512-D8DBB71ED5DE}"/>
              </a:ext>
            </a:extLst>
          </p:cNvPr>
          <p:cNvSpPr>
            <a:spLocks noGrp="1"/>
          </p:cNvSpPr>
          <p:nvPr>
            <p:ph type="title"/>
          </p:nvPr>
        </p:nvSpPr>
        <p:spPr/>
        <p:txBody>
          <a:bodyPr>
            <a:normAutofit fontScale="90000"/>
          </a:bodyPr>
          <a:lstStyle/>
          <a:p>
            <a:r>
              <a:rPr lang="en-GB" dirty="0"/>
              <a:t>Step 5: Were castles William's only way of securing power? </a:t>
            </a:r>
            <a:r>
              <a:rPr lang="en-GB" dirty="0">
                <a:solidFill>
                  <a:schemeClr val="bg1"/>
                </a:solidFill>
              </a:rPr>
              <a:t>1</a:t>
            </a:r>
            <a:r>
              <a:rPr lang="en-GB" dirty="0"/>
              <a:t> </a:t>
            </a:r>
          </a:p>
        </p:txBody>
      </p:sp>
      <p:sp>
        <p:nvSpPr>
          <p:cNvPr id="3" name="Content Placeholder 2">
            <a:extLst>
              <a:ext uri="{FF2B5EF4-FFF2-40B4-BE49-F238E27FC236}">
                <a16:creationId xmlns:a16="http://schemas.microsoft.com/office/drawing/2014/main" id="{4B846B0C-A121-425E-8BCA-8D9A1F29965B}"/>
              </a:ext>
            </a:extLst>
          </p:cNvPr>
          <p:cNvSpPr>
            <a:spLocks noGrp="1"/>
          </p:cNvSpPr>
          <p:nvPr>
            <p:ph idx="1"/>
          </p:nvPr>
        </p:nvSpPr>
        <p:spPr>
          <a:xfrm>
            <a:off x="381885" y="1007323"/>
            <a:ext cx="10971915" cy="815756"/>
          </a:xfrm>
        </p:spPr>
        <p:txBody>
          <a:bodyPr/>
          <a:lstStyle/>
          <a:p>
            <a:r>
              <a:rPr lang="en-GB" sz="2400" dirty="0"/>
              <a:t>Use the 'students notes' provided below to discover more about castles and William's way of ruling England</a:t>
            </a:r>
          </a:p>
          <a:p>
            <a:endParaRPr lang="en-GB" dirty="0"/>
          </a:p>
        </p:txBody>
      </p:sp>
      <p:grpSp>
        <p:nvGrpSpPr>
          <p:cNvPr id="4" name="Post-It" descr="Post-it note to highlight text">
            <a:extLst>
              <a:ext uri="{FF2B5EF4-FFF2-40B4-BE49-F238E27FC236}">
                <a16:creationId xmlns:a16="http://schemas.microsoft.com/office/drawing/2014/main" id="{813E977D-CA75-4B49-9CBB-D7DBB5AD6A11}"/>
              </a:ext>
            </a:extLst>
          </p:cNvPr>
          <p:cNvGrpSpPr/>
          <p:nvPr/>
        </p:nvGrpSpPr>
        <p:grpSpPr>
          <a:xfrm>
            <a:off x="258892" y="1715757"/>
            <a:ext cx="3414713" cy="4151770"/>
            <a:chOff x="7888590" y="3377946"/>
            <a:chExt cx="3236716" cy="3037208"/>
          </a:xfrm>
        </p:grpSpPr>
        <p:sp>
          <p:nvSpPr>
            <p:cNvPr id="5" name="Decorative-Blob">
              <a:extLst>
                <a:ext uri="{FF2B5EF4-FFF2-40B4-BE49-F238E27FC236}">
                  <a16:creationId xmlns:a16="http://schemas.microsoft.com/office/drawing/2014/main" id="{B5DC2A8B-56E4-45CC-B12C-F398108CA2ED}"/>
                </a:ext>
                <a:ext uri="{C183D7F6-B498-43B3-948B-1728B52AA6E4}">
                  <adec:decorative xmlns:adec="http://schemas.microsoft.com/office/drawing/2017/decorative" val="0"/>
                </a:ext>
              </a:extLst>
            </p:cNvPr>
            <p:cNvSpPr/>
            <p:nvPr/>
          </p:nvSpPr>
          <p:spPr>
            <a:xfrm>
              <a:off x="7888590" y="3758946"/>
              <a:ext cx="3236716" cy="2604202"/>
            </a:xfrm>
            <a:custGeom>
              <a:avLst/>
              <a:gdLst>
                <a:gd name="connsiteX0" fmla="*/ 83763 w 3236716"/>
                <a:gd name="connsiteY0" fmla="*/ 389447 h 2604202"/>
                <a:gd name="connsiteX1" fmla="*/ 8409 w 3236716"/>
                <a:gd name="connsiteY1" fmla="*/ 1164879 h 2604202"/>
                <a:gd name="connsiteX2" fmla="*/ 131527 w 3236716"/>
                <a:gd name="connsiteY2" fmla="*/ 2394774 h 2604202"/>
                <a:gd name="connsiteX3" fmla="*/ 1215616 w 3236716"/>
                <a:gd name="connsiteY3" fmla="*/ 2531635 h 2604202"/>
                <a:gd name="connsiteX4" fmla="*/ 2332426 w 3236716"/>
                <a:gd name="connsiteY4" fmla="*/ 2599667 h 2604202"/>
                <a:gd name="connsiteX5" fmla="*/ 3105594 w 3236716"/>
                <a:gd name="connsiteY5" fmla="*/ 2450509 h 2604202"/>
                <a:gd name="connsiteX6" fmla="*/ 3227915 w 3236716"/>
                <a:gd name="connsiteY6" fmla="*/ 2066914 h 2604202"/>
                <a:gd name="connsiteX7" fmla="*/ 3199776 w 3236716"/>
                <a:gd name="connsiteY7" fmla="*/ 1240492 h 2604202"/>
                <a:gd name="connsiteX8" fmla="*/ 3163499 w 3236716"/>
                <a:gd name="connsiteY8" fmla="*/ 620559 h 2604202"/>
                <a:gd name="connsiteX9" fmla="*/ 3024577 w 3236716"/>
                <a:gd name="connsiteY9" fmla="*/ 180003 h 2604202"/>
                <a:gd name="connsiteX10" fmla="*/ 2670105 w 3236716"/>
                <a:gd name="connsiteY10" fmla="*/ 88367 h 2604202"/>
                <a:gd name="connsiteX11" fmla="*/ 918832 w 3236716"/>
                <a:gd name="connsiteY11" fmla="*/ 27499 h 2604202"/>
                <a:gd name="connsiteX12" fmla="*/ 257009 w 3236716"/>
                <a:gd name="connsiteY12" fmla="*/ 105468 h 2604202"/>
                <a:gd name="connsiteX13" fmla="*/ 83763 w 3236716"/>
                <a:gd name="connsiteY13" fmla="*/ 389447 h 260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6716" h="2604202">
                  <a:moveTo>
                    <a:pt x="83763" y="389447"/>
                  </a:moveTo>
                  <a:cubicBezTo>
                    <a:pt x="64669" y="716290"/>
                    <a:pt x="29438" y="838134"/>
                    <a:pt x="8409" y="1164879"/>
                  </a:cubicBezTo>
                  <a:cubicBezTo>
                    <a:pt x="-394" y="1301603"/>
                    <a:pt x="-33159" y="2316686"/>
                    <a:pt x="131527" y="2394774"/>
                  </a:cubicBezTo>
                  <a:cubicBezTo>
                    <a:pt x="497576" y="2568273"/>
                    <a:pt x="860750" y="2517674"/>
                    <a:pt x="1215616" y="2531635"/>
                  </a:cubicBezTo>
                  <a:cubicBezTo>
                    <a:pt x="1579285" y="2545921"/>
                    <a:pt x="1934910" y="2622272"/>
                    <a:pt x="2332426" y="2599667"/>
                  </a:cubicBezTo>
                  <a:cubicBezTo>
                    <a:pt x="2495390" y="2590408"/>
                    <a:pt x="2985226" y="2559846"/>
                    <a:pt x="3105594" y="2450509"/>
                  </a:cubicBezTo>
                  <a:cubicBezTo>
                    <a:pt x="3209506" y="2356073"/>
                    <a:pt x="3217571" y="2197243"/>
                    <a:pt x="3227915" y="2066914"/>
                  </a:cubicBezTo>
                  <a:cubicBezTo>
                    <a:pt x="3251352" y="1771896"/>
                    <a:pt x="3221948" y="1533778"/>
                    <a:pt x="3199776" y="1240492"/>
                  </a:cubicBezTo>
                  <a:cubicBezTo>
                    <a:pt x="3186647" y="1066595"/>
                    <a:pt x="3173880" y="794866"/>
                    <a:pt x="3163499" y="620559"/>
                  </a:cubicBezTo>
                  <a:cubicBezTo>
                    <a:pt x="3152866" y="441577"/>
                    <a:pt x="3207806" y="282935"/>
                    <a:pt x="3024577" y="180003"/>
                  </a:cubicBezTo>
                  <a:cubicBezTo>
                    <a:pt x="2924578" y="123816"/>
                    <a:pt x="2783406" y="100722"/>
                    <a:pt x="2670105" y="88367"/>
                  </a:cubicBezTo>
                  <a:cubicBezTo>
                    <a:pt x="2045853" y="20298"/>
                    <a:pt x="1579734" y="-36327"/>
                    <a:pt x="918832" y="27499"/>
                  </a:cubicBezTo>
                  <a:cubicBezTo>
                    <a:pt x="745720" y="44216"/>
                    <a:pt x="414714" y="32219"/>
                    <a:pt x="257009" y="105468"/>
                  </a:cubicBezTo>
                  <a:cubicBezTo>
                    <a:pt x="138992" y="160284"/>
                    <a:pt x="87976" y="251277"/>
                    <a:pt x="83763" y="389447"/>
                  </a:cubicBezTo>
                  <a:close/>
                </a:path>
              </a:pathLst>
            </a:custGeom>
            <a:solidFill>
              <a:srgbClr val="F5B6CD"/>
            </a:solidFill>
            <a:ln w="3609" cap="flat">
              <a:noFill/>
              <a:prstDash val="solid"/>
              <a:round/>
            </a:ln>
          </p:spPr>
          <p:txBody>
            <a:bodyPr rtlCol="0" anchor="ctr"/>
            <a:lstStyle/>
            <a:p>
              <a:endParaRPr lang="en-US" dirty="0"/>
            </a:p>
          </p:txBody>
        </p:sp>
        <p:sp>
          <p:nvSpPr>
            <p:cNvPr id="6" name="Main-Text" descr="Post-it note to highlight text">
              <a:extLst>
                <a:ext uri="{FF2B5EF4-FFF2-40B4-BE49-F238E27FC236}">
                  <a16:creationId xmlns:a16="http://schemas.microsoft.com/office/drawing/2014/main" id="{866DAE73-6C96-48FE-9157-2E6860C1E87D}"/>
                </a:ext>
              </a:extLst>
            </p:cNvPr>
            <p:cNvSpPr txBox="1"/>
            <p:nvPr/>
          </p:nvSpPr>
          <p:spPr>
            <a:xfrm>
              <a:off x="8267256" y="4045384"/>
              <a:ext cx="2574916" cy="2369770"/>
            </a:xfrm>
            <a:prstGeom prst="rect">
              <a:avLst/>
            </a:prstGeom>
            <a:noFill/>
          </p:spPr>
          <p:txBody>
            <a:bodyPr wrap="square" rtlCol="0">
              <a:spAutoFit/>
            </a:bodyPr>
            <a:lstStyle/>
            <a:p>
              <a:pPr algn="ctr"/>
              <a:r>
                <a:rPr lang="en-GB" dirty="0"/>
                <a:t>William was crowned King of England on 25th December 1066 at Westminster Abbey, after defeating King Harold at the Battle of Hastings.  This marked the start of  Norman rule in England which lasted for nearly 100 years</a:t>
              </a:r>
            </a:p>
          </p:txBody>
        </p:sp>
        <p:pic>
          <p:nvPicPr>
            <p:cNvPr id="7" name="Decorative-Washi" descr="Decorative shape">
              <a:extLst>
                <a:ext uri="{FF2B5EF4-FFF2-40B4-BE49-F238E27FC236}">
                  <a16:creationId xmlns:a16="http://schemas.microsoft.com/office/drawing/2014/main" id="{074E8894-9991-411A-A397-6AE44673F19E}"/>
                </a:ext>
              </a:extLst>
            </p:cNvPr>
            <p:cNvPicPr>
              <a:picLocks noChangeAspect="1"/>
            </p:cNvPicPr>
            <p:nvPr/>
          </p:nvPicPr>
          <p:blipFill>
            <a:blip r:embed="rId2"/>
            <a:stretch>
              <a:fillRect/>
            </a:stretch>
          </p:blipFill>
          <p:spPr>
            <a:xfrm>
              <a:off x="9183098" y="3377946"/>
              <a:ext cx="647700" cy="762000"/>
            </a:xfrm>
            <a:prstGeom prst="rect">
              <a:avLst/>
            </a:prstGeom>
          </p:spPr>
        </p:pic>
      </p:grpSp>
      <p:grpSp>
        <p:nvGrpSpPr>
          <p:cNvPr id="23" name="Group 22" descr="In 1070 William founded Battle Abbey on the site of the Battle of Hastings.  He also introduced 'tithes', a tax whereby the population had to pay one-tenth (a tithe) of their annual increases in profit to the church">
            <a:extLst>
              <a:ext uri="{FF2B5EF4-FFF2-40B4-BE49-F238E27FC236}">
                <a16:creationId xmlns:a16="http://schemas.microsoft.com/office/drawing/2014/main" id="{7833FCC5-FA2A-A250-B8DB-AB88967FEBC1}"/>
              </a:ext>
            </a:extLst>
          </p:cNvPr>
          <p:cNvGrpSpPr/>
          <p:nvPr/>
        </p:nvGrpSpPr>
        <p:grpSpPr>
          <a:xfrm>
            <a:off x="3774391" y="1785367"/>
            <a:ext cx="3922099" cy="3038722"/>
            <a:chOff x="3774391" y="1785367"/>
            <a:chExt cx="3922099" cy="3038722"/>
          </a:xfrm>
        </p:grpSpPr>
        <p:pic>
          <p:nvPicPr>
            <p:cNvPr id="9" name="Picture 8">
              <a:extLst>
                <a:ext uri="{FF2B5EF4-FFF2-40B4-BE49-F238E27FC236}">
                  <a16:creationId xmlns:a16="http://schemas.microsoft.com/office/drawing/2014/main" id="{6A403EDE-172F-47E7-85FF-86A67BC7074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774391" y="1785367"/>
              <a:ext cx="3922099" cy="3038722"/>
            </a:xfrm>
            <a:prstGeom prst="rect">
              <a:avLst/>
            </a:prstGeom>
            <a:solidFill>
              <a:schemeClr val="bg1"/>
            </a:solidFill>
            <a:ln>
              <a:noFill/>
            </a:ln>
          </p:spPr>
        </p:pic>
        <p:sp>
          <p:nvSpPr>
            <p:cNvPr id="10" name="Rectangle 9">
              <a:extLst>
                <a:ext uri="{FF2B5EF4-FFF2-40B4-BE49-F238E27FC236}">
                  <a16:creationId xmlns:a16="http://schemas.microsoft.com/office/drawing/2014/main" id="{686DB13B-27F6-4CA0-BEF4-651A8A045C16}"/>
                </a:ext>
              </a:extLst>
            </p:cNvPr>
            <p:cNvSpPr/>
            <p:nvPr/>
          </p:nvSpPr>
          <p:spPr>
            <a:xfrm>
              <a:off x="4164619" y="2224658"/>
              <a:ext cx="3083457" cy="2308324"/>
            </a:xfrm>
            <a:prstGeom prst="rect">
              <a:avLst/>
            </a:prstGeom>
          </p:spPr>
          <p:txBody>
            <a:bodyPr wrap="square">
              <a:spAutoFit/>
            </a:bodyPr>
            <a:lstStyle/>
            <a:p>
              <a:pPr algn="ctr"/>
              <a:r>
                <a:rPr lang="en-GB" dirty="0"/>
                <a:t>In 1070 William founded Battle Abbey on the site of the Battle of Hastings.  He also introduced 'tithes', a tax whereby the population had to pay one-tenth (a tithe) of their annual increases in profit to the church</a:t>
              </a:r>
            </a:p>
          </p:txBody>
        </p:sp>
      </p:grpSp>
      <p:sp>
        <p:nvSpPr>
          <p:cNvPr id="8" name="Picture 5" descr="Decorative shape">
            <a:extLst>
              <a:ext uri="{FF2B5EF4-FFF2-40B4-BE49-F238E27FC236}">
                <a16:creationId xmlns:a16="http://schemas.microsoft.com/office/drawing/2014/main" id="{E138307D-8587-4345-A6DD-8A933D1C8E35}"/>
              </a:ext>
            </a:extLst>
          </p:cNvPr>
          <p:cNvSpPr/>
          <p:nvPr/>
        </p:nvSpPr>
        <p:spPr>
          <a:xfrm>
            <a:off x="7842967" y="1697768"/>
            <a:ext cx="3306171" cy="3137468"/>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ADD0F0"/>
          </a:solidFill>
          <a:ln w="15449" cap="flat">
            <a:noFill/>
            <a:prstDash val="solid"/>
            <a:miter/>
          </a:ln>
        </p:spPr>
        <p:txBody>
          <a:bodyPr rtlCol="0" anchor="ctr"/>
          <a:lstStyle/>
          <a:p>
            <a:pPr algn="ctr"/>
            <a:r>
              <a:rPr lang="en-GB" dirty="0"/>
              <a:t>William gained security in England by granting areas of land to trusted Norman nobles, who in return had to perform certain duties such as building and defending castles and providing knights for the king. This was all part of the Feudal System (see below)</a:t>
            </a:r>
            <a:endParaRPr lang="en-US" dirty="0"/>
          </a:p>
        </p:txBody>
      </p:sp>
      <p:grpSp>
        <p:nvGrpSpPr>
          <p:cNvPr id="11" name="Washi" descr="Washi tape">
            <a:extLst>
              <a:ext uri="{FF2B5EF4-FFF2-40B4-BE49-F238E27FC236}">
                <a16:creationId xmlns:a16="http://schemas.microsoft.com/office/drawing/2014/main" id="{733DB408-DE1B-4F79-99D8-70B968C92067}"/>
              </a:ext>
            </a:extLst>
          </p:cNvPr>
          <p:cNvGrpSpPr/>
          <p:nvPr/>
        </p:nvGrpSpPr>
        <p:grpSpPr>
          <a:xfrm>
            <a:off x="363330" y="5850677"/>
            <a:ext cx="4084180" cy="922173"/>
            <a:chOff x="6548482" y="2378114"/>
            <a:chExt cx="4352736" cy="1123013"/>
          </a:xfrm>
        </p:grpSpPr>
        <p:pic>
          <p:nvPicPr>
            <p:cNvPr id="12" name="Washi">
              <a:extLst>
                <a:ext uri="{FF2B5EF4-FFF2-40B4-BE49-F238E27FC236}">
                  <a16:creationId xmlns:a16="http://schemas.microsoft.com/office/drawing/2014/main" id="{5FA63896-63CF-4B54-9104-BEC9004A026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548482" y="2378114"/>
              <a:ext cx="4352736" cy="1123013"/>
            </a:xfrm>
            <a:prstGeom prst="rect">
              <a:avLst/>
            </a:prstGeom>
          </p:spPr>
        </p:pic>
        <p:sp>
          <p:nvSpPr>
            <p:cNvPr id="13" name="Text Placeholder">
              <a:extLst>
                <a:ext uri="{FF2B5EF4-FFF2-40B4-BE49-F238E27FC236}">
                  <a16:creationId xmlns:a16="http://schemas.microsoft.com/office/drawing/2014/main" id="{B4C800CF-4713-4232-BB7E-6BF9015C8376}"/>
                </a:ext>
              </a:extLst>
            </p:cNvPr>
            <p:cNvSpPr txBox="1">
              <a:spLocks/>
            </p:cNvSpPr>
            <p:nvPr/>
          </p:nvSpPr>
          <p:spPr>
            <a:xfrm>
              <a:off x="6626003" y="2609670"/>
              <a:ext cx="4175176" cy="414338"/>
            </a:xfrm>
            <a:prstGeom prst="rect">
              <a:avLst/>
            </a:prstGeom>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dirty="0"/>
                <a:t>In 1086 William commissioned the Domesday Book</a:t>
              </a:r>
            </a:p>
          </p:txBody>
        </p:sp>
      </p:grpSp>
      <p:grpSp>
        <p:nvGrpSpPr>
          <p:cNvPr id="19" name="Post-It" descr="Post-it note to highlight text">
            <a:extLst>
              <a:ext uri="{FF2B5EF4-FFF2-40B4-BE49-F238E27FC236}">
                <a16:creationId xmlns:a16="http://schemas.microsoft.com/office/drawing/2014/main" id="{FB12902B-2E48-BB0E-A82E-FCDF7284006D}"/>
              </a:ext>
            </a:extLst>
          </p:cNvPr>
          <p:cNvGrpSpPr/>
          <p:nvPr/>
        </p:nvGrpSpPr>
        <p:grpSpPr>
          <a:xfrm>
            <a:off x="4520248" y="5072634"/>
            <a:ext cx="7013370" cy="1768500"/>
            <a:chOff x="7888590" y="3377946"/>
            <a:chExt cx="3236716" cy="3239220"/>
          </a:xfrm>
        </p:grpSpPr>
        <p:sp>
          <p:nvSpPr>
            <p:cNvPr id="20" name="Decorative-Blob">
              <a:extLst>
                <a:ext uri="{FF2B5EF4-FFF2-40B4-BE49-F238E27FC236}">
                  <a16:creationId xmlns:a16="http://schemas.microsoft.com/office/drawing/2014/main" id="{6F0AB775-3448-6BC8-7965-E40536BAABD0}"/>
                </a:ext>
                <a:ext uri="{C183D7F6-B498-43B3-948B-1728B52AA6E4}">
                  <adec:decorative xmlns:adec="http://schemas.microsoft.com/office/drawing/2017/decorative" val="0"/>
                </a:ext>
              </a:extLst>
            </p:cNvPr>
            <p:cNvSpPr/>
            <p:nvPr/>
          </p:nvSpPr>
          <p:spPr>
            <a:xfrm>
              <a:off x="7888590" y="3758946"/>
              <a:ext cx="3236716" cy="2604202"/>
            </a:xfrm>
            <a:custGeom>
              <a:avLst/>
              <a:gdLst>
                <a:gd name="connsiteX0" fmla="*/ 83763 w 3236716"/>
                <a:gd name="connsiteY0" fmla="*/ 389447 h 2604202"/>
                <a:gd name="connsiteX1" fmla="*/ 8409 w 3236716"/>
                <a:gd name="connsiteY1" fmla="*/ 1164879 h 2604202"/>
                <a:gd name="connsiteX2" fmla="*/ 131527 w 3236716"/>
                <a:gd name="connsiteY2" fmla="*/ 2394774 h 2604202"/>
                <a:gd name="connsiteX3" fmla="*/ 1215616 w 3236716"/>
                <a:gd name="connsiteY3" fmla="*/ 2531635 h 2604202"/>
                <a:gd name="connsiteX4" fmla="*/ 2332426 w 3236716"/>
                <a:gd name="connsiteY4" fmla="*/ 2599667 h 2604202"/>
                <a:gd name="connsiteX5" fmla="*/ 3105594 w 3236716"/>
                <a:gd name="connsiteY5" fmla="*/ 2450509 h 2604202"/>
                <a:gd name="connsiteX6" fmla="*/ 3227915 w 3236716"/>
                <a:gd name="connsiteY6" fmla="*/ 2066914 h 2604202"/>
                <a:gd name="connsiteX7" fmla="*/ 3199776 w 3236716"/>
                <a:gd name="connsiteY7" fmla="*/ 1240492 h 2604202"/>
                <a:gd name="connsiteX8" fmla="*/ 3163499 w 3236716"/>
                <a:gd name="connsiteY8" fmla="*/ 620559 h 2604202"/>
                <a:gd name="connsiteX9" fmla="*/ 3024577 w 3236716"/>
                <a:gd name="connsiteY9" fmla="*/ 180003 h 2604202"/>
                <a:gd name="connsiteX10" fmla="*/ 2670105 w 3236716"/>
                <a:gd name="connsiteY10" fmla="*/ 88367 h 2604202"/>
                <a:gd name="connsiteX11" fmla="*/ 918832 w 3236716"/>
                <a:gd name="connsiteY11" fmla="*/ 27499 h 2604202"/>
                <a:gd name="connsiteX12" fmla="*/ 257009 w 3236716"/>
                <a:gd name="connsiteY12" fmla="*/ 105468 h 2604202"/>
                <a:gd name="connsiteX13" fmla="*/ 83763 w 3236716"/>
                <a:gd name="connsiteY13" fmla="*/ 389447 h 260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6716" h="2604202">
                  <a:moveTo>
                    <a:pt x="83763" y="389447"/>
                  </a:moveTo>
                  <a:cubicBezTo>
                    <a:pt x="64669" y="716290"/>
                    <a:pt x="29438" y="838134"/>
                    <a:pt x="8409" y="1164879"/>
                  </a:cubicBezTo>
                  <a:cubicBezTo>
                    <a:pt x="-394" y="1301603"/>
                    <a:pt x="-33159" y="2316686"/>
                    <a:pt x="131527" y="2394774"/>
                  </a:cubicBezTo>
                  <a:cubicBezTo>
                    <a:pt x="497576" y="2568273"/>
                    <a:pt x="860750" y="2517674"/>
                    <a:pt x="1215616" y="2531635"/>
                  </a:cubicBezTo>
                  <a:cubicBezTo>
                    <a:pt x="1579285" y="2545921"/>
                    <a:pt x="1934910" y="2622272"/>
                    <a:pt x="2332426" y="2599667"/>
                  </a:cubicBezTo>
                  <a:cubicBezTo>
                    <a:pt x="2495390" y="2590408"/>
                    <a:pt x="2985226" y="2559846"/>
                    <a:pt x="3105594" y="2450509"/>
                  </a:cubicBezTo>
                  <a:cubicBezTo>
                    <a:pt x="3209506" y="2356073"/>
                    <a:pt x="3217571" y="2197243"/>
                    <a:pt x="3227915" y="2066914"/>
                  </a:cubicBezTo>
                  <a:cubicBezTo>
                    <a:pt x="3251352" y="1771896"/>
                    <a:pt x="3221948" y="1533778"/>
                    <a:pt x="3199776" y="1240492"/>
                  </a:cubicBezTo>
                  <a:cubicBezTo>
                    <a:pt x="3186647" y="1066595"/>
                    <a:pt x="3173880" y="794866"/>
                    <a:pt x="3163499" y="620559"/>
                  </a:cubicBezTo>
                  <a:cubicBezTo>
                    <a:pt x="3152866" y="441577"/>
                    <a:pt x="3207806" y="282935"/>
                    <a:pt x="3024577" y="180003"/>
                  </a:cubicBezTo>
                  <a:cubicBezTo>
                    <a:pt x="2924578" y="123816"/>
                    <a:pt x="2783406" y="100722"/>
                    <a:pt x="2670105" y="88367"/>
                  </a:cubicBezTo>
                  <a:cubicBezTo>
                    <a:pt x="2045853" y="20298"/>
                    <a:pt x="1579734" y="-36327"/>
                    <a:pt x="918832" y="27499"/>
                  </a:cubicBezTo>
                  <a:cubicBezTo>
                    <a:pt x="745720" y="44216"/>
                    <a:pt x="414714" y="32219"/>
                    <a:pt x="257009" y="105468"/>
                  </a:cubicBezTo>
                  <a:cubicBezTo>
                    <a:pt x="138992" y="160284"/>
                    <a:pt x="87976" y="251277"/>
                    <a:pt x="83763" y="389447"/>
                  </a:cubicBezTo>
                  <a:close/>
                </a:path>
              </a:pathLst>
            </a:custGeom>
            <a:solidFill>
              <a:srgbClr val="F5B6CD"/>
            </a:solidFill>
            <a:ln w="3609" cap="flat">
              <a:noFill/>
              <a:prstDash val="solid"/>
              <a:round/>
            </a:ln>
          </p:spPr>
          <p:txBody>
            <a:bodyPr rtlCol="0" anchor="ctr"/>
            <a:lstStyle/>
            <a:p>
              <a:endParaRPr lang="en-US" dirty="0"/>
            </a:p>
          </p:txBody>
        </p:sp>
        <p:sp>
          <p:nvSpPr>
            <p:cNvPr id="21" name="Main-Text" descr="Post-it note to highlight text">
              <a:extLst>
                <a:ext uri="{FF2B5EF4-FFF2-40B4-BE49-F238E27FC236}">
                  <a16:creationId xmlns:a16="http://schemas.microsoft.com/office/drawing/2014/main" id="{49A03753-C6E3-FAB1-D303-628E2D4FB4B5}"/>
                </a:ext>
              </a:extLst>
            </p:cNvPr>
            <p:cNvSpPr txBox="1"/>
            <p:nvPr/>
          </p:nvSpPr>
          <p:spPr>
            <a:xfrm>
              <a:off x="8039388" y="4045385"/>
              <a:ext cx="2956846" cy="2571781"/>
            </a:xfrm>
            <a:prstGeom prst="rect">
              <a:avLst/>
            </a:prstGeom>
            <a:noFill/>
          </p:spPr>
          <p:txBody>
            <a:bodyPr wrap="square" rtlCol="0">
              <a:spAutoFit/>
            </a:bodyPr>
            <a:lstStyle/>
            <a:p>
              <a:r>
                <a:rPr lang="en-GB" dirty="0"/>
                <a:t>The Normans imposed several major changes on the Anglo-Saxon way of life.  The most notable were the introduction of Castles, the Feudal System and French as the official language at court</a:t>
              </a:r>
            </a:p>
          </p:txBody>
        </p:sp>
        <p:pic>
          <p:nvPicPr>
            <p:cNvPr id="22" name="Decorative-Washi" descr="Decorative shape">
              <a:extLst>
                <a:ext uri="{FF2B5EF4-FFF2-40B4-BE49-F238E27FC236}">
                  <a16:creationId xmlns:a16="http://schemas.microsoft.com/office/drawing/2014/main" id="{51778955-8280-4803-C5E0-5E17F8DE2A51}"/>
                </a:ext>
              </a:extLst>
            </p:cNvPr>
            <p:cNvPicPr>
              <a:picLocks noChangeAspect="1"/>
            </p:cNvPicPr>
            <p:nvPr/>
          </p:nvPicPr>
          <p:blipFill>
            <a:blip r:embed="rId2"/>
            <a:stretch>
              <a:fillRect/>
            </a:stretch>
          </p:blipFill>
          <p:spPr>
            <a:xfrm>
              <a:off x="9183098" y="3377946"/>
              <a:ext cx="647700" cy="762000"/>
            </a:xfrm>
            <a:prstGeom prst="rect">
              <a:avLst/>
            </a:prstGeom>
          </p:spPr>
        </p:pic>
      </p:grpSp>
    </p:spTree>
    <p:extLst>
      <p:ext uri="{BB962C8B-B14F-4D97-AF65-F5344CB8AC3E}">
        <p14:creationId xmlns:p14="http://schemas.microsoft.com/office/powerpoint/2010/main" val="1667987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FA156-B463-4848-BDF0-DAC938650240}"/>
              </a:ext>
            </a:extLst>
          </p:cNvPr>
          <p:cNvSpPr>
            <a:spLocks noGrp="1"/>
          </p:cNvSpPr>
          <p:nvPr>
            <p:ph type="title"/>
          </p:nvPr>
        </p:nvSpPr>
        <p:spPr>
          <a:xfrm>
            <a:off x="357187" y="225426"/>
            <a:ext cx="10996613" cy="710288"/>
          </a:xfrm>
        </p:spPr>
        <p:txBody>
          <a:bodyPr/>
          <a:lstStyle/>
          <a:p>
            <a:r>
              <a:rPr lang="en-GB" dirty="0"/>
              <a:t>The Feudal System</a:t>
            </a:r>
          </a:p>
        </p:txBody>
      </p:sp>
      <p:sp>
        <p:nvSpPr>
          <p:cNvPr id="3" name="Content Placeholder 2">
            <a:extLst>
              <a:ext uri="{FF2B5EF4-FFF2-40B4-BE49-F238E27FC236}">
                <a16:creationId xmlns:a16="http://schemas.microsoft.com/office/drawing/2014/main" id="{67D1A991-792B-4C83-BD58-61357738A4A8}"/>
              </a:ext>
            </a:extLst>
          </p:cNvPr>
          <p:cNvSpPr>
            <a:spLocks noGrp="1"/>
          </p:cNvSpPr>
          <p:nvPr>
            <p:ph idx="1"/>
          </p:nvPr>
        </p:nvSpPr>
        <p:spPr>
          <a:xfrm>
            <a:off x="1423193" y="1343244"/>
            <a:ext cx="8864600" cy="4816256"/>
          </a:xfrm>
        </p:spPr>
        <p:txBody>
          <a:bodyPr/>
          <a:lstStyle/>
          <a:p>
            <a:pPr>
              <a:spcBef>
                <a:spcPts val="600"/>
              </a:spcBef>
            </a:pPr>
            <a:r>
              <a:rPr lang="en-GB" sz="2200" dirty="0"/>
              <a:t>The </a:t>
            </a:r>
            <a:r>
              <a:rPr lang="en-GB" sz="2200" b="1" dirty="0"/>
              <a:t>King</a:t>
            </a:r>
            <a:r>
              <a:rPr lang="en-GB" sz="2200" dirty="0"/>
              <a:t> owned all the land.  He granted land to:</a:t>
            </a:r>
          </a:p>
          <a:p>
            <a:pPr>
              <a:spcBef>
                <a:spcPts val="600"/>
              </a:spcBef>
            </a:pPr>
            <a:endParaRPr lang="en-GB" sz="2200" dirty="0"/>
          </a:p>
          <a:p>
            <a:pPr>
              <a:spcBef>
                <a:spcPts val="600"/>
              </a:spcBef>
            </a:pPr>
            <a:r>
              <a:rPr lang="en-GB" sz="2200" b="1" dirty="0"/>
              <a:t>Tenants-in-chief</a:t>
            </a:r>
            <a:r>
              <a:rPr lang="en-GB" sz="2200" dirty="0"/>
              <a:t> (Barons and Bishops), who in return swore an oath of loyalty to the king. They agreed to </a:t>
            </a:r>
            <a:r>
              <a:rPr lang="en-GB" sz="2200" b="1" dirty="0"/>
              <a:t>build castles </a:t>
            </a:r>
            <a:r>
              <a:rPr lang="en-GB" sz="2200" dirty="0"/>
              <a:t>and </a:t>
            </a:r>
            <a:r>
              <a:rPr lang="en-GB" sz="2200" b="1" dirty="0"/>
              <a:t>provide knights</a:t>
            </a:r>
            <a:r>
              <a:rPr lang="en-GB" sz="2200" dirty="0"/>
              <a:t> for his army.  The tenants-in-chief in turn granted land to:</a:t>
            </a:r>
          </a:p>
          <a:p>
            <a:pPr>
              <a:spcBef>
                <a:spcPts val="600"/>
              </a:spcBef>
            </a:pPr>
            <a:endParaRPr lang="en-GB" sz="2200" dirty="0"/>
          </a:p>
          <a:p>
            <a:pPr>
              <a:spcBef>
                <a:spcPts val="600"/>
              </a:spcBef>
            </a:pPr>
            <a:r>
              <a:rPr lang="en-GB" sz="2200" b="1" dirty="0"/>
              <a:t>Knights</a:t>
            </a:r>
            <a:r>
              <a:rPr lang="en-GB" sz="2200" dirty="0"/>
              <a:t>, who in return swore an oath of loyalty to them and promised to </a:t>
            </a:r>
            <a:r>
              <a:rPr lang="en-GB" sz="2200" b="1" dirty="0"/>
              <a:t>fight</a:t>
            </a:r>
            <a:r>
              <a:rPr lang="en-GB" sz="2200" dirty="0"/>
              <a:t> for the king’s army for </a:t>
            </a:r>
            <a:r>
              <a:rPr lang="en-GB" sz="2200" b="1" dirty="0"/>
              <a:t>40 days a year</a:t>
            </a:r>
            <a:r>
              <a:rPr lang="en-GB" sz="2200" dirty="0"/>
              <a:t>.  The knights in turn granted land to:</a:t>
            </a:r>
          </a:p>
          <a:p>
            <a:pPr>
              <a:spcBef>
                <a:spcPts val="600"/>
              </a:spcBef>
            </a:pPr>
            <a:endParaRPr lang="en-GB" sz="2200" dirty="0"/>
          </a:p>
          <a:p>
            <a:pPr>
              <a:spcBef>
                <a:spcPts val="600"/>
              </a:spcBef>
            </a:pPr>
            <a:r>
              <a:rPr lang="en-GB" sz="2200" b="1" dirty="0"/>
              <a:t>Peasants</a:t>
            </a:r>
            <a:r>
              <a:rPr lang="en-GB" sz="2200" dirty="0"/>
              <a:t>, who in return swore an oath of loyalty to them and had to provide </a:t>
            </a:r>
            <a:r>
              <a:rPr lang="en-GB" sz="2200" b="1" dirty="0"/>
              <a:t>free labour, food and services </a:t>
            </a:r>
            <a:r>
              <a:rPr lang="en-GB" sz="2200" dirty="0"/>
              <a:t>for the knight</a:t>
            </a:r>
          </a:p>
          <a:p>
            <a:endParaRPr lang="en-GB" dirty="0"/>
          </a:p>
        </p:txBody>
      </p:sp>
      <p:sp>
        <p:nvSpPr>
          <p:cNvPr id="16" name="Arrow: Curved Right 15">
            <a:extLst>
              <a:ext uri="{FF2B5EF4-FFF2-40B4-BE49-F238E27FC236}">
                <a16:creationId xmlns:a16="http://schemas.microsoft.com/office/drawing/2014/main" id="{B8EF776A-16A5-4D7A-8620-E580D985D6CA}"/>
              </a:ext>
              <a:ext uri="{C183D7F6-B498-43B3-948B-1728B52AA6E4}">
                <adec:decorative xmlns:adec="http://schemas.microsoft.com/office/drawing/2017/decorative" val="1"/>
              </a:ext>
            </a:extLst>
          </p:cNvPr>
          <p:cNvSpPr/>
          <p:nvPr/>
        </p:nvSpPr>
        <p:spPr>
          <a:xfrm>
            <a:off x="859127" y="3087561"/>
            <a:ext cx="511003" cy="1008464"/>
          </a:xfrm>
          <a:prstGeom prst="curvedRightArrow">
            <a:avLst>
              <a:gd name="adj1" fmla="val 25000"/>
              <a:gd name="adj2" fmla="val 55010"/>
              <a:gd name="adj3" fmla="val 37427"/>
            </a:avLst>
          </a:prstGeom>
          <a:solidFill>
            <a:srgbClr val="65B9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Arrow: Curved Right 16">
            <a:extLst>
              <a:ext uri="{FF2B5EF4-FFF2-40B4-BE49-F238E27FC236}">
                <a16:creationId xmlns:a16="http://schemas.microsoft.com/office/drawing/2014/main" id="{B0501E11-4B5D-4CD0-A67C-F30D134B8D8F}"/>
              </a:ext>
              <a:ext uri="{C183D7F6-B498-43B3-948B-1728B52AA6E4}">
                <adec:decorative xmlns:adec="http://schemas.microsoft.com/office/drawing/2017/decorative" val="1"/>
              </a:ext>
            </a:extLst>
          </p:cNvPr>
          <p:cNvSpPr/>
          <p:nvPr/>
        </p:nvSpPr>
        <p:spPr>
          <a:xfrm>
            <a:off x="859128" y="1672630"/>
            <a:ext cx="511003" cy="1008464"/>
          </a:xfrm>
          <a:prstGeom prst="curvedRightArrow">
            <a:avLst>
              <a:gd name="adj1" fmla="val 25000"/>
              <a:gd name="adj2" fmla="val 55010"/>
              <a:gd name="adj3" fmla="val 37427"/>
            </a:avLst>
          </a:prstGeom>
          <a:solidFill>
            <a:srgbClr val="65B9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Arrow: Curved Right 17">
            <a:extLst>
              <a:ext uri="{FF2B5EF4-FFF2-40B4-BE49-F238E27FC236}">
                <a16:creationId xmlns:a16="http://schemas.microsoft.com/office/drawing/2014/main" id="{216AAE89-68D8-473B-9CA6-41540606E342}"/>
              </a:ext>
              <a:ext uri="{C183D7F6-B498-43B3-948B-1728B52AA6E4}">
                <adec:decorative xmlns:adec="http://schemas.microsoft.com/office/drawing/2017/decorative" val="1"/>
              </a:ext>
            </a:extLst>
          </p:cNvPr>
          <p:cNvSpPr/>
          <p:nvPr/>
        </p:nvSpPr>
        <p:spPr>
          <a:xfrm>
            <a:off x="859127" y="4505333"/>
            <a:ext cx="511003" cy="1008464"/>
          </a:xfrm>
          <a:prstGeom prst="curvedRightArrow">
            <a:avLst>
              <a:gd name="adj1" fmla="val 25000"/>
              <a:gd name="adj2" fmla="val 55010"/>
              <a:gd name="adj3" fmla="val 37427"/>
            </a:avLst>
          </a:prstGeom>
          <a:solidFill>
            <a:srgbClr val="65B9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Arrow: Curved Right 18">
            <a:extLst>
              <a:ext uri="{FF2B5EF4-FFF2-40B4-BE49-F238E27FC236}">
                <a16:creationId xmlns:a16="http://schemas.microsoft.com/office/drawing/2014/main" id="{73F376CF-E2C5-4D89-A0F9-6E17C5CF0726}"/>
              </a:ext>
              <a:ext uri="{C183D7F6-B498-43B3-948B-1728B52AA6E4}">
                <adec:decorative xmlns:adec="http://schemas.microsoft.com/office/drawing/2017/decorative" val="1"/>
              </a:ext>
            </a:extLst>
          </p:cNvPr>
          <p:cNvSpPr/>
          <p:nvPr/>
        </p:nvSpPr>
        <p:spPr>
          <a:xfrm rot="10583836">
            <a:off x="10168749" y="3010020"/>
            <a:ext cx="511003" cy="1008464"/>
          </a:xfrm>
          <a:prstGeom prst="curvedRightArrow">
            <a:avLst>
              <a:gd name="adj1" fmla="val 25000"/>
              <a:gd name="adj2" fmla="val 55010"/>
              <a:gd name="adj3" fmla="val 37427"/>
            </a:avLst>
          </a:prstGeom>
          <a:solidFill>
            <a:srgbClr val="65B9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Arrow: Curved Right 19">
            <a:extLst>
              <a:ext uri="{FF2B5EF4-FFF2-40B4-BE49-F238E27FC236}">
                <a16:creationId xmlns:a16="http://schemas.microsoft.com/office/drawing/2014/main" id="{C46A5986-3E88-4871-B321-C09B96D8FD0F}"/>
              </a:ext>
              <a:ext uri="{C183D7F6-B498-43B3-948B-1728B52AA6E4}">
                <adec:decorative xmlns:adec="http://schemas.microsoft.com/office/drawing/2017/decorative" val="1"/>
              </a:ext>
            </a:extLst>
          </p:cNvPr>
          <p:cNvSpPr/>
          <p:nvPr/>
        </p:nvSpPr>
        <p:spPr>
          <a:xfrm rot="10583836">
            <a:off x="10168750" y="1595089"/>
            <a:ext cx="511003" cy="1008464"/>
          </a:xfrm>
          <a:prstGeom prst="curvedRightArrow">
            <a:avLst>
              <a:gd name="adj1" fmla="val 25000"/>
              <a:gd name="adj2" fmla="val 55010"/>
              <a:gd name="adj3" fmla="val 37427"/>
            </a:avLst>
          </a:prstGeom>
          <a:solidFill>
            <a:srgbClr val="65B9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Arrow: Curved Right 20">
            <a:extLst>
              <a:ext uri="{FF2B5EF4-FFF2-40B4-BE49-F238E27FC236}">
                <a16:creationId xmlns:a16="http://schemas.microsoft.com/office/drawing/2014/main" id="{8CC87467-8C37-4765-8217-ED065C7907CD}"/>
              </a:ext>
              <a:ext uri="{C183D7F6-B498-43B3-948B-1728B52AA6E4}">
                <adec:decorative xmlns:adec="http://schemas.microsoft.com/office/drawing/2017/decorative" val="1"/>
              </a:ext>
            </a:extLst>
          </p:cNvPr>
          <p:cNvSpPr/>
          <p:nvPr/>
        </p:nvSpPr>
        <p:spPr>
          <a:xfrm rot="10583836">
            <a:off x="10168749" y="4427792"/>
            <a:ext cx="511003" cy="1008464"/>
          </a:xfrm>
          <a:prstGeom prst="curvedRightArrow">
            <a:avLst>
              <a:gd name="adj1" fmla="val 25000"/>
              <a:gd name="adj2" fmla="val 55010"/>
              <a:gd name="adj3" fmla="val 37427"/>
            </a:avLst>
          </a:prstGeom>
          <a:solidFill>
            <a:srgbClr val="65B9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195202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9A39D-8F96-49CD-8512-D8DBB71ED5DE}"/>
              </a:ext>
            </a:extLst>
          </p:cNvPr>
          <p:cNvSpPr>
            <a:spLocks noGrp="1"/>
          </p:cNvSpPr>
          <p:nvPr>
            <p:ph type="title"/>
          </p:nvPr>
        </p:nvSpPr>
        <p:spPr/>
        <p:txBody>
          <a:bodyPr>
            <a:normAutofit fontScale="90000"/>
          </a:bodyPr>
          <a:lstStyle/>
          <a:p>
            <a:r>
              <a:rPr lang="en-GB" dirty="0"/>
              <a:t>Step 5: Were castles William's only way of securing power? </a:t>
            </a:r>
            <a:r>
              <a:rPr lang="en-GB" dirty="0">
                <a:solidFill>
                  <a:schemeClr val="bg1"/>
                </a:solidFill>
              </a:rPr>
              <a:t>2</a:t>
            </a:r>
            <a:r>
              <a:rPr lang="en-GB" dirty="0"/>
              <a:t> </a:t>
            </a:r>
          </a:p>
        </p:txBody>
      </p:sp>
      <p:sp>
        <p:nvSpPr>
          <p:cNvPr id="3" name="Content Placeholder 2">
            <a:extLst>
              <a:ext uri="{FF2B5EF4-FFF2-40B4-BE49-F238E27FC236}">
                <a16:creationId xmlns:a16="http://schemas.microsoft.com/office/drawing/2014/main" id="{4B846B0C-A121-425E-8BCA-8D9A1F29965B}"/>
              </a:ext>
            </a:extLst>
          </p:cNvPr>
          <p:cNvSpPr>
            <a:spLocks noGrp="1"/>
          </p:cNvSpPr>
          <p:nvPr>
            <p:ph idx="1"/>
          </p:nvPr>
        </p:nvSpPr>
        <p:spPr>
          <a:xfrm>
            <a:off x="381885" y="1381344"/>
            <a:ext cx="10971915" cy="815756"/>
          </a:xfrm>
        </p:spPr>
        <p:txBody>
          <a:bodyPr/>
          <a:lstStyle/>
          <a:p>
            <a:r>
              <a:rPr lang="en-GB" sz="2400" dirty="0"/>
              <a:t>Use the 'students notes' provided below to discover more about castles and William's way of ruling England</a:t>
            </a:r>
          </a:p>
          <a:p>
            <a:endParaRPr lang="en-GB" dirty="0"/>
          </a:p>
        </p:txBody>
      </p:sp>
      <p:grpSp>
        <p:nvGrpSpPr>
          <p:cNvPr id="4" name="Post-It" descr="Post-it note to highlight text">
            <a:extLst>
              <a:ext uri="{FF2B5EF4-FFF2-40B4-BE49-F238E27FC236}">
                <a16:creationId xmlns:a16="http://schemas.microsoft.com/office/drawing/2014/main" id="{813E977D-CA75-4B49-9CBB-D7DBB5AD6A11}"/>
              </a:ext>
            </a:extLst>
          </p:cNvPr>
          <p:cNvGrpSpPr/>
          <p:nvPr/>
        </p:nvGrpSpPr>
        <p:grpSpPr>
          <a:xfrm>
            <a:off x="109636" y="2197100"/>
            <a:ext cx="6540546" cy="3086071"/>
            <a:chOff x="7888590" y="3155778"/>
            <a:chExt cx="3236716" cy="2953708"/>
          </a:xfrm>
        </p:grpSpPr>
        <p:sp>
          <p:nvSpPr>
            <p:cNvPr id="5" name="Decorative-Blob">
              <a:extLst>
                <a:ext uri="{FF2B5EF4-FFF2-40B4-BE49-F238E27FC236}">
                  <a16:creationId xmlns:a16="http://schemas.microsoft.com/office/drawing/2014/main" id="{B5DC2A8B-56E4-45CC-B12C-F398108CA2ED}"/>
                </a:ext>
                <a:ext uri="{C183D7F6-B498-43B3-948B-1728B52AA6E4}">
                  <adec:decorative xmlns:adec="http://schemas.microsoft.com/office/drawing/2017/decorative" val="0"/>
                </a:ext>
              </a:extLst>
            </p:cNvPr>
            <p:cNvSpPr/>
            <p:nvPr/>
          </p:nvSpPr>
          <p:spPr>
            <a:xfrm>
              <a:off x="7888590" y="3505284"/>
              <a:ext cx="3236716" cy="2604202"/>
            </a:xfrm>
            <a:custGeom>
              <a:avLst/>
              <a:gdLst>
                <a:gd name="connsiteX0" fmla="*/ 83763 w 3236716"/>
                <a:gd name="connsiteY0" fmla="*/ 389447 h 2604202"/>
                <a:gd name="connsiteX1" fmla="*/ 8409 w 3236716"/>
                <a:gd name="connsiteY1" fmla="*/ 1164879 h 2604202"/>
                <a:gd name="connsiteX2" fmla="*/ 131527 w 3236716"/>
                <a:gd name="connsiteY2" fmla="*/ 2394774 h 2604202"/>
                <a:gd name="connsiteX3" fmla="*/ 1215616 w 3236716"/>
                <a:gd name="connsiteY3" fmla="*/ 2531635 h 2604202"/>
                <a:gd name="connsiteX4" fmla="*/ 2332426 w 3236716"/>
                <a:gd name="connsiteY4" fmla="*/ 2599667 h 2604202"/>
                <a:gd name="connsiteX5" fmla="*/ 3105594 w 3236716"/>
                <a:gd name="connsiteY5" fmla="*/ 2450509 h 2604202"/>
                <a:gd name="connsiteX6" fmla="*/ 3227915 w 3236716"/>
                <a:gd name="connsiteY6" fmla="*/ 2066914 h 2604202"/>
                <a:gd name="connsiteX7" fmla="*/ 3199776 w 3236716"/>
                <a:gd name="connsiteY7" fmla="*/ 1240492 h 2604202"/>
                <a:gd name="connsiteX8" fmla="*/ 3163499 w 3236716"/>
                <a:gd name="connsiteY8" fmla="*/ 620559 h 2604202"/>
                <a:gd name="connsiteX9" fmla="*/ 3024577 w 3236716"/>
                <a:gd name="connsiteY9" fmla="*/ 180003 h 2604202"/>
                <a:gd name="connsiteX10" fmla="*/ 2670105 w 3236716"/>
                <a:gd name="connsiteY10" fmla="*/ 88367 h 2604202"/>
                <a:gd name="connsiteX11" fmla="*/ 918832 w 3236716"/>
                <a:gd name="connsiteY11" fmla="*/ 27499 h 2604202"/>
                <a:gd name="connsiteX12" fmla="*/ 257009 w 3236716"/>
                <a:gd name="connsiteY12" fmla="*/ 105468 h 2604202"/>
                <a:gd name="connsiteX13" fmla="*/ 83763 w 3236716"/>
                <a:gd name="connsiteY13" fmla="*/ 389447 h 260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6716" h="2604202">
                  <a:moveTo>
                    <a:pt x="83763" y="389447"/>
                  </a:moveTo>
                  <a:cubicBezTo>
                    <a:pt x="64669" y="716290"/>
                    <a:pt x="29438" y="838134"/>
                    <a:pt x="8409" y="1164879"/>
                  </a:cubicBezTo>
                  <a:cubicBezTo>
                    <a:pt x="-394" y="1301603"/>
                    <a:pt x="-33159" y="2316686"/>
                    <a:pt x="131527" y="2394774"/>
                  </a:cubicBezTo>
                  <a:cubicBezTo>
                    <a:pt x="497576" y="2568273"/>
                    <a:pt x="860750" y="2517674"/>
                    <a:pt x="1215616" y="2531635"/>
                  </a:cubicBezTo>
                  <a:cubicBezTo>
                    <a:pt x="1579285" y="2545921"/>
                    <a:pt x="1934910" y="2622272"/>
                    <a:pt x="2332426" y="2599667"/>
                  </a:cubicBezTo>
                  <a:cubicBezTo>
                    <a:pt x="2495390" y="2590408"/>
                    <a:pt x="2985226" y="2559846"/>
                    <a:pt x="3105594" y="2450509"/>
                  </a:cubicBezTo>
                  <a:cubicBezTo>
                    <a:pt x="3209506" y="2356073"/>
                    <a:pt x="3217571" y="2197243"/>
                    <a:pt x="3227915" y="2066914"/>
                  </a:cubicBezTo>
                  <a:cubicBezTo>
                    <a:pt x="3251352" y="1771896"/>
                    <a:pt x="3221948" y="1533778"/>
                    <a:pt x="3199776" y="1240492"/>
                  </a:cubicBezTo>
                  <a:cubicBezTo>
                    <a:pt x="3186647" y="1066595"/>
                    <a:pt x="3173880" y="794866"/>
                    <a:pt x="3163499" y="620559"/>
                  </a:cubicBezTo>
                  <a:cubicBezTo>
                    <a:pt x="3152866" y="441577"/>
                    <a:pt x="3207806" y="282935"/>
                    <a:pt x="3024577" y="180003"/>
                  </a:cubicBezTo>
                  <a:cubicBezTo>
                    <a:pt x="2924578" y="123816"/>
                    <a:pt x="2783406" y="100722"/>
                    <a:pt x="2670105" y="88367"/>
                  </a:cubicBezTo>
                  <a:cubicBezTo>
                    <a:pt x="2045853" y="20298"/>
                    <a:pt x="1579734" y="-36327"/>
                    <a:pt x="918832" y="27499"/>
                  </a:cubicBezTo>
                  <a:cubicBezTo>
                    <a:pt x="745720" y="44216"/>
                    <a:pt x="414714" y="32219"/>
                    <a:pt x="257009" y="105468"/>
                  </a:cubicBezTo>
                  <a:cubicBezTo>
                    <a:pt x="138992" y="160284"/>
                    <a:pt x="87976" y="251277"/>
                    <a:pt x="83763" y="389447"/>
                  </a:cubicBezTo>
                  <a:close/>
                </a:path>
              </a:pathLst>
            </a:custGeom>
            <a:solidFill>
              <a:srgbClr val="F5B6CD"/>
            </a:solidFill>
            <a:ln w="3609" cap="flat">
              <a:noFill/>
              <a:prstDash val="solid"/>
              <a:round/>
            </a:ln>
          </p:spPr>
          <p:txBody>
            <a:bodyPr rtlCol="0" anchor="ctr"/>
            <a:lstStyle/>
            <a:p>
              <a:endParaRPr lang="en-US" dirty="0"/>
            </a:p>
          </p:txBody>
        </p:sp>
        <p:sp>
          <p:nvSpPr>
            <p:cNvPr id="6" name="Main-Text" descr="Post-it note to highlight text">
              <a:extLst>
                <a:ext uri="{FF2B5EF4-FFF2-40B4-BE49-F238E27FC236}">
                  <a16:creationId xmlns:a16="http://schemas.microsoft.com/office/drawing/2014/main" id="{866DAE73-6C96-48FE-9157-2E6860C1E87D}"/>
                </a:ext>
              </a:extLst>
            </p:cNvPr>
            <p:cNvSpPr txBox="1"/>
            <p:nvPr/>
          </p:nvSpPr>
          <p:spPr>
            <a:xfrm>
              <a:off x="8155707" y="3961465"/>
              <a:ext cx="2702481" cy="1234789"/>
            </a:xfrm>
            <a:prstGeom prst="rect">
              <a:avLst/>
            </a:prstGeom>
            <a:noFill/>
          </p:spPr>
          <p:txBody>
            <a:bodyPr wrap="square" rtlCol="0">
              <a:spAutoFit/>
            </a:bodyPr>
            <a:lstStyle/>
            <a:p>
              <a:pPr algn="ctr"/>
              <a:r>
                <a:rPr lang="en-GB" dirty="0"/>
                <a:t>The earliest castles were always designed with military needs in mind – attack and defence.  However the surviving ruins show us they also had enough fireplaces and garderobes (toilets) to prove that they were also residential buildings designed to be lived in</a:t>
              </a:r>
            </a:p>
          </p:txBody>
        </p:sp>
        <p:pic>
          <p:nvPicPr>
            <p:cNvPr id="7" name="Decorative-Washi" descr="Decorative shape">
              <a:extLst>
                <a:ext uri="{FF2B5EF4-FFF2-40B4-BE49-F238E27FC236}">
                  <a16:creationId xmlns:a16="http://schemas.microsoft.com/office/drawing/2014/main" id="{074E8894-9991-411A-A397-6AE44673F19E}"/>
                </a:ext>
              </a:extLst>
            </p:cNvPr>
            <p:cNvPicPr>
              <a:picLocks noChangeAspect="1"/>
            </p:cNvPicPr>
            <p:nvPr/>
          </p:nvPicPr>
          <p:blipFill>
            <a:blip r:embed="rId3"/>
            <a:stretch>
              <a:fillRect/>
            </a:stretch>
          </p:blipFill>
          <p:spPr>
            <a:xfrm>
              <a:off x="9080255" y="3155778"/>
              <a:ext cx="647700" cy="762000"/>
            </a:xfrm>
            <a:prstGeom prst="rect">
              <a:avLst/>
            </a:prstGeom>
          </p:spPr>
        </p:pic>
      </p:grpSp>
      <p:sp>
        <p:nvSpPr>
          <p:cNvPr id="8" name="Picture 5" descr="Decorative shape">
            <a:extLst>
              <a:ext uri="{FF2B5EF4-FFF2-40B4-BE49-F238E27FC236}">
                <a16:creationId xmlns:a16="http://schemas.microsoft.com/office/drawing/2014/main" id="{E138307D-8587-4345-A6DD-8A933D1C8E35}"/>
              </a:ext>
            </a:extLst>
          </p:cNvPr>
          <p:cNvSpPr/>
          <p:nvPr/>
        </p:nvSpPr>
        <p:spPr>
          <a:xfrm>
            <a:off x="6858000" y="3922719"/>
            <a:ext cx="4287982" cy="2720903"/>
          </a:xfrm>
          <a:custGeom>
            <a:avLst/>
            <a:gdLst>
              <a:gd name="connsiteX0" fmla="*/ 2014951 w 4369304"/>
              <a:gd name="connsiteY0" fmla="*/ 4041708 h 4114026"/>
              <a:gd name="connsiteX1" fmla="*/ 1431807 w 4369304"/>
              <a:gd name="connsiteY1" fmla="*/ 4043255 h 4114026"/>
              <a:gd name="connsiteX2" fmla="*/ 1024998 w 4369304"/>
              <a:gd name="connsiteY2" fmla="*/ 4092757 h 4114026"/>
              <a:gd name="connsiteX3" fmla="*/ 817727 w 4369304"/>
              <a:gd name="connsiteY3" fmla="*/ 4111319 h 4114026"/>
              <a:gd name="connsiteX4" fmla="*/ 398544 w 4369304"/>
              <a:gd name="connsiteY4" fmla="*/ 4109773 h 4114026"/>
              <a:gd name="connsiteX5" fmla="*/ 185085 w 4369304"/>
              <a:gd name="connsiteY5" fmla="*/ 4077287 h 4114026"/>
              <a:gd name="connsiteX6" fmla="*/ 117026 w 4369304"/>
              <a:gd name="connsiteY6" fmla="*/ 3995301 h 4114026"/>
              <a:gd name="connsiteX7" fmla="*/ 70622 w 4369304"/>
              <a:gd name="connsiteY7" fmla="*/ 3767904 h 4114026"/>
              <a:gd name="connsiteX8" fmla="*/ 30405 w 4369304"/>
              <a:gd name="connsiteY8" fmla="*/ 3340955 h 4114026"/>
              <a:gd name="connsiteX9" fmla="*/ 1016 w 4369304"/>
              <a:gd name="connsiteY9" fmla="*/ 2784065 h 4114026"/>
              <a:gd name="connsiteX10" fmla="*/ 2563 w 4369304"/>
              <a:gd name="connsiteY10" fmla="*/ 2357115 h 4114026"/>
              <a:gd name="connsiteX11" fmla="*/ 18031 w 4369304"/>
              <a:gd name="connsiteY11" fmla="*/ 1815694 h 4114026"/>
              <a:gd name="connsiteX12" fmla="*/ 21124 w 4369304"/>
              <a:gd name="connsiteY12" fmla="*/ 1418136 h 4114026"/>
              <a:gd name="connsiteX13" fmla="*/ 47420 w 4369304"/>
              <a:gd name="connsiteY13" fmla="*/ 969530 h 4114026"/>
              <a:gd name="connsiteX14" fmla="*/ 155696 w 4369304"/>
              <a:gd name="connsiteY14" fmla="*/ 308997 h 4114026"/>
              <a:gd name="connsiteX15" fmla="*/ 233036 w 4369304"/>
              <a:gd name="connsiteY15" fmla="*/ 194525 h 4114026"/>
              <a:gd name="connsiteX16" fmla="*/ 429480 w 4369304"/>
              <a:gd name="connsiteY16" fmla="*/ 140383 h 4114026"/>
              <a:gd name="connsiteX17" fmla="*/ 605815 w 4369304"/>
              <a:gd name="connsiteY17" fmla="*/ 101710 h 4114026"/>
              <a:gd name="connsiteX18" fmla="*/ 943018 w 4369304"/>
              <a:gd name="connsiteY18" fmla="*/ 61490 h 4114026"/>
              <a:gd name="connsiteX19" fmla="*/ 1526162 w 4369304"/>
              <a:gd name="connsiteY19" fmla="*/ 93975 h 4114026"/>
              <a:gd name="connsiteX20" fmla="*/ 1833975 w 4369304"/>
              <a:gd name="connsiteY20" fmla="*/ 128007 h 4114026"/>
              <a:gd name="connsiteX21" fmla="*/ 2621297 w 4369304"/>
              <a:gd name="connsiteY21" fmla="*/ 118726 h 4114026"/>
              <a:gd name="connsiteX22" fmla="*/ 3040480 w 4369304"/>
              <a:gd name="connsiteY22" fmla="*/ 90881 h 4114026"/>
              <a:gd name="connsiteX23" fmla="*/ 3309624 w 4369304"/>
              <a:gd name="connsiteY23" fmla="*/ 53755 h 4114026"/>
              <a:gd name="connsiteX24" fmla="*/ 3736541 w 4369304"/>
              <a:gd name="connsiteY24" fmla="*/ 25911 h 4114026"/>
              <a:gd name="connsiteX25" fmla="*/ 4089211 w 4369304"/>
              <a:gd name="connsiteY25" fmla="*/ 1160 h 4114026"/>
              <a:gd name="connsiteX26" fmla="*/ 4158817 w 4369304"/>
              <a:gd name="connsiteY26" fmla="*/ 10442 h 4114026"/>
              <a:gd name="connsiteX27" fmla="*/ 4231517 w 4369304"/>
              <a:gd name="connsiteY27" fmla="*/ 120273 h 4114026"/>
              <a:gd name="connsiteX28" fmla="*/ 4260906 w 4369304"/>
              <a:gd name="connsiteY28" fmla="*/ 287340 h 4114026"/>
              <a:gd name="connsiteX29" fmla="*/ 4327419 w 4369304"/>
              <a:gd name="connsiteY29" fmla="*/ 650865 h 4114026"/>
              <a:gd name="connsiteX30" fmla="*/ 4367636 w 4369304"/>
              <a:gd name="connsiteY30" fmla="*/ 1071627 h 4114026"/>
              <a:gd name="connsiteX31" fmla="*/ 4362995 w 4369304"/>
              <a:gd name="connsiteY31" fmla="*/ 1305212 h 4114026"/>
              <a:gd name="connsiteX32" fmla="*/ 4347527 w 4369304"/>
              <a:gd name="connsiteY32" fmla="*/ 1792490 h 4114026"/>
              <a:gd name="connsiteX33" fmla="*/ 4332059 w 4369304"/>
              <a:gd name="connsiteY33" fmla="*/ 2171485 h 4114026"/>
              <a:gd name="connsiteX34" fmla="*/ 4328966 w 4369304"/>
              <a:gd name="connsiteY34" fmla="*/ 2760861 h 4114026"/>
              <a:gd name="connsiteX35" fmla="*/ 4305764 w 4369304"/>
              <a:gd name="connsiteY35" fmla="*/ 3384268 h 4114026"/>
              <a:gd name="connsiteX36" fmla="*/ 4285655 w 4369304"/>
              <a:gd name="connsiteY36" fmla="*/ 3628681 h 4114026"/>
              <a:gd name="connsiteX37" fmla="*/ 4256266 w 4369304"/>
              <a:gd name="connsiteY37" fmla="*/ 3795748 h 4114026"/>
              <a:gd name="connsiteX38" fmla="*/ 4177379 w 4369304"/>
              <a:gd name="connsiteY38" fmla="*/ 3885470 h 4114026"/>
              <a:gd name="connsiteX39" fmla="*/ 3540097 w 4369304"/>
              <a:gd name="connsiteY39" fmla="*/ 3934971 h 4114026"/>
              <a:gd name="connsiteX40" fmla="*/ 3236924 w 4369304"/>
              <a:gd name="connsiteY40" fmla="*/ 3973644 h 4114026"/>
              <a:gd name="connsiteX41" fmla="*/ 3111633 w 4369304"/>
              <a:gd name="connsiteY41" fmla="*/ 3987566 h 4114026"/>
              <a:gd name="connsiteX42" fmla="*/ 2861051 w 4369304"/>
              <a:gd name="connsiteY42" fmla="*/ 4030880 h 4114026"/>
              <a:gd name="connsiteX43" fmla="*/ 2621297 w 4369304"/>
              <a:gd name="connsiteY43" fmla="*/ 4061818 h 4114026"/>
              <a:gd name="connsiteX44" fmla="*/ 2016498 w 4369304"/>
              <a:gd name="connsiteY44" fmla="*/ 4050990 h 4114026"/>
              <a:gd name="connsiteX45" fmla="*/ 2014951 w 4369304"/>
              <a:gd name="connsiteY45" fmla="*/ 4041708 h 41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69304" h="4114026">
                <a:moveTo>
                  <a:pt x="2014951" y="4041708"/>
                </a:moveTo>
                <a:cubicBezTo>
                  <a:pt x="1820054" y="4041708"/>
                  <a:pt x="1626704" y="4035521"/>
                  <a:pt x="1431807" y="4043255"/>
                </a:cubicBezTo>
                <a:cubicBezTo>
                  <a:pt x="1295689" y="4049443"/>
                  <a:pt x="1161117" y="4075740"/>
                  <a:pt x="1024998" y="4092757"/>
                </a:cubicBezTo>
                <a:cubicBezTo>
                  <a:pt x="955392" y="4100491"/>
                  <a:pt x="887333" y="4111319"/>
                  <a:pt x="817727" y="4111319"/>
                </a:cubicBezTo>
                <a:cubicBezTo>
                  <a:pt x="678515" y="4114413"/>
                  <a:pt x="537756" y="4115960"/>
                  <a:pt x="398544" y="4109773"/>
                </a:cubicBezTo>
                <a:cubicBezTo>
                  <a:pt x="327391" y="4106679"/>
                  <a:pt x="256238" y="4088116"/>
                  <a:pt x="185085" y="4077287"/>
                </a:cubicBezTo>
                <a:cubicBezTo>
                  <a:pt x="152603" y="4071100"/>
                  <a:pt x="132494" y="4041708"/>
                  <a:pt x="117026" y="3995301"/>
                </a:cubicBezTo>
                <a:cubicBezTo>
                  <a:pt x="92277" y="3921049"/>
                  <a:pt x="76809" y="3845250"/>
                  <a:pt x="70622" y="3767904"/>
                </a:cubicBezTo>
                <a:cubicBezTo>
                  <a:pt x="56701" y="3625587"/>
                  <a:pt x="44326" y="3483271"/>
                  <a:pt x="30405" y="3340955"/>
                </a:cubicBezTo>
                <a:cubicBezTo>
                  <a:pt x="11844" y="3156872"/>
                  <a:pt x="2563" y="2969695"/>
                  <a:pt x="1016" y="2784065"/>
                </a:cubicBezTo>
                <a:cubicBezTo>
                  <a:pt x="-531" y="2641748"/>
                  <a:pt x="-531" y="2499432"/>
                  <a:pt x="2563" y="2357115"/>
                </a:cubicBezTo>
                <a:cubicBezTo>
                  <a:pt x="5656" y="2176126"/>
                  <a:pt x="13390" y="1996684"/>
                  <a:pt x="18031" y="1815694"/>
                </a:cubicBezTo>
                <a:cubicBezTo>
                  <a:pt x="21124" y="1682659"/>
                  <a:pt x="21124" y="1551171"/>
                  <a:pt x="21124" y="1418136"/>
                </a:cubicBezTo>
                <a:cubicBezTo>
                  <a:pt x="21124" y="1266539"/>
                  <a:pt x="36592" y="1119581"/>
                  <a:pt x="47420" y="969530"/>
                </a:cubicBezTo>
                <a:cubicBezTo>
                  <a:pt x="64435" y="740587"/>
                  <a:pt x="106199" y="524018"/>
                  <a:pt x="155696" y="308997"/>
                </a:cubicBezTo>
                <a:cubicBezTo>
                  <a:pt x="169617" y="247120"/>
                  <a:pt x="192819" y="209994"/>
                  <a:pt x="233036" y="194525"/>
                </a:cubicBezTo>
                <a:cubicBezTo>
                  <a:pt x="296455" y="168227"/>
                  <a:pt x="362967" y="149664"/>
                  <a:pt x="429480" y="140383"/>
                </a:cubicBezTo>
                <a:cubicBezTo>
                  <a:pt x="489805" y="131101"/>
                  <a:pt x="548584" y="118726"/>
                  <a:pt x="605815" y="101710"/>
                </a:cubicBezTo>
                <a:cubicBezTo>
                  <a:pt x="715638" y="67678"/>
                  <a:pt x="830101" y="55302"/>
                  <a:pt x="943018" y="61490"/>
                </a:cubicBezTo>
                <a:cubicBezTo>
                  <a:pt x="1137915" y="70771"/>
                  <a:pt x="1331265" y="80053"/>
                  <a:pt x="1526162" y="93975"/>
                </a:cubicBezTo>
                <a:cubicBezTo>
                  <a:pt x="1628251" y="101710"/>
                  <a:pt x="1730340" y="126460"/>
                  <a:pt x="1833975" y="128007"/>
                </a:cubicBezTo>
                <a:cubicBezTo>
                  <a:pt x="2096932" y="131101"/>
                  <a:pt x="2358341" y="126460"/>
                  <a:pt x="2621297" y="118726"/>
                </a:cubicBezTo>
                <a:cubicBezTo>
                  <a:pt x="2760509" y="115632"/>
                  <a:pt x="2901268" y="103257"/>
                  <a:pt x="3040480" y="90881"/>
                </a:cubicBezTo>
                <a:cubicBezTo>
                  <a:pt x="3130195" y="83147"/>
                  <a:pt x="3219909" y="69225"/>
                  <a:pt x="3309624" y="53755"/>
                </a:cubicBezTo>
                <a:cubicBezTo>
                  <a:pt x="3451929" y="29005"/>
                  <a:pt x="3594235" y="27458"/>
                  <a:pt x="3736541" y="25911"/>
                </a:cubicBezTo>
                <a:cubicBezTo>
                  <a:pt x="3854098" y="24364"/>
                  <a:pt x="3971654" y="25911"/>
                  <a:pt x="4089211" y="1160"/>
                </a:cubicBezTo>
                <a:cubicBezTo>
                  <a:pt x="4112413" y="-1934"/>
                  <a:pt x="4137162" y="1160"/>
                  <a:pt x="4158817" y="10442"/>
                </a:cubicBezTo>
                <a:cubicBezTo>
                  <a:pt x="4194394" y="24364"/>
                  <a:pt x="4220689" y="61490"/>
                  <a:pt x="4231517" y="120273"/>
                </a:cubicBezTo>
                <a:cubicBezTo>
                  <a:pt x="4242345" y="175962"/>
                  <a:pt x="4250079" y="231651"/>
                  <a:pt x="4260906" y="287340"/>
                </a:cubicBezTo>
                <a:cubicBezTo>
                  <a:pt x="4282562" y="407999"/>
                  <a:pt x="4310404" y="527112"/>
                  <a:pt x="4327419" y="650865"/>
                </a:cubicBezTo>
                <a:cubicBezTo>
                  <a:pt x="4345980" y="790088"/>
                  <a:pt x="4358355" y="930858"/>
                  <a:pt x="4367636" y="1071627"/>
                </a:cubicBezTo>
                <a:cubicBezTo>
                  <a:pt x="4372276" y="1148973"/>
                  <a:pt x="4366089" y="1227866"/>
                  <a:pt x="4362995" y="1305212"/>
                </a:cubicBezTo>
                <a:cubicBezTo>
                  <a:pt x="4358355" y="1467638"/>
                  <a:pt x="4353714" y="1630064"/>
                  <a:pt x="4347527" y="1792490"/>
                </a:cubicBezTo>
                <a:cubicBezTo>
                  <a:pt x="4342887" y="1919338"/>
                  <a:pt x="4333606" y="2044638"/>
                  <a:pt x="4332059" y="2171485"/>
                </a:cubicBezTo>
                <a:cubicBezTo>
                  <a:pt x="4328966" y="2367944"/>
                  <a:pt x="4325872" y="2564402"/>
                  <a:pt x="4328966" y="2760861"/>
                </a:cubicBezTo>
                <a:cubicBezTo>
                  <a:pt x="4333606" y="2969695"/>
                  <a:pt x="4325872" y="3176981"/>
                  <a:pt x="4305764" y="3384268"/>
                </a:cubicBezTo>
                <a:cubicBezTo>
                  <a:pt x="4298030" y="3464708"/>
                  <a:pt x="4294936" y="3548242"/>
                  <a:pt x="4285655" y="3628681"/>
                </a:cubicBezTo>
                <a:cubicBezTo>
                  <a:pt x="4277921" y="3684370"/>
                  <a:pt x="4268640" y="3740059"/>
                  <a:pt x="4256266" y="3795748"/>
                </a:cubicBezTo>
                <a:cubicBezTo>
                  <a:pt x="4243891" y="3854531"/>
                  <a:pt x="4217596" y="3880829"/>
                  <a:pt x="4177379" y="3885470"/>
                </a:cubicBezTo>
                <a:cubicBezTo>
                  <a:pt x="3965467" y="3908673"/>
                  <a:pt x="3752009" y="3924143"/>
                  <a:pt x="3540097" y="3934971"/>
                </a:cubicBezTo>
                <a:cubicBezTo>
                  <a:pt x="3439555" y="3939612"/>
                  <a:pt x="3337466" y="3961269"/>
                  <a:pt x="3236924" y="3973644"/>
                </a:cubicBezTo>
                <a:cubicBezTo>
                  <a:pt x="3195160" y="3978285"/>
                  <a:pt x="3153397" y="3979831"/>
                  <a:pt x="3111633" y="3987566"/>
                </a:cubicBezTo>
                <a:cubicBezTo>
                  <a:pt x="3028106" y="4001489"/>
                  <a:pt x="2944578" y="4018504"/>
                  <a:pt x="2861051" y="4030880"/>
                </a:cubicBezTo>
                <a:cubicBezTo>
                  <a:pt x="2780618" y="4043255"/>
                  <a:pt x="2700184" y="4060271"/>
                  <a:pt x="2621297" y="4061818"/>
                </a:cubicBezTo>
                <a:cubicBezTo>
                  <a:pt x="2420213" y="4061818"/>
                  <a:pt x="2217582" y="4054084"/>
                  <a:pt x="2016498" y="4050990"/>
                </a:cubicBezTo>
                <a:lnTo>
                  <a:pt x="2014951" y="4041708"/>
                </a:lnTo>
                <a:close/>
              </a:path>
            </a:pathLst>
          </a:custGeom>
          <a:solidFill>
            <a:srgbClr val="ADD0F0"/>
          </a:solidFill>
          <a:ln w="15449" cap="flat">
            <a:noFill/>
            <a:prstDash val="solid"/>
            <a:miter/>
          </a:ln>
        </p:spPr>
        <p:txBody>
          <a:bodyPr rtlCol="0" anchor="ctr"/>
          <a:lstStyle/>
          <a:p>
            <a:pPr algn="ctr"/>
            <a:r>
              <a:rPr lang="en-GB" dirty="0"/>
              <a:t>Designs gradually changed over the centuries to provide better defensive or attacking solutions, such as adding projecting towers on the outer face of curtain walls that made them harder to scale and gave archers extra cover</a:t>
            </a:r>
            <a:endParaRPr lang="en-US" dirty="0"/>
          </a:p>
        </p:txBody>
      </p:sp>
    </p:spTree>
    <p:extLst>
      <p:ext uri="{BB962C8B-B14F-4D97-AF65-F5344CB8AC3E}">
        <p14:creationId xmlns:p14="http://schemas.microsoft.com/office/powerpoint/2010/main" val="2134655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9A39D-8F96-49CD-8512-D8DBB71ED5DE}"/>
              </a:ext>
            </a:extLst>
          </p:cNvPr>
          <p:cNvSpPr>
            <a:spLocks noGrp="1"/>
          </p:cNvSpPr>
          <p:nvPr>
            <p:ph type="title"/>
          </p:nvPr>
        </p:nvSpPr>
        <p:spPr/>
        <p:txBody>
          <a:bodyPr>
            <a:normAutofit fontScale="90000"/>
          </a:bodyPr>
          <a:lstStyle/>
          <a:p>
            <a:r>
              <a:rPr lang="en-GB" dirty="0"/>
              <a:t>Step 5: Were castles William's only way of securing power? </a:t>
            </a:r>
            <a:r>
              <a:rPr lang="en-GB" dirty="0">
                <a:solidFill>
                  <a:schemeClr val="bg1"/>
                </a:solidFill>
              </a:rPr>
              <a:t>3</a:t>
            </a:r>
            <a:r>
              <a:rPr lang="en-GB" dirty="0"/>
              <a:t> </a:t>
            </a:r>
          </a:p>
        </p:txBody>
      </p:sp>
      <p:sp>
        <p:nvSpPr>
          <p:cNvPr id="3" name="Content Placeholder 2">
            <a:extLst>
              <a:ext uri="{FF2B5EF4-FFF2-40B4-BE49-F238E27FC236}">
                <a16:creationId xmlns:a16="http://schemas.microsoft.com/office/drawing/2014/main" id="{4B846B0C-A121-425E-8BCA-8D9A1F29965B}"/>
              </a:ext>
            </a:extLst>
          </p:cNvPr>
          <p:cNvSpPr>
            <a:spLocks noGrp="1"/>
          </p:cNvSpPr>
          <p:nvPr>
            <p:ph idx="1"/>
          </p:nvPr>
        </p:nvSpPr>
        <p:spPr>
          <a:xfrm>
            <a:off x="381885" y="1381344"/>
            <a:ext cx="10971915" cy="815756"/>
          </a:xfrm>
        </p:spPr>
        <p:txBody>
          <a:bodyPr/>
          <a:lstStyle/>
          <a:p>
            <a:r>
              <a:rPr lang="en-GB" sz="2400" dirty="0"/>
              <a:t>Use the 'students notes' provided below to discover more about castles and William's way of ruling England</a:t>
            </a:r>
          </a:p>
          <a:p>
            <a:endParaRPr lang="en-GB" dirty="0"/>
          </a:p>
        </p:txBody>
      </p:sp>
      <p:grpSp>
        <p:nvGrpSpPr>
          <p:cNvPr id="4" name="Post-It" descr="Post-it note to highlight text">
            <a:extLst>
              <a:ext uri="{FF2B5EF4-FFF2-40B4-BE49-F238E27FC236}">
                <a16:creationId xmlns:a16="http://schemas.microsoft.com/office/drawing/2014/main" id="{813E977D-CA75-4B49-9CBB-D7DBB5AD6A11}"/>
              </a:ext>
            </a:extLst>
          </p:cNvPr>
          <p:cNvGrpSpPr/>
          <p:nvPr/>
        </p:nvGrpSpPr>
        <p:grpSpPr>
          <a:xfrm>
            <a:off x="714856" y="2503030"/>
            <a:ext cx="10281273" cy="3580245"/>
            <a:chOff x="7888590" y="3155778"/>
            <a:chExt cx="3236716" cy="2461721"/>
          </a:xfrm>
        </p:grpSpPr>
        <p:sp>
          <p:nvSpPr>
            <p:cNvPr id="5" name="Decorative-Blob">
              <a:extLst>
                <a:ext uri="{FF2B5EF4-FFF2-40B4-BE49-F238E27FC236}">
                  <a16:creationId xmlns:a16="http://schemas.microsoft.com/office/drawing/2014/main" id="{B5DC2A8B-56E4-45CC-B12C-F398108CA2ED}"/>
                </a:ext>
                <a:ext uri="{C183D7F6-B498-43B3-948B-1728B52AA6E4}">
                  <adec:decorative xmlns:adec="http://schemas.microsoft.com/office/drawing/2017/decorative" val="0"/>
                </a:ext>
              </a:extLst>
            </p:cNvPr>
            <p:cNvSpPr/>
            <p:nvPr/>
          </p:nvSpPr>
          <p:spPr>
            <a:xfrm>
              <a:off x="7888590" y="3505284"/>
              <a:ext cx="3236716" cy="2112215"/>
            </a:xfrm>
            <a:custGeom>
              <a:avLst/>
              <a:gdLst>
                <a:gd name="connsiteX0" fmla="*/ 83763 w 3236716"/>
                <a:gd name="connsiteY0" fmla="*/ 389447 h 2604202"/>
                <a:gd name="connsiteX1" fmla="*/ 8409 w 3236716"/>
                <a:gd name="connsiteY1" fmla="*/ 1164879 h 2604202"/>
                <a:gd name="connsiteX2" fmla="*/ 131527 w 3236716"/>
                <a:gd name="connsiteY2" fmla="*/ 2394774 h 2604202"/>
                <a:gd name="connsiteX3" fmla="*/ 1215616 w 3236716"/>
                <a:gd name="connsiteY3" fmla="*/ 2531635 h 2604202"/>
                <a:gd name="connsiteX4" fmla="*/ 2332426 w 3236716"/>
                <a:gd name="connsiteY4" fmla="*/ 2599667 h 2604202"/>
                <a:gd name="connsiteX5" fmla="*/ 3105594 w 3236716"/>
                <a:gd name="connsiteY5" fmla="*/ 2450509 h 2604202"/>
                <a:gd name="connsiteX6" fmla="*/ 3227915 w 3236716"/>
                <a:gd name="connsiteY6" fmla="*/ 2066914 h 2604202"/>
                <a:gd name="connsiteX7" fmla="*/ 3199776 w 3236716"/>
                <a:gd name="connsiteY7" fmla="*/ 1240492 h 2604202"/>
                <a:gd name="connsiteX8" fmla="*/ 3163499 w 3236716"/>
                <a:gd name="connsiteY8" fmla="*/ 620559 h 2604202"/>
                <a:gd name="connsiteX9" fmla="*/ 3024577 w 3236716"/>
                <a:gd name="connsiteY9" fmla="*/ 180003 h 2604202"/>
                <a:gd name="connsiteX10" fmla="*/ 2670105 w 3236716"/>
                <a:gd name="connsiteY10" fmla="*/ 88367 h 2604202"/>
                <a:gd name="connsiteX11" fmla="*/ 918832 w 3236716"/>
                <a:gd name="connsiteY11" fmla="*/ 27499 h 2604202"/>
                <a:gd name="connsiteX12" fmla="*/ 257009 w 3236716"/>
                <a:gd name="connsiteY12" fmla="*/ 105468 h 2604202"/>
                <a:gd name="connsiteX13" fmla="*/ 83763 w 3236716"/>
                <a:gd name="connsiteY13" fmla="*/ 389447 h 260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6716" h="2604202">
                  <a:moveTo>
                    <a:pt x="83763" y="389447"/>
                  </a:moveTo>
                  <a:cubicBezTo>
                    <a:pt x="64669" y="716290"/>
                    <a:pt x="29438" y="838134"/>
                    <a:pt x="8409" y="1164879"/>
                  </a:cubicBezTo>
                  <a:cubicBezTo>
                    <a:pt x="-394" y="1301603"/>
                    <a:pt x="-33159" y="2316686"/>
                    <a:pt x="131527" y="2394774"/>
                  </a:cubicBezTo>
                  <a:cubicBezTo>
                    <a:pt x="497576" y="2568273"/>
                    <a:pt x="860750" y="2517674"/>
                    <a:pt x="1215616" y="2531635"/>
                  </a:cubicBezTo>
                  <a:cubicBezTo>
                    <a:pt x="1579285" y="2545921"/>
                    <a:pt x="1934910" y="2622272"/>
                    <a:pt x="2332426" y="2599667"/>
                  </a:cubicBezTo>
                  <a:cubicBezTo>
                    <a:pt x="2495390" y="2590408"/>
                    <a:pt x="2985226" y="2559846"/>
                    <a:pt x="3105594" y="2450509"/>
                  </a:cubicBezTo>
                  <a:cubicBezTo>
                    <a:pt x="3209506" y="2356073"/>
                    <a:pt x="3217571" y="2197243"/>
                    <a:pt x="3227915" y="2066914"/>
                  </a:cubicBezTo>
                  <a:cubicBezTo>
                    <a:pt x="3251352" y="1771896"/>
                    <a:pt x="3221948" y="1533778"/>
                    <a:pt x="3199776" y="1240492"/>
                  </a:cubicBezTo>
                  <a:cubicBezTo>
                    <a:pt x="3186647" y="1066595"/>
                    <a:pt x="3173880" y="794866"/>
                    <a:pt x="3163499" y="620559"/>
                  </a:cubicBezTo>
                  <a:cubicBezTo>
                    <a:pt x="3152866" y="441577"/>
                    <a:pt x="3207806" y="282935"/>
                    <a:pt x="3024577" y="180003"/>
                  </a:cubicBezTo>
                  <a:cubicBezTo>
                    <a:pt x="2924578" y="123816"/>
                    <a:pt x="2783406" y="100722"/>
                    <a:pt x="2670105" y="88367"/>
                  </a:cubicBezTo>
                  <a:cubicBezTo>
                    <a:pt x="2045853" y="20298"/>
                    <a:pt x="1579734" y="-36327"/>
                    <a:pt x="918832" y="27499"/>
                  </a:cubicBezTo>
                  <a:cubicBezTo>
                    <a:pt x="745720" y="44216"/>
                    <a:pt x="414714" y="32219"/>
                    <a:pt x="257009" y="105468"/>
                  </a:cubicBezTo>
                  <a:cubicBezTo>
                    <a:pt x="138992" y="160284"/>
                    <a:pt x="87976" y="251277"/>
                    <a:pt x="83763" y="389447"/>
                  </a:cubicBezTo>
                  <a:close/>
                </a:path>
              </a:pathLst>
            </a:custGeom>
            <a:solidFill>
              <a:srgbClr val="F5B6CD"/>
            </a:solidFill>
            <a:ln w="3609" cap="flat">
              <a:noFill/>
              <a:prstDash val="solid"/>
              <a:round/>
            </a:ln>
          </p:spPr>
          <p:txBody>
            <a:bodyPr rtlCol="0" anchor="ctr"/>
            <a:lstStyle/>
            <a:p>
              <a:endParaRPr lang="en-US" dirty="0"/>
            </a:p>
          </p:txBody>
        </p:sp>
        <p:sp>
          <p:nvSpPr>
            <p:cNvPr id="6" name="Main-Text" descr="Post-it note to highlight text">
              <a:extLst>
                <a:ext uri="{FF2B5EF4-FFF2-40B4-BE49-F238E27FC236}">
                  <a16:creationId xmlns:a16="http://schemas.microsoft.com/office/drawing/2014/main" id="{866DAE73-6C96-48FE-9157-2E6860C1E87D}"/>
                </a:ext>
              </a:extLst>
            </p:cNvPr>
            <p:cNvSpPr txBox="1"/>
            <p:nvPr/>
          </p:nvSpPr>
          <p:spPr>
            <a:xfrm>
              <a:off x="8155707" y="3961465"/>
              <a:ext cx="2702481" cy="1234789"/>
            </a:xfrm>
            <a:prstGeom prst="rect">
              <a:avLst/>
            </a:prstGeom>
            <a:noFill/>
          </p:spPr>
          <p:txBody>
            <a:bodyPr wrap="square" rtlCol="0">
              <a:spAutoFit/>
            </a:bodyPr>
            <a:lstStyle/>
            <a:p>
              <a:pPr algn="ctr"/>
              <a:r>
                <a:rPr lang="en-GB" dirty="0"/>
                <a:t>The decline of castles began in the 16th century (1500s), as times changed there was less need for a noble to defend himself.  There was also a split between a Lord’s residence and defence.  Lords no longer felt the need to defend themselves in the same way as the early Norman barons had.  Henry VIII was the first to build a series of coastal forts (which look very similar to castles) purely for defence, they were never designed for a lord or a king to live in permanently.</a:t>
              </a:r>
            </a:p>
          </p:txBody>
        </p:sp>
        <p:pic>
          <p:nvPicPr>
            <p:cNvPr id="7" name="Decorative-Washi" descr="Decorative shape">
              <a:extLst>
                <a:ext uri="{FF2B5EF4-FFF2-40B4-BE49-F238E27FC236}">
                  <a16:creationId xmlns:a16="http://schemas.microsoft.com/office/drawing/2014/main" id="{074E8894-9991-411A-A397-6AE44673F19E}"/>
                </a:ext>
              </a:extLst>
            </p:cNvPr>
            <p:cNvPicPr>
              <a:picLocks noChangeAspect="1"/>
            </p:cNvPicPr>
            <p:nvPr/>
          </p:nvPicPr>
          <p:blipFill>
            <a:blip r:embed="rId3"/>
            <a:stretch>
              <a:fillRect/>
            </a:stretch>
          </p:blipFill>
          <p:spPr>
            <a:xfrm>
              <a:off x="9080255" y="3155778"/>
              <a:ext cx="647700" cy="762000"/>
            </a:xfrm>
            <a:prstGeom prst="rect">
              <a:avLst/>
            </a:prstGeom>
          </p:spPr>
        </p:pic>
      </p:grpSp>
    </p:spTree>
    <p:extLst>
      <p:ext uri="{BB962C8B-B14F-4D97-AF65-F5344CB8AC3E}">
        <p14:creationId xmlns:p14="http://schemas.microsoft.com/office/powerpoint/2010/main" val="71824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1997D0D-9988-498A-8D32-CAFF5AC0B5E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77826" y="565830"/>
            <a:ext cx="9636347" cy="5896462"/>
          </a:xfrm>
          <a:prstGeom prst="rect">
            <a:avLst/>
          </a:prstGeom>
        </p:spPr>
      </p:pic>
      <p:sp>
        <p:nvSpPr>
          <p:cNvPr id="2" name="Title 1">
            <a:extLst>
              <a:ext uri="{FF2B5EF4-FFF2-40B4-BE49-F238E27FC236}">
                <a16:creationId xmlns:a16="http://schemas.microsoft.com/office/drawing/2014/main" id="{40687A83-8913-49E6-A715-95A016FBF067}"/>
              </a:ext>
            </a:extLst>
          </p:cNvPr>
          <p:cNvSpPr>
            <a:spLocks noGrp="1"/>
          </p:cNvSpPr>
          <p:nvPr>
            <p:ph type="title"/>
          </p:nvPr>
        </p:nvSpPr>
        <p:spPr/>
        <p:txBody>
          <a:bodyPr/>
          <a:lstStyle/>
          <a:p>
            <a:r>
              <a:rPr lang="en-GB"/>
              <a:t>More resources</a:t>
            </a:r>
          </a:p>
        </p:txBody>
      </p:sp>
      <p:sp>
        <p:nvSpPr>
          <p:cNvPr id="18" name="TextBox 17">
            <a:extLst>
              <a:ext uri="{FF2B5EF4-FFF2-40B4-BE49-F238E27FC236}">
                <a16:creationId xmlns:a16="http://schemas.microsoft.com/office/drawing/2014/main" id="{90CF117D-5386-4B3F-8C25-BEFC6FF36C12}"/>
              </a:ext>
            </a:extLst>
          </p:cNvPr>
          <p:cNvSpPr txBox="1"/>
          <p:nvPr/>
        </p:nvSpPr>
        <p:spPr>
          <a:xfrm>
            <a:off x="3051544" y="1382233"/>
            <a:ext cx="6253670" cy="461665"/>
          </a:xfrm>
          <a:prstGeom prst="rect">
            <a:avLst/>
          </a:prstGeom>
          <a:noFill/>
        </p:spPr>
        <p:txBody>
          <a:bodyPr wrap="square" rtlCol="0">
            <a:spAutoFit/>
          </a:bodyPr>
          <a:lstStyle/>
          <a:p>
            <a:pPr algn="ctr"/>
            <a:r>
              <a:rPr lang="en-GB" sz="2400"/>
              <a:t>MORE RESOURSCES AT</a:t>
            </a:r>
          </a:p>
        </p:txBody>
      </p:sp>
      <p:sp>
        <p:nvSpPr>
          <p:cNvPr id="15" name="TextBox 14">
            <a:extLst>
              <a:ext uri="{FF2B5EF4-FFF2-40B4-BE49-F238E27FC236}">
                <a16:creationId xmlns:a16="http://schemas.microsoft.com/office/drawing/2014/main" id="{7E786403-4259-401C-B5EB-BBB01A8E16A0}"/>
              </a:ext>
            </a:extLst>
          </p:cNvPr>
          <p:cNvSpPr txBox="1"/>
          <p:nvPr/>
        </p:nvSpPr>
        <p:spPr>
          <a:xfrm>
            <a:off x="3186496" y="3210991"/>
            <a:ext cx="6118718" cy="436017"/>
          </a:xfrm>
          <a:prstGeom prst="rect">
            <a:avLst/>
          </a:prstGeom>
        </p:spPr>
        <p:txBody>
          <a:bodyPr wrap="square" lIns="0" tIns="0" rIns="0" bIns="0" rtlCol="0" anchor="t">
            <a:spAutoFit/>
          </a:bodyPr>
          <a:lstStyle/>
          <a:p>
            <a:pPr algn="ctr">
              <a:lnSpc>
                <a:spcPts val="3359"/>
              </a:lnSpc>
            </a:pPr>
            <a:r>
              <a:rPr lang="en-US" sz="3200" baseline="0" dirty="0">
                <a:solidFill>
                  <a:schemeClr val="bg1">
                    <a:lumMod val="50000"/>
                  </a:schemeClr>
                </a:solidFill>
                <a:latin typeface="Arial" panose="020B0604020202020204" pitchFamily="34" charset="0"/>
                <a:cs typeface="Arial" panose="020B0604020202020204" pitchFamily="34" charset="0"/>
                <a:hlinkClick r:id="rId3"/>
              </a:rPr>
              <a:t>HistoricEngland.org.uk/Education</a:t>
            </a:r>
            <a:endParaRPr lang="en-US" sz="3200" baseline="0" dirty="0">
              <a:solidFill>
                <a:schemeClr val="bg1">
                  <a:lumMod val="50000"/>
                </a:schemeClr>
              </a:solidFill>
              <a:latin typeface="Arial" panose="020B0604020202020204" pitchFamily="34" charset="0"/>
              <a:cs typeface="Arial" panose="020B0604020202020204" pitchFamily="34" charset="0"/>
            </a:endParaRPr>
          </a:p>
        </p:txBody>
      </p:sp>
      <p:pic>
        <p:nvPicPr>
          <p:cNvPr id="16" name="Picture 7" descr="Historic England logo">
            <a:extLst>
              <a:ext uri="{FF2B5EF4-FFF2-40B4-BE49-F238E27FC236}">
                <a16:creationId xmlns:a16="http://schemas.microsoft.com/office/drawing/2014/main" id="{1ED56333-3D6D-402E-AC99-95FEF75BA2F2}"/>
              </a:ext>
            </a:extLst>
          </p:cNvPr>
          <p:cNvPicPr>
            <a:picLocks noChangeAspect="1"/>
          </p:cNvPicPr>
          <p:nvPr/>
        </p:nvPicPr>
        <p:blipFill>
          <a:blip r:embed="rId4"/>
          <a:srcRect/>
          <a:stretch>
            <a:fillRect/>
          </a:stretch>
        </p:blipFill>
        <p:spPr>
          <a:xfrm>
            <a:off x="4120545" y="4515907"/>
            <a:ext cx="3950909" cy="1308050"/>
          </a:xfrm>
          <a:prstGeom prst="rect">
            <a:avLst/>
          </a:prstGeom>
        </p:spPr>
      </p:pic>
    </p:spTree>
    <p:extLst>
      <p:ext uri="{BB962C8B-B14F-4D97-AF65-F5344CB8AC3E}">
        <p14:creationId xmlns:p14="http://schemas.microsoft.com/office/powerpoint/2010/main" val="4065189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99B4F-BE22-C9B7-1540-073A46187DEB}"/>
              </a:ext>
            </a:extLst>
          </p:cNvPr>
          <p:cNvSpPr>
            <a:spLocks noGrp="1"/>
          </p:cNvSpPr>
          <p:nvPr>
            <p:ph type="title"/>
          </p:nvPr>
        </p:nvSpPr>
        <p:spPr/>
        <p:txBody>
          <a:bodyPr>
            <a:normAutofit/>
          </a:bodyPr>
          <a:lstStyle/>
          <a:p>
            <a:r>
              <a:rPr lang="en-GB" dirty="0"/>
              <a:t>York Castle, known as Clifford's Tower</a:t>
            </a:r>
          </a:p>
        </p:txBody>
      </p:sp>
      <p:pic>
        <p:nvPicPr>
          <p:cNvPr id="5" name="Content Placeholder 4" descr="A large stone castle on top of a big grass covered hill">
            <a:extLst>
              <a:ext uri="{FF2B5EF4-FFF2-40B4-BE49-F238E27FC236}">
                <a16:creationId xmlns:a16="http://schemas.microsoft.com/office/drawing/2014/main" id="{9FA3D0CD-78F5-5663-9AD8-26B1C5B53FFD}"/>
              </a:ext>
            </a:extLst>
          </p:cNvPr>
          <p:cNvPicPr>
            <a:picLocks noGrp="1" noChangeAspect="1"/>
          </p:cNvPicPr>
          <p:nvPr>
            <p:ph idx="1"/>
          </p:nvPr>
        </p:nvPicPr>
        <p:blipFill>
          <a:blip r:embed="rId3"/>
          <a:srcRect/>
          <a:stretch/>
        </p:blipFill>
        <p:spPr>
          <a:xfrm>
            <a:off x="1969317" y="1182765"/>
            <a:ext cx="8253366" cy="5502244"/>
          </a:xfrm>
        </p:spPr>
      </p:pic>
      <p:grpSp>
        <p:nvGrpSpPr>
          <p:cNvPr id="6" name="Post-It" descr="Post-it note to highlight text">
            <a:extLst>
              <a:ext uri="{FF2B5EF4-FFF2-40B4-BE49-F238E27FC236}">
                <a16:creationId xmlns:a16="http://schemas.microsoft.com/office/drawing/2014/main" id="{96CE217A-8801-7651-5E0C-3298A3C0D7C9}"/>
              </a:ext>
            </a:extLst>
          </p:cNvPr>
          <p:cNvGrpSpPr/>
          <p:nvPr/>
        </p:nvGrpSpPr>
        <p:grpSpPr>
          <a:xfrm rot="20769173">
            <a:off x="441310" y="3195066"/>
            <a:ext cx="3236716" cy="2985202"/>
            <a:chOff x="7888590" y="3377946"/>
            <a:chExt cx="3236716" cy="2985202"/>
          </a:xfrm>
        </p:grpSpPr>
        <p:sp>
          <p:nvSpPr>
            <p:cNvPr id="7" name="Decorative-Blob">
              <a:extLst>
                <a:ext uri="{FF2B5EF4-FFF2-40B4-BE49-F238E27FC236}">
                  <a16:creationId xmlns:a16="http://schemas.microsoft.com/office/drawing/2014/main" id="{C93FEBC5-6B2F-0658-2BEA-9915FECAAC10}"/>
                </a:ext>
                <a:ext uri="{C183D7F6-B498-43B3-948B-1728B52AA6E4}">
                  <adec:decorative xmlns:adec="http://schemas.microsoft.com/office/drawing/2017/decorative" val="0"/>
                </a:ext>
              </a:extLst>
            </p:cNvPr>
            <p:cNvSpPr/>
            <p:nvPr/>
          </p:nvSpPr>
          <p:spPr>
            <a:xfrm>
              <a:off x="7888590" y="3758946"/>
              <a:ext cx="3236716" cy="2604202"/>
            </a:xfrm>
            <a:custGeom>
              <a:avLst/>
              <a:gdLst>
                <a:gd name="connsiteX0" fmla="*/ 83763 w 3236716"/>
                <a:gd name="connsiteY0" fmla="*/ 389447 h 2604202"/>
                <a:gd name="connsiteX1" fmla="*/ 8409 w 3236716"/>
                <a:gd name="connsiteY1" fmla="*/ 1164879 h 2604202"/>
                <a:gd name="connsiteX2" fmla="*/ 131527 w 3236716"/>
                <a:gd name="connsiteY2" fmla="*/ 2394774 h 2604202"/>
                <a:gd name="connsiteX3" fmla="*/ 1215616 w 3236716"/>
                <a:gd name="connsiteY3" fmla="*/ 2531635 h 2604202"/>
                <a:gd name="connsiteX4" fmla="*/ 2332426 w 3236716"/>
                <a:gd name="connsiteY4" fmla="*/ 2599667 h 2604202"/>
                <a:gd name="connsiteX5" fmla="*/ 3105594 w 3236716"/>
                <a:gd name="connsiteY5" fmla="*/ 2450509 h 2604202"/>
                <a:gd name="connsiteX6" fmla="*/ 3227915 w 3236716"/>
                <a:gd name="connsiteY6" fmla="*/ 2066914 h 2604202"/>
                <a:gd name="connsiteX7" fmla="*/ 3199776 w 3236716"/>
                <a:gd name="connsiteY7" fmla="*/ 1240492 h 2604202"/>
                <a:gd name="connsiteX8" fmla="*/ 3163499 w 3236716"/>
                <a:gd name="connsiteY8" fmla="*/ 620559 h 2604202"/>
                <a:gd name="connsiteX9" fmla="*/ 3024577 w 3236716"/>
                <a:gd name="connsiteY9" fmla="*/ 180003 h 2604202"/>
                <a:gd name="connsiteX10" fmla="*/ 2670105 w 3236716"/>
                <a:gd name="connsiteY10" fmla="*/ 88367 h 2604202"/>
                <a:gd name="connsiteX11" fmla="*/ 918832 w 3236716"/>
                <a:gd name="connsiteY11" fmla="*/ 27499 h 2604202"/>
                <a:gd name="connsiteX12" fmla="*/ 257009 w 3236716"/>
                <a:gd name="connsiteY12" fmla="*/ 105468 h 2604202"/>
                <a:gd name="connsiteX13" fmla="*/ 83763 w 3236716"/>
                <a:gd name="connsiteY13" fmla="*/ 389447 h 260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6716" h="2604202">
                  <a:moveTo>
                    <a:pt x="83763" y="389447"/>
                  </a:moveTo>
                  <a:cubicBezTo>
                    <a:pt x="64669" y="716290"/>
                    <a:pt x="29438" y="838134"/>
                    <a:pt x="8409" y="1164879"/>
                  </a:cubicBezTo>
                  <a:cubicBezTo>
                    <a:pt x="-394" y="1301603"/>
                    <a:pt x="-33159" y="2316686"/>
                    <a:pt x="131527" y="2394774"/>
                  </a:cubicBezTo>
                  <a:cubicBezTo>
                    <a:pt x="497576" y="2568273"/>
                    <a:pt x="860750" y="2517674"/>
                    <a:pt x="1215616" y="2531635"/>
                  </a:cubicBezTo>
                  <a:cubicBezTo>
                    <a:pt x="1579285" y="2545921"/>
                    <a:pt x="1934910" y="2622272"/>
                    <a:pt x="2332426" y="2599667"/>
                  </a:cubicBezTo>
                  <a:cubicBezTo>
                    <a:pt x="2495390" y="2590408"/>
                    <a:pt x="2985226" y="2559846"/>
                    <a:pt x="3105594" y="2450509"/>
                  </a:cubicBezTo>
                  <a:cubicBezTo>
                    <a:pt x="3209506" y="2356073"/>
                    <a:pt x="3217571" y="2197243"/>
                    <a:pt x="3227915" y="2066914"/>
                  </a:cubicBezTo>
                  <a:cubicBezTo>
                    <a:pt x="3251352" y="1771896"/>
                    <a:pt x="3221948" y="1533778"/>
                    <a:pt x="3199776" y="1240492"/>
                  </a:cubicBezTo>
                  <a:cubicBezTo>
                    <a:pt x="3186647" y="1066595"/>
                    <a:pt x="3173880" y="794866"/>
                    <a:pt x="3163499" y="620559"/>
                  </a:cubicBezTo>
                  <a:cubicBezTo>
                    <a:pt x="3152866" y="441577"/>
                    <a:pt x="3207806" y="282935"/>
                    <a:pt x="3024577" y="180003"/>
                  </a:cubicBezTo>
                  <a:cubicBezTo>
                    <a:pt x="2924578" y="123816"/>
                    <a:pt x="2783406" y="100722"/>
                    <a:pt x="2670105" y="88367"/>
                  </a:cubicBezTo>
                  <a:cubicBezTo>
                    <a:pt x="2045853" y="20298"/>
                    <a:pt x="1579734" y="-36327"/>
                    <a:pt x="918832" y="27499"/>
                  </a:cubicBezTo>
                  <a:cubicBezTo>
                    <a:pt x="745720" y="44216"/>
                    <a:pt x="414714" y="32219"/>
                    <a:pt x="257009" y="105468"/>
                  </a:cubicBezTo>
                  <a:cubicBezTo>
                    <a:pt x="138992" y="160284"/>
                    <a:pt x="87976" y="251277"/>
                    <a:pt x="83763" y="389447"/>
                  </a:cubicBezTo>
                  <a:close/>
                </a:path>
              </a:pathLst>
            </a:custGeom>
            <a:solidFill>
              <a:srgbClr val="F5B6CD"/>
            </a:solidFill>
            <a:ln w="3609" cap="flat">
              <a:noFill/>
              <a:prstDash val="solid"/>
              <a:round/>
            </a:ln>
          </p:spPr>
          <p:txBody>
            <a:bodyPr rtlCol="0" anchor="ctr"/>
            <a:lstStyle/>
            <a:p>
              <a:endParaRPr lang="en-US" dirty="0"/>
            </a:p>
          </p:txBody>
        </p:sp>
        <p:sp>
          <p:nvSpPr>
            <p:cNvPr id="8" name="Main-Text" descr="Post-it note to highlight text">
              <a:extLst>
                <a:ext uri="{FF2B5EF4-FFF2-40B4-BE49-F238E27FC236}">
                  <a16:creationId xmlns:a16="http://schemas.microsoft.com/office/drawing/2014/main" id="{9212341C-FFC3-ADFD-6A9D-F5A66535BC35}"/>
                </a:ext>
              </a:extLst>
            </p:cNvPr>
            <p:cNvSpPr txBox="1"/>
            <p:nvPr/>
          </p:nvSpPr>
          <p:spPr>
            <a:xfrm>
              <a:off x="8267256" y="4091550"/>
              <a:ext cx="2574916" cy="1938992"/>
            </a:xfrm>
            <a:prstGeom prst="rect">
              <a:avLst/>
            </a:prstGeom>
            <a:noFill/>
          </p:spPr>
          <p:txBody>
            <a:bodyPr wrap="square" rtlCol="0">
              <a:spAutoFit/>
            </a:bodyPr>
            <a:lstStyle/>
            <a:p>
              <a:pPr algn="ctr"/>
              <a:r>
                <a:rPr lang="en-GB" sz="2000" dirty="0"/>
                <a:t>The first timber castle and the motte (mound) were built here by order of William the Conqueror in 1069</a:t>
              </a:r>
            </a:p>
          </p:txBody>
        </p:sp>
        <p:pic>
          <p:nvPicPr>
            <p:cNvPr id="9" name="Decorative-Washi" descr="Decorative shape">
              <a:extLst>
                <a:ext uri="{FF2B5EF4-FFF2-40B4-BE49-F238E27FC236}">
                  <a16:creationId xmlns:a16="http://schemas.microsoft.com/office/drawing/2014/main" id="{EC273A7B-E8A4-D0B2-4B9D-BE9BC647AE4D}"/>
                </a:ext>
              </a:extLst>
            </p:cNvPr>
            <p:cNvPicPr>
              <a:picLocks noChangeAspect="1"/>
            </p:cNvPicPr>
            <p:nvPr/>
          </p:nvPicPr>
          <p:blipFill>
            <a:blip r:embed="rId4"/>
            <a:stretch>
              <a:fillRect/>
            </a:stretch>
          </p:blipFill>
          <p:spPr>
            <a:xfrm>
              <a:off x="9183098" y="3377946"/>
              <a:ext cx="647700" cy="762000"/>
            </a:xfrm>
            <a:prstGeom prst="rect">
              <a:avLst/>
            </a:prstGeom>
          </p:spPr>
        </p:pic>
      </p:grpSp>
    </p:spTree>
    <p:extLst>
      <p:ext uri="{BB962C8B-B14F-4D97-AF65-F5344CB8AC3E}">
        <p14:creationId xmlns:p14="http://schemas.microsoft.com/office/powerpoint/2010/main" val="250902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A7E4-894B-D48D-8CE1-2FDC0A7B4CD0}"/>
              </a:ext>
            </a:extLst>
          </p:cNvPr>
          <p:cNvSpPr>
            <a:spLocks noGrp="1"/>
          </p:cNvSpPr>
          <p:nvPr>
            <p:ph type="title"/>
          </p:nvPr>
        </p:nvSpPr>
        <p:spPr/>
        <p:txBody>
          <a:bodyPr>
            <a:normAutofit/>
          </a:bodyPr>
          <a:lstStyle/>
          <a:p>
            <a:r>
              <a:rPr lang="en-GB" dirty="0"/>
              <a:t>Step 1: Look carefully at the photograph of York Castle</a:t>
            </a:r>
          </a:p>
        </p:txBody>
      </p:sp>
      <p:pic>
        <p:nvPicPr>
          <p:cNvPr id="8" name="Picture Placeholder 7" descr="A large stone castle on top of a big grass covered hill">
            <a:extLst>
              <a:ext uri="{FF2B5EF4-FFF2-40B4-BE49-F238E27FC236}">
                <a16:creationId xmlns:a16="http://schemas.microsoft.com/office/drawing/2014/main" id="{1B6F9228-0606-B1A6-DDA4-1A658FAA0CFE}"/>
              </a:ext>
            </a:extLst>
          </p:cNvPr>
          <p:cNvPicPr>
            <a:picLocks noGrp="1" noChangeAspect="1"/>
          </p:cNvPicPr>
          <p:nvPr>
            <p:ph type="pic" sz="quarter" idx="14"/>
          </p:nvPr>
        </p:nvPicPr>
        <p:blipFill>
          <a:blip r:embed="rId3"/>
          <a:srcRect l="12278" r="12278"/>
          <a:stretch/>
        </p:blipFill>
        <p:spPr>
          <a:xfrm>
            <a:off x="243816" y="1178981"/>
            <a:ext cx="4632984" cy="4093986"/>
          </a:xfrm>
        </p:spPr>
      </p:pic>
      <p:sp>
        <p:nvSpPr>
          <p:cNvPr id="4" name="Picture Placeholder 3">
            <a:extLst>
              <a:ext uri="{FF2B5EF4-FFF2-40B4-BE49-F238E27FC236}">
                <a16:creationId xmlns:a16="http://schemas.microsoft.com/office/drawing/2014/main" id="{270AD718-4344-1A88-3375-703277E56967}"/>
              </a:ext>
              <a:ext uri="{C183D7F6-B498-43B3-948B-1728B52AA6E4}">
                <adec:decorative xmlns:adec="http://schemas.microsoft.com/office/drawing/2017/decorative" val="1"/>
              </a:ext>
            </a:extLst>
          </p:cNvPr>
          <p:cNvSpPr>
            <a:spLocks noGrp="1"/>
          </p:cNvSpPr>
          <p:nvPr>
            <p:ph type="pic" sz="quarter" idx="24"/>
          </p:nvPr>
        </p:nvSpPr>
        <p:spPr/>
      </p:sp>
      <p:sp>
        <p:nvSpPr>
          <p:cNvPr id="5" name="Text Placeholder 4">
            <a:extLst>
              <a:ext uri="{FF2B5EF4-FFF2-40B4-BE49-F238E27FC236}">
                <a16:creationId xmlns:a16="http://schemas.microsoft.com/office/drawing/2014/main" id="{3067149A-8600-33AD-999A-3138F44E1C34}"/>
              </a:ext>
            </a:extLst>
          </p:cNvPr>
          <p:cNvSpPr>
            <a:spLocks noGrp="1"/>
          </p:cNvSpPr>
          <p:nvPr>
            <p:ph type="body" sz="quarter" idx="23"/>
          </p:nvPr>
        </p:nvSpPr>
        <p:spPr/>
        <p:txBody>
          <a:bodyPr/>
          <a:lstStyle/>
          <a:p>
            <a:r>
              <a:rPr lang="en-GB" dirty="0"/>
              <a:t>York Castle</a:t>
            </a:r>
          </a:p>
        </p:txBody>
      </p:sp>
      <p:sp>
        <p:nvSpPr>
          <p:cNvPr id="6" name="Content Placeholder 5">
            <a:extLst>
              <a:ext uri="{FF2B5EF4-FFF2-40B4-BE49-F238E27FC236}">
                <a16:creationId xmlns:a16="http://schemas.microsoft.com/office/drawing/2014/main" id="{02043628-F351-9938-4468-775034755745}"/>
              </a:ext>
            </a:extLst>
          </p:cNvPr>
          <p:cNvSpPr>
            <a:spLocks noGrp="1"/>
          </p:cNvSpPr>
          <p:nvPr>
            <p:ph idx="1"/>
          </p:nvPr>
        </p:nvSpPr>
        <p:spPr>
          <a:xfrm>
            <a:off x="5245380" y="1309743"/>
            <a:ext cx="5905354" cy="5183131"/>
          </a:xfrm>
        </p:spPr>
        <p:txBody>
          <a:bodyPr/>
          <a:lstStyle/>
          <a:p>
            <a:r>
              <a:rPr lang="en-GB" sz="2200" dirty="0"/>
              <a:t>Did you know?</a:t>
            </a:r>
          </a:p>
          <a:p>
            <a:endParaRPr lang="en-GB" sz="2200" dirty="0"/>
          </a:p>
          <a:p>
            <a:pPr marL="285750" indent="-285750">
              <a:buFont typeface="Arial" pitchFamily="34" charset="0"/>
              <a:buChar char="•"/>
            </a:pPr>
            <a:r>
              <a:rPr lang="en-GB" sz="2200" dirty="0"/>
              <a:t>A castle is defined as a fortified residence belonging to nobility</a:t>
            </a:r>
          </a:p>
          <a:p>
            <a:endParaRPr lang="en-GB" sz="2200" dirty="0"/>
          </a:p>
          <a:p>
            <a:pPr marL="285750" indent="-285750">
              <a:buFont typeface="Arial" pitchFamily="34" charset="0"/>
              <a:buChar char="•"/>
            </a:pPr>
            <a:r>
              <a:rPr lang="en-GB" sz="2200" dirty="0"/>
              <a:t>The first castles were built in France in the 10</a:t>
            </a:r>
            <a:r>
              <a:rPr lang="en-GB" sz="2200" baseline="70000" dirty="0"/>
              <a:t>th</a:t>
            </a:r>
            <a:r>
              <a:rPr lang="en-GB" sz="2200" dirty="0"/>
              <a:t> century (900s)</a:t>
            </a:r>
          </a:p>
          <a:p>
            <a:endParaRPr lang="en-GB" sz="2200" dirty="0"/>
          </a:p>
          <a:p>
            <a:pPr marL="285750" indent="-285750">
              <a:buFont typeface="Arial" pitchFamily="34" charset="0"/>
              <a:buChar char="•"/>
            </a:pPr>
            <a:r>
              <a:rPr lang="en-GB" sz="2200" dirty="0"/>
              <a:t>Castles were introduced to England, along with the feudal system, by the French after the Norman Conquest of 1066</a:t>
            </a:r>
          </a:p>
          <a:p>
            <a:endParaRPr lang="en-GB" dirty="0"/>
          </a:p>
        </p:txBody>
      </p:sp>
    </p:spTree>
    <p:extLst>
      <p:ext uri="{BB962C8B-B14F-4D97-AF65-F5344CB8AC3E}">
        <p14:creationId xmlns:p14="http://schemas.microsoft.com/office/powerpoint/2010/main" val="820476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D53F7D-216E-56CE-5D6D-67777A4689A5}"/>
              </a:ext>
            </a:extLst>
          </p:cNvPr>
          <p:cNvSpPr>
            <a:spLocks noGrp="1"/>
          </p:cNvSpPr>
          <p:nvPr>
            <p:ph type="title"/>
          </p:nvPr>
        </p:nvSpPr>
        <p:spPr/>
        <p:txBody>
          <a:bodyPr>
            <a:normAutofit fontScale="90000"/>
          </a:bodyPr>
          <a:lstStyle/>
          <a:p>
            <a:r>
              <a:rPr lang="en-GB" dirty="0"/>
              <a:t>STEP 2:Think about the different ways in which a castle could help William keep control over his new kingdom</a:t>
            </a:r>
          </a:p>
        </p:txBody>
      </p:sp>
      <p:graphicFrame>
        <p:nvGraphicFramePr>
          <p:cNvPr id="8" name="Table 7" descr="Table">
            <a:extLst>
              <a:ext uri="{FF2B5EF4-FFF2-40B4-BE49-F238E27FC236}">
                <a16:creationId xmlns:a16="http://schemas.microsoft.com/office/drawing/2014/main" id="{116A887E-5D2A-726D-23BE-3C03309F3EEC}"/>
              </a:ext>
            </a:extLst>
          </p:cNvPr>
          <p:cNvGraphicFramePr>
            <a:graphicFrameLocks noGrp="1"/>
          </p:cNvGraphicFramePr>
          <p:nvPr/>
        </p:nvGraphicFramePr>
        <p:xfrm>
          <a:off x="550844" y="2201979"/>
          <a:ext cx="10421956" cy="4458416"/>
        </p:xfrm>
        <a:graphic>
          <a:graphicData uri="http://schemas.openxmlformats.org/drawingml/2006/table">
            <a:tbl>
              <a:tblPr firstRow="1"/>
              <a:tblGrid>
                <a:gridCol w="5210978">
                  <a:extLst>
                    <a:ext uri="{9D8B030D-6E8A-4147-A177-3AD203B41FA5}">
                      <a16:colId xmlns:a16="http://schemas.microsoft.com/office/drawing/2014/main" val="20000"/>
                    </a:ext>
                  </a:extLst>
                </a:gridCol>
                <a:gridCol w="5210978">
                  <a:extLst>
                    <a:ext uri="{9D8B030D-6E8A-4147-A177-3AD203B41FA5}">
                      <a16:colId xmlns:a16="http://schemas.microsoft.com/office/drawing/2014/main" val="20001"/>
                    </a:ext>
                  </a:extLst>
                </a:gridCol>
              </a:tblGrid>
              <a:tr h="903447">
                <a:tc>
                  <a:txBody>
                    <a:bodyPr/>
                    <a:lstStyle/>
                    <a:p>
                      <a:pPr algn="l">
                        <a:defRPr/>
                      </a:pPr>
                      <a:r>
                        <a:rPr lang="en-GB" sz="2400" b="1" u="none" dirty="0">
                          <a:solidFill>
                            <a:srgbClr val="000000"/>
                          </a:solidFill>
                          <a:latin typeface="+mn-lt"/>
                        </a:rPr>
                        <a:t>The PHYSICAL effects of castles</a:t>
                      </a:r>
                    </a:p>
                  </a:txBody>
                  <a:tcPr marL="217528" marR="217528" marT="108764" marB="108764">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8D0ED"/>
                    </a:solidFill>
                  </a:tcPr>
                </a:tc>
                <a:tc>
                  <a:txBody>
                    <a:bodyPr/>
                    <a:lstStyle/>
                    <a:p>
                      <a:pPr algn="l"/>
                      <a:r>
                        <a:rPr lang="en-GB" sz="2400" b="1" dirty="0">
                          <a:solidFill>
                            <a:sysClr val="windowText" lastClr="000000"/>
                          </a:solidFill>
                          <a:latin typeface="+mn-lt"/>
                        </a:rPr>
                        <a:t>The PSYCHOLOGICAL effects of castles</a:t>
                      </a:r>
                    </a:p>
                  </a:txBody>
                  <a:tcPr marL="217528" marR="217528" marT="108764" marB="108764">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8D0ED"/>
                    </a:solidFill>
                  </a:tcPr>
                </a:tc>
                <a:extLst>
                  <a:ext uri="{0D108BD9-81ED-4DB2-BD59-A6C34878D82A}">
                    <a16:rowId xmlns:a16="http://schemas.microsoft.com/office/drawing/2014/main" val="4097061818"/>
                  </a:ext>
                </a:extLst>
              </a:tr>
              <a:tr h="669397">
                <a:tc>
                  <a:txBody>
                    <a:bodyPr/>
                    <a:lstStyle/>
                    <a:p>
                      <a:pPr algn="l">
                        <a:defRPr/>
                      </a:pPr>
                      <a:r>
                        <a:rPr lang="en-US" sz="3800" dirty="0">
                          <a:latin typeface="+mn-lt"/>
                        </a:rPr>
                        <a:t>1.</a:t>
                      </a:r>
                    </a:p>
                    <a:p>
                      <a:pPr algn="l">
                        <a:defRPr/>
                      </a:pPr>
                      <a:endParaRPr lang="en-US" sz="3800" dirty="0">
                        <a:latin typeface="+mn-lt"/>
                      </a:endParaRPr>
                    </a:p>
                    <a:p>
                      <a:pPr algn="l">
                        <a:defRPr/>
                      </a:pPr>
                      <a:r>
                        <a:rPr lang="en-US" sz="3800" dirty="0">
                          <a:latin typeface="+mn-lt"/>
                        </a:rPr>
                        <a:t>2.</a:t>
                      </a:r>
                    </a:p>
                    <a:p>
                      <a:pPr algn="l">
                        <a:defRPr/>
                      </a:pPr>
                      <a:endParaRPr lang="en-US" sz="3800" dirty="0">
                        <a:latin typeface="+mn-lt"/>
                      </a:endParaRPr>
                    </a:p>
                    <a:p>
                      <a:pPr algn="l">
                        <a:defRPr/>
                      </a:pPr>
                      <a:r>
                        <a:rPr lang="en-US" sz="3800" dirty="0">
                          <a:latin typeface="+mn-lt"/>
                        </a:rPr>
                        <a:t>3.</a:t>
                      </a:r>
                    </a:p>
                  </a:txBody>
                  <a:tcPr marL="217528" marR="217528" marT="108764" marB="108764">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E8F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000000"/>
                          </a:solidFill>
                          <a:effectLst/>
                          <a:uLnTx/>
                          <a:uFillTx/>
                          <a:latin typeface="+mn-lt"/>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000000"/>
                          </a:solidFill>
                          <a:effectLst/>
                          <a:uLnTx/>
                          <a:uFillTx/>
                          <a:latin typeface="+mn-lt"/>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000000"/>
                          </a:solidFill>
                          <a:effectLst/>
                          <a:uLnTx/>
                          <a:uFillTx/>
                          <a:latin typeface="+mn-lt"/>
                          <a:ea typeface="+mn-ea"/>
                          <a:cs typeface="+mn-cs"/>
                        </a:rPr>
                        <a:t>3.</a:t>
                      </a:r>
                    </a:p>
                    <a:p>
                      <a:endParaRPr lang="en-US" sz="2600" dirty="0">
                        <a:latin typeface="Arial"/>
                      </a:endParaRPr>
                    </a:p>
                  </a:txBody>
                  <a:tcPr marL="217528" marR="217528" marT="108764" marB="108764">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E8F6"/>
                    </a:solidFill>
                  </a:tcPr>
                </a:tc>
                <a:extLst>
                  <a:ext uri="{0D108BD9-81ED-4DB2-BD59-A6C34878D82A}">
                    <a16:rowId xmlns:a16="http://schemas.microsoft.com/office/drawing/2014/main" val="10001"/>
                  </a:ext>
                </a:extLst>
              </a:tr>
            </a:tbl>
          </a:graphicData>
        </a:graphic>
      </p:graphicFrame>
      <p:grpSp>
        <p:nvGrpSpPr>
          <p:cNvPr id="5" name="Washi" descr="Washi tape">
            <a:extLst>
              <a:ext uri="{FF2B5EF4-FFF2-40B4-BE49-F238E27FC236}">
                <a16:creationId xmlns:a16="http://schemas.microsoft.com/office/drawing/2014/main" id="{2BB61CBC-7E5D-498E-8A85-27F553F00915}"/>
              </a:ext>
            </a:extLst>
          </p:cNvPr>
          <p:cNvGrpSpPr/>
          <p:nvPr/>
        </p:nvGrpSpPr>
        <p:grpSpPr>
          <a:xfrm>
            <a:off x="357187" y="1220561"/>
            <a:ext cx="10913125" cy="893895"/>
            <a:chOff x="6548482" y="2378114"/>
            <a:chExt cx="4352736" cy="1123013"/>
          </a:xfrm>
        </p:grpSpPr>
        <p:pic>
          <p:nvPicPr>
            <p:cNvPr id="6" name="Washi">
              <a:extLst>
                <a:ext uri="{FF2B5EF4-FFF2-40B4-BE49-F238E27FC236}">
                  <a16:creationId xmlns:a16="http://schemas.microsoft.com/office/drawing/2014/main" id="{65506609-51A2-4BC2-AE69-EC63223E496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48482" y="2378114"/>
              <a:ext cx="4352736" cy="1123013"/>
            </a:xfrm>
            <a:prstGeom prst="rect">
              <a:avLst/>
            </a:prstGeom>
          </p:spPr>
        </p:pic>
        <p:sp>
          <p:nvSpPr>
            <p:cNvPr id="7" name="Text Placeholder">
              <a:extLst>
                <a:ext uri="{FF2B5EF4-FFF2-40B4-BE49-F238E27FC236}">
                  <a16:creationId xmlns:a16="http://schemas.microsoft.com/office/drawing/2014/main" id="{740E9559-3F38-4691-B827-487AC111C942}"/>
                </a:ext>
              </a:extLst>
            </p:cNvPr>
            <p:cNvSpPr txBox="1">
              <a:spLocks/>
            </p:cNvSpPr>
            <p:nvPr/>
          </p:nvSpPr>
          <p:spPr>
            <a:xfrm>
              <a:off x="6612863" y="2456758"/>
              <a:ext cx="4276451" cy="710287"/>
            </a:xfrm>
            <a:prstGeom prst="rect">
              <a:avLst/>
            </a:prstGeom>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Write a list of these different ways - you should split your list in to two categories, as in the table below, give each reason a number  (NB: Need help getting started? Then use the hints on slide 7)</a:t>
              </a:r>
            </a:p>
          </p:txBody>
        </p:sp>
      </p:grpSp>
    </p:spTree>
    <p:extLst>
      <p:ext uri="{BB962C8B-B14F-4D97-AF65-F5344CB8AC3E}">
        <p14:creationId xmlns:p14="http://schemas.microsoft.com/office/powerpoint/2010/main" val="1891877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35C7BC-2BDD-4FCC-8CCD-8EC533797DA5}"/>
              </a:ext>
            </a:extLst>
          </p:cNvPr>
          <p:cNvSpPr>
            <a:spLocks noGrp="1"/>
          </p:cNvSpPr>
          <p:nvPr>
            <p:ph type="title"/>
          </p:nvPr>
        </p:nvSpPr>
        <p:spPr/>
        <p:txBody>
          <a:bodyPr>
            <a:normAutofit fontScale="90000"/>
          </a:bodyPr>
          <a:lstStyle/>
          <a:p>
            <a:r>
              <a:rPr lang="en-GB" dirty="0"/>
              <a:t>STEP 2:Think about the different ways in which a castle could help William keep control over his new kingdom </a:t>
            </a:r>
            <a:r>
              <a:rPr lang="en-GB" dirty="0">
                <a:solidFill>
                  <a:schemeClr val="bg1"/>
                </a:solidFill>
              </a:rPr>
              <a:t>(print out)</a:t>
            </a:r>
          </a:p>
        </p:txBody>
      </p:sp>
      <p:sp>
        <p:nvSpPr>
          <p:cNvPr id="10" name="Text Placeholder">
            <a:extLst>
              <a:ext uri="{FF2B5EF4-FFF2-40B4-BE49-F238E27FC236}">
                <a16:creationId xmlns:a16="http://schemas.microsoft.com/office/drawing/2014/main" id="{80D78092-B2B1-471B-A87C-598F4E52D155}"/>
              </a:ext>
            </a:extLst>
          </p:cNvPr>
          <p:cNvSpPr txBox="1">
            <a:spLocks/>
          </p:cNvSpPr>
          <p:nvPr/>
        </p:nvSpPr>
        <p:spPr>
          <a:xfrm>
            <a:off x="494561" y="1199750"/>
            <a:ext cx="10721864" cy="565374"/>
          </a:xfrm>
          <a:prstGeom prst="rect">
            <a:avLst/>
          </a:prstGeom>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Write a list of these different ways - you should split your list in to two categories, as in the table below, give each reason a number  (NB: Need help getting started? Then use the hints on the slide 7)</a:t>
            </a:r>
          </a:p>
        </p:txBody>
      </p:sp>
      <p:graphicFrame>
        <p:nvGraphicFramePr>
          <p:cNvPr id="11" name="Table 10" descr="Table">
            <a:extLst>
              <a:ext uri="{FF2B5EF4-FFF2-40B4-BE49-F238E27FC236}">
                <a16:creationId xmlns:a16="http://schemas.microsoft.com/office/drawing/2014/main" id="{38CB5B21-1FE0-4DA1-B734-CFFC087D0236}"/>
              </a:ext>
            </a:extLst>
          </p:cNvPr>
          <p:cNvGraphicFramePr>
            <a:graphicFrameLocks noGrp="1"/>
          </p:cNvGraphicFramePr>
          <p:nvPr/>
        </p:nvGraphicFramePr>
        <p:xfrm>
          <a:off x="550844" y="1889460"/>
          <a:ext cx="10421956" cy="4696535"/>
        </p:xfrm>
        <a:graphic>
          <a:graphicData uri="http://schemas.openxmlformats.org/drawingml/2006/table">
            <a:tbl>
              <a:tblPr firstRow="1"/>
              <a:tblGrid>
                <a:gridCol w="5210978">
                  <a:extLst>
                    <a:ext uri="{9D8B030D-6E8A-4147-A177-3AD203B41FA5}">
                      <a16:colId xmlns:a16="http://schemas.microsoft.com/office/drawing/2014/main" val="20000"/>
                    </a:ext>
                  </a:extLst>
                </a:gridCol>
                <a:gridCol w="5210978">
                  <a:extLst>
                    <a:ext uri="{9D8B030D-6E8A-4147-A177-3AD203B41FA5}">
                      <a16:colId xmlns:a16="http://schemas.microsoft.com/office/drawing/2014/main" val="20001"/>
                    </a:ext>
                  </a:extLst>
                </a:gridCol>
              </a:tblGrid>
              <a:tr h="1027843">
                <a:tc>
                  <a:txBody>
                    <a:bodyPr/>
                    <a:lstStyle/>
                    <a:p>
                      <a:pPr algn="l">
                        <a:defRPr/>
                      </a:pPr>
                      <a:r>
                        <a:rPr lang="en-GB" sz="2400" b="1" u="none" dirty="0">
                          <a:solidFill>
                            <a:srgbClr val="000000"/>
                          </a:solidFill>
                          <a:latin typeface="+mn-lt"/>
                        </a:rPr>
                        <a:t>The PHYSICAL effects of castles</a:t>
                      </a:r>
                    </a:p>
                  </a:txBody>
                  <a:tcPr marL="217528" marR="217528" marT="108764" marB="108764">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r>
                        <a:rPr lang="en-GB" sz="2400" b="1" dirty="0">
                          <a:solidFill>
                            <a:sysClr val="windowText" lastClr="000000"/>
                          </a:solidFill>
                          <a:latin typeface="+mn-lt"/>
                        </a:rPr>
                        <a:t>The PSYCHOLOGICAL effects of castles</a:t>
                      </a:r>
                    </a:p>
                  </a:txBody>
                  <a:tcPr marL="217528" marR="217528" marT="108764" marB="108764">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97061818"/>
                  </a:ext>
                </a:extLst>
              </a:tr>
              <a:tr h="3668692">
                <a:tc>
                  <a:txBody>
                    <a:bodyPr/>
                    <a:lstStyle/>
                    <a:p>
                      <a:pPr algn="l">
                        <a:defRPr/>
                      </a:pPr>
                      <a:r>
                        <a:rPr lang="en-US" sz="3800" dirty="0">
                          <a:latin typeface="+mn-lt"/>
                        </a:rPr>
                        <a:t>1.</a:t>
                      </a:r>
                    </a:p>
                    <a:p>
                      <a:pPr algn="l">
                        <a:defRPr/>
                      </a:pPr>
                      <a:endParaRPr lang="en-US" sz="3800" dirty="0">
                        <a:latin typeface="+mn-lt"/>
                      </a:endParaRPr>
                    </a:p>
                    <a:p>
                      <a:pPr algn="l">
                        <a:defRPr/>
                      </a:pPr>
                      <a:r>
                        <a:rPr lang="en-US" sz="3800" dirty="0">
                          <a:latin typeface="+mn-lt"/>
                        </a:rPr>
                        <a:t>2.</a:t>
                      </a:r>
                    </a:p>
                    <a:p>
                      <a:pPr algn="l">
                        <a:defRPr/>
                      </a:pPr>
                      <a:endParaRPr lang="en-US" sz="3800" dirty="0">
                        <a:latin typeface="+mn-lt"/>
                      </a:endParaRPr>
                    </a:p>
                    <a:p>
                      <a:pPr algn="l">
                        <a:defRPr/>
                      </a:pPr>
                      <a:r>
                        <a:rPr lang="en-US" sz="3800" dirty="0">
                          <a:latin typeface="+mn-lt"/>
                        </a:rPr>
                        <a:t>3.</a:t>
                      </a:r>
                    </a:p>
                  </a:txBody>
                  <a:tcPr marL="217528" marR="217528" marT="108764" marB="108764">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000000"/>
                          </a:solidFill>
                          <a:effectLst/>
                          <a:uLnTx/>
                          <a:uFillTx/>
                          <a:latin typeface="+mn-lt"/>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000000"/>
                          </a:solidFill>
                          <a:effectLst/>
                          <a:uLnTx/>
                          <a:uFillTx/>
                          <a:latin typeface="+mn-lt"/>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000000"/>
                          </a:solidFill>
                          <a:effectLst/>
                          <a:uLnTx/>
                          <a:uFillTx/>
                          <a:latin typeface="+mn-lt"/>
                          <a:ea typeface="+mn-ea"/>
                          <a:cs typeface="+mn-cs"/>
                        </a:rPr>
                        <a:t>3.</a:t>
                      </a:r>
                      <a:endParaRPr lang="en-US" sz="2600" dirty="0">
                        <a:latin typeface="Arial"/>
                      </a:endParaRPr>
                    </a:p>
                    <a:p>
                      <a:endParaRPr lang="en-US" sz="2600" dirty="0">
                        <a:latin typeface="Arial"/>
                      </a:endParaRPr>
                    </a:p>
                  </a:txBody>
                  <a:tcPr marL="217528" marR="217528" marT="108764" marB="108764">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11815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882DA-F86C-4F3E-92C6-5888F82009C5}"/>
              </a:ext>
            </a:extLst>
          </p:cNvPr>
          <p:cNvSpPr>
            <a:spLocks noGrp="1"/>
          </p:cNvSpPr>
          <p:nvPr>
            <p:ph type="title"/>
          </p:nvPr>
        </p:nvSpPr>
        <p:spPr/>
        <p:txBody>
          <a:bodyPr>
            <a:normAutofit fontScale="90000"/>
          </a:bodyPr>
          <a:lstStyle/>
          <a:p>
            <a:r>
              <a:rPr lang="en-GB" dirty="0"/>
              <a:t>Hint: Castles…..</a:t>
            </a:r>
            <a:br>
              <a:rPr lang="en-GB" dirty="0"/>
            </a:br>
            <a:r>
              <a:rPr lang="en-GB" dirty="0"/>
              <a:t>(Click on the ? to revel the hints)</a:t>
            </a:r>
          </a:p>
        </p:txBody>
      </p:sp>
      <p:sp>
        <p:nvSpPr>
          <p:cNvPr id="8" name="Picture Placeholder 31" descr="Speech bubble">
            <a:extLst>
              <a:ext uri="{FF2B5EF4-FFF2-40B4-BE49-F238E27FC236}">
                <a16:creationId xmlns:a16="http://schemas.microsoft.com/office/drawing/2014/main" id="{9EFC7637-D2F2-4A45-9BD7-24FAB41FA3B2}"/>
              </a:ext>
              <a:ext uri="{C183D7F6-B498-43B3-948B-1728B52AA6E4}">
                <adec:decorative xmlns:adec="http://schemas.microsoft.com/office/drawing/2017/decorative" val="0"/>
              </a:ext>
            </a:extLst>
          </p:cNvPr>
          <p:cNvSpPr txBox="1">
            <a:spLocks/>
          </p:cNvSpPr>
          <p:nvPr/>
        </p:nvSpPr>
        <p:spPr>
          <a:xfrm rot="20654440" flipH="1">
            <a:off x="658811" y="1918337"/>
            <a:ext cx="1771267" cy="1571625"/>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1800" b="1" dirty="0"/>
          </a:p>
          <a:p>
            <a:pPr algn="ctr">
              <a:spcBef>
                <a:spcPts val="0"/>
              </a:spcBef>
            </a:pPr>
            <a:r>
              <a:rPr lang="en-US" sz="1800" b="1" dirty="0"/>
              <a:t>Intimidated people</a:t>
            </a:r>
          </a:p>
        </p:txBody>
      </p:sp>
      <p:sp>
        <p:nvSpPr>
          <p:cNvPr id="12" name="Picture Placeholder 31" descr="Speech bubble">
            <a:extLst>
              <a:ext uri="{FF2B5EF4-FFF2-40B4-BE49-F238E27FC236}">
                <a16:creationId xmlns:a16="http://schemas.microsoft.com/office/drawing/2014/main" id="{0A80FE2B-BC13-4EDD-B8ED-0E9EDBE5291A}"/>
              </a:ext>
              <a:ext uri="{C183D7F6-B498-43B3-948B-1728B52AA6E4}">
                <adec:decorative xmlns:adec="http://schemas.microsoft.com/office/drawing/2017/decorative" val="0"/>
              </a:ext>
            </a:extLst>
          </p:cNvPr>
          <p:cNvSpPr txBox="1">
            <a:spLocks/>
          </p:cNvSpPr>
          <p:nvPr/>
        </p:nvSpPr>
        <p:spPr>
          <a:xfrm rot="20654440" flipH="1">
            <a:off x="718717" y="2084194"/>
            <a:ext cx="1651455" cy="1202449"/>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5400" b="1" dirty="0"/>
              <a:t>?</a:t>
            </a:r>
          </a:p>
        </p:txBody>
      </p:sp>
      <p:sp>
        <p:nvSpPr>
          <p:cNvPr id="4" name="Picture Placeholder 21" descr="Speech bubble">
            <a:extLst>
              <a:ext uri="{FF2B5EF4-FFF2-40B4-BE49-F238E27FC236}">
                <a16:creationId xmlns:a16="http://schemas.microsoft.com/office/drawing/2014/main" id="{38BA2C87-56C6-442F-804A-D5BB9E86EB0B}"/>
              </a:ext>
              <a:ext uri="{C183D7F6-B498-43B3-948B-1728B52AA6E4}">
                <adec:decorative xmlns:adec="http://schemas.microsoft.com/office/drawing/2017/decorative" val="0"/>
              </a:ext>
            </a:extLst>
          </p:cNvPr>
          <p:cNvSpPr txBox="1">
            <a:spLocks/>
          </p:cNvSpPr>
          <p:nvPr/>
        </p:nvSpPr>
        <p:spPr>
          <a:xfrm rot="688302" flipH="1">
            <a:off x="2691440" y="2029666"/>
            <a:ext cx="2706967" cy="1311505"/>
          </a:xfrm>
          <a:prstGeom prst="rect">
            <a:avLst/>
          </a:prstGeom>
          <a:blipFill>
            <a:blip r:embed="rId4">
              <a:extLst>
                <a:ext uri="{96DAC541-7B7A-43D3-8B79-37D633B846F1}">
                  <asvg:svgBlip xmlns:asvg="http://schemas.microsoft.com/office/drawing/2016/SVG/main" r:embed="rId5"/>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dirty="0"/>
              <a:t> </a:t>
            </a:r>
            <a:r>
              <a:rPr lang="en-GB" sz="1800" b="1" dirty="0"/>
              <a:t>Provided a place </a:t>
            </a:r>
          </a:p>
          <a:p>
            <a:pPr algn="ctr">
              <a:spcBef>
                <a:spcPts val="0"/>
              </a:spcBef>
            </a:pPr>
            <a:r>
              <a:rPr lang="en-GB" sz="1800" b="1" dirty="0"/>
              <a:t>to keep soldiers</a:t>
            </a:r>
          </a:p>
          <a:p>
            <a:pPr algn="ctr"/>
            <a:endParaRPr lang="en-US" sz="1800" b="1" dirty="0"/>
          </a:p>
        </p:txBody>
      </p:sp>
      <p:sp>
        <p:nvSpPr>
          <p:cNvPr id="13" name="Picture Placeholder 21" descr="Speech bubble">
            <a:extLst>
              <a:ext uri="{FF2B5EF4-FFF2-40B4-BE49-F238E27FC236}">
                <a16:creationId xmlns:a16="http://schemas.microsoft.com/office/drawing/2014/main" id="{C37AA527-66C5-4AA3-8A68-95478486583E}"/>
              </a:ext>
              <a:ext uri="{C183D7F6-B498-43B3-948B-1728B52AA6E4}">
                <adec:decorative xmlns:adec="http://schemas.microsoft.com/office/drawing/2017/decorative" val="0"/>
              </a:ext>
            </a:extLst>
          </p:cNvPr>
          <p:cNvSpPr txBox="1">
            <a:spLocks/>
          </p:cNvSpPr>
          <p:nvPr/>
        </p:nvSpPr>
        <p:spPr>
          <a:xfrm rot="688302" flipH="1">
            <a:off x="2700918" y="2108498"/>
            <a:ext cx="2638140" cy="1221137"/>
          </a:xfrm>
          <a:prstGeom prst="rect">
            <a:avLst/>
          </a:prstGeom>
          <a:blipFill>
            <a:blip r:embed="rId4">
              <a:extLst>
                <a:ext uri="{96DAC541-7B7A-43D3-8B79-37D633B846F1}">
                  <asvg:svgBlip xmlns:asvg="http://schemas.microsoft.com/office/drawing/2016/SVG/main" r:embed="rId5"/>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GB" sz="5400" b="1" dirty="0"/>
              <a:t>?</a:t>
            </a:r>
          </a:p>
          <a:p>
            <a:pPr algn="ctr"/>
            <a:endParaRPr lang="en-US" sz="1800" b="1" dirty="0"/>
          </a:p>
        </p:txBody>
      </p:sp>
      <p:sp>
        <p:nvSpPr>
          <p:cNvPr id="9" name="Picture Placeholder 23" descr="Speech bubble">
            <a:extLst>
              <a:ext uri="{FF2B5EF4-FFF2-40B4-BE49-F238E27FC236}">
                <a16:creationId xmlns:a16="http://schemas.microsoft.com/office/drawing/2014/main" id="{4E1AABF7-D183-40DC-A96E-FE16F907D8BB}"/>
              </a:ext>
              <a:ext uri="{C183D7F6-B498-43B3-948B-1728B52AA6E4}">
                <adec:decorative xmlns:adec="http://schemas.microsoft.com/office/drawing/2017/decorative" val="0"/>
              </a:ext>
            </a:extLst>
          </p:cNvPr>
          <p:cNvSpPr txBox="1">
            <a:spLocks/>
          </p:cNvSpPr>
          <p:nvPr/>
        </p:nvSpPr>
        <p:spPr>
          <a:xfrm rot="21375126" flipH="1">
            <a:off x="5627775" y="1659110"/>
            <a:ext cx="2594028" cy="1311506"/>
          </a:xfrm>
          <a:prstGeom prst="rect">
            <a:avLst/>
          </a:prstGeom>
          <a:blipFill>
            <a:blip r:embed="rId6">
              <a:extLst>
                <a:ext uri="{96DAC541-7B7A-43D3-8B79-37D633B846F1}">
                  <asvg:svgBlip xmlns:asvg="http://schemas.microsoft.com/office/drawing/2016/SVG/main" r:embed="rId7"/>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dirty="0"/>
              <a:t> </a:t>
            </a:r>
            <a:r>
              <a:rPr lang="en-GB" sz="1800" b="1" dirty="0"/>
              <a:t>Provided work </a:t>
            </a:r>
          </a:p>
          <a:p>
            <a:pPr algn="ctr">
              <a:spcBef>
                <a:spcPts val="0"/>
              </a:spcBef>
            </a:pPr>
            <a:r>
              <a:rPr lang="en-GB" sz="1800" b="1" dirty="0"/>
              <a:t>for local people</a:t>
            </a:r>
          </a:p>
          <a:p>
            <a:pPr algn="ctr"/>
            <a:endParaRPr lang="en-US" sz="1800" b="1" dirty="0"/>
          </a:p>
        </p:txBody>
      </p:sp>
      <p:sp>
        <p:nvSpPr>
          <p:cNvPr id="14" name="Picture Placeholder 23" descr="Speech bubble">
            <a:extLst>
              <a:ext uri="{FF2B5EF4-FFF2-40B4-BE49-F238E27FC236}">
                <a16:creationId xmlns:a16="http://schemas.microsoft.com/office/drawing/2014/main" id="{EC729F2F-E799-4155-B145-7C9033A3E4F0}"/>
              </a:ext>
              <a:ext uri="{C183D7F6-B498-43B3-948B-1728B52AA6E4}">
                <adec:decorative xmlns:adec="http://schemas.microsoft.com/office/drawing/2017/decorative" val="0"/>
              </a:ext>
            </a:extLst>
          </p:cNvPr>
          <p:cNvSpPr txBox="1">
            <a:spLocks/>
          </p:cNvSpPr>
          <p:nvPr/>
        </p:nvSpPr>
        <p:spPr>
          <a:xfrm rot="21375126" flipH="1">
            <a:off x="5628981" y="1707411"/>
            <a:ext cx="2545707" cy="1246306"/>
          </a:xfrm>
          <a:prstGeom prst="rect">
            <a:avLst/>
          </a:prstGeom>
          <a:blipFill>
            <a:blip r:embed="rId6">
              <a:extLst>
                <a:ext uri="{96DAC541-7B7A-43D3-8B79-37D633B846F1}">
                  <asvg:svgBlip xmlns:asvg="http://schemas.microsoft.com/office/drawing/2016/SVG/main" r:embed="rId7"/>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GB" sz="5400" b="1" dirty="0"/>
              <a:t>?</a:t>
            </a:r>
          </a:p>
          <a:p>
            <a:pPr algn="ctr"/>
            <a:endParaRPr lang="en-US" sz="1800" b="1" dirty="0"/>
          </a:p>
        </p:txBody>
      </p:sp>
      <p:sp>
        <p:nvSpPr>
          <p:cNvPr id="6" name="Picture Placeholder 14" descr="Speech bubble">
            <a:extLst>
              <a:ext uri="{FF2B5EF4-FFF2-40B4-BE49-F238E27FC236}">
                <a16:creationId xmlns:a16="http://schemas.microsoft.com/office/drawing/2014/main" id="{A68297BD-7550-408D-BFFD-10B2DEB585C2}"/>
              </a:ext>
              <a:ext uri="{C183D7F6-B498-43B3-948B-1728B52AA6E4}">
                <adec:decorative xmlns:adec="http://schemas.microsoft.com/office/drawing/2017/decorative" val="0"/>
              </a:ext>
            </a:extLst>
          </p:cNvPr>
          <p:cNvSpPr txBox="1">
            <a:spLocks/>
          </p:cNvSpPr>
          <p:nvPr/>
        </p:nvSpPr>
        <p:spPr>
          <a:xfrm rot="163841">
            <a:off x="8424316" y="789919"/>
            <a:ext cx="2497137" cy="1571625"/>
          </a:xfrm>
          <a:prstGeom prst="rect">
            <a:avLst/>
          </a:prstGeom>
          <a:blipFill>
            <a:blip r:embed="rId8">
              <a:extLst>
                <a:ext uri="{96DAC541-7B7A-43D3-8B79-37D633B846F1}">
                  <asvg:svgBlip xmlns:asvg="http://schemas.microsoft.com/office/drawing/2016/SVG/main" r:embed="rId9"/>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endParaRPr lang="en-US" sz="1200" b="1" dirty="0"/>
          </a:p>
          <a:p>
            <a:pPr algn="ctr">
              <a:spcBef>
                <a:spcPts val="600"/>
              </a:spcBef>
            </a:pPr>
            <a:r>
              <a:rPr lang="en-US" sz="1800" b="1" dirty="0"/>
              <a:t>Protected the</a:t>
            </a:r>
          </a:p>
          <a:p>
            <a:pPr algn="ctr">
              <a:spcBef>
                <a:spcPts val="600"/>
              </a:spcBef>
            </a:pPr>
            <a:r>
              <a:rPr lang="en-US" sz="1800" b="1" dirty="0"/>
              <a:t>Norman lord</a:t>
            </a:r>
          </a:p>
        </p:txBody>
      </p:sp>
      <p:sp>
        <p:nvSpPr>
          <p:cNvPr id="15" name="Picture Placeholder 14" descr="Speech bubble">
            <a:extLst>
              <a:ext uri="{FF2B5EF4-FFF2-40B4-BE49-F238E27FC236}">
                <a16:creationId xmlns:a16="http://schemas.microsoft.com/office/drawing/2014/main" id="{996A601B-6A0C-43D5-8B76-FA816FBAC5C1}"/>
              </a:ext>
              <a:ext uri="{C183D7F6-B498-43B3-948B-1728B52AA6E4}">
                <adec:decorative xmlns:adec="http://schemas.microsoft.com/office/drawing/2017/decorative" val="0"/>
              </a:ext>
            </a:extLst>
          </p:cNvPr>
          <p:cNvSpPr txBox="1">
            <a:spLocks/>
          </p:cNvSpPr>
          <p:nvPr/>
        </p:nvSpPr>
        <p:spPr>
          <a:xfrm rot="163841">
            <a:off x="8425005" y="906513"/>
            <a:ext cx="2397632" cy="1429606"/>
          </a:xfrm>
          <a:prstGeom prst="rect">
            <a:avLst/>
          </a:prstGeom>
          <a:blipFill>
            <a:blip r:embed="rId8">
              <a:extLst>
                <a:ext uri="{96DAC541-7B7A-43D3-8B79-37D633B846F1}">
                  <asvg:svgBlip xmlns:asvg="http://schemas.microsoft.com/office/drawing/2016/SVG/main" r:embed="rId9"/>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endParaRPr lang="en-US" sz="400" b="1" dirty="0"/>
          </a:p>
          <a:p>
            <a:pPr algn="ctr">
              <a:spcBef>
                <a:spcPts val="0"/>
              </a:spcBef>
            </a:pPr>
            <a:r>
              <a:rPr lang="en-US" sz="5400" b="1" dirty="0"/>
              <a:t>?</a:t>
            </a:r>
          </a:p>
        </p:txBody>
      </p:sp>
      <p:sp>
        <p:nvSpPr>
          <p:cNvPr id="7" name="Picture Placeholder 17" descr="Speech bubble">
            <a:extLst>
              <a:ext uri="{FF2B5EF4-FFF2-40B4-BE49-F238E27FC236}">
                <a16:creationId xmlns:a16="http://schemas.microsoft.com/office/drawing/2014/main" id="{FEF05532-840F-4567-BB6B-1B52CA95045C}"/>
              </a:ext>
              <a:ext uri="{C183D7F6-B498-43B3-948B-1728B52AA6E4}">
                <adec:decorative xmlns:adec="http://schemas.microsoft.com/office/drawing/2017/decorative" val="0"/>
              </a:ext>
            </a:extLst>
          </p:cNvPr>
          <p:cNvSpPr txBox="1">
            <a:spLocks/>
          </p:cNvSpPr>
          <p:nvPr/>
        </p:nvSpPr>
        <p:spPr>
          <a:xfrm rot="563605">
            <a:off x="688449" y="4044085"/>
            <a:ext cx="3217862" cy="2084069"/>
          </a:xfrm>
          <a:prstGeom prst="rect">
            <a:avLst/>
          </a:prstGeom>
          <a:blipFill>
            <a:blip r:embed="rId10"/>
            <a:stretch>
              <a:fillRect l="-412" r="-412"/>
            </a:stretch>
          </a:blipFill>
        </p:spPr>
        <p:txBody>
          <a:bodyPr lIns="144000" tIns="180000" rIns="144000" bIns="180000"/>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800" dirty="0"/>
              <a:t> </a:t>
            </a:r>
          </a:p>
          <a:p>
            <a:pPr algn="ctr">
              <a:spcBef>
                <a:spcPts val="600"/>
              </a:spcBef>
            </a:pPr>
            <a:r>
              <a:rPr lang="en-GB" sz="1800" b="1" dirty="0"/>
              <a:t>Destroyed parts of </a:t>
            </a:r>
          </a:p>
          <a:p>
            <a:pPr algn="ctr">
              <a:spcBef>
                <a:spcPts val="600"/>
              </a:spcBef>
            </a:pPr>
            <a:r>
              <a:rPr lang="en-GB" sz="1800" b="1" dirty="0"/>
              <a:t>some existing towns </a:t>
            </a:r>
          </a:p>
          <a:p>
            <a:pPr algn="ctr">
              <a:spcBef>
                <a:spcPts val="600"/>
              </a:spcBef>
            </a:pPr>
            <a:r>
              <a:rPr lang="en-GB" sz="1800" b="1" dirty="0"/>
              <a:t>and villages</a:t>
            </a:r>
            <a:endParaRPr lang="en-US" sz="1800" b="1" dirty="0"/>
          </a:p>
        </p:txBody>
      </p:sp>
      <p:sp>
        <p:nvSpPr>
          <p:cNvPr id="20" name="Picture Placeholder 17" descr="Speech bubble">
            <a:extLst>
              <a:ext uri="{FF2B5EF4-FFF2-40B4-BE49-F238E27FC236}">
                <a16:creationId xmlns:a16="http://schemas.microsoft.com/office/drawing/2014/main" id="{F5EA7927-4E61-47CB-8078-582F90F5DBA8}"/>
              </a:ext>
              <a:ext uri="{C183D7F6-B498-43B3-948B-1728B52AA6E4}">
                <adec:decorative xmlns:adec="http://schemas.microsoft.com/office/drawing/2017/decorative" val="0"/>
              </a:ext>
            </a:extLst>
          </p:cNvPr>
          <p:cNvSpPr txBox="1">
            <a:spLocks/>
          </p:cNvSpPr>
          <p:nvPr/>
        </p:nvSpPr>
        <p:spPr>
          <a:xfrm rot="563605">
            <a:off x="652358" y="3993517"/>
            <a:ext cx="3217862" cy="2180146"/>
          </a:xfrm>
          <a:prstGeom prst="rect">
            <a:avLst/>
          </a:prstGeom>
          <a:blipFill>
            <a:blip r:embed="rId10"/>
            <a:stretch>
              <a:fillRect l="-412" r="-412"/>
            </a:stretch>
          </a:blipFill>
        </p:spPr>
        <p:txBody>
          <a:bodyPr lIns="144000" tIns="180000" rIns="144000" bIns="180000"/>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200" dirty="0"/>
              <a:t> </a:t>
            </a:r>
          </a:p>
          <a:p>
            <a:pPr algn="ctr">
              <a:spcBef>
                <a:spcPts val="0"/>
              </a:spcBef>
            </a:pPr>
            <a:r>
              <a:rPr lang="en-GB" sz="5400" b="1" dirty="0"/>
              <a:t>?</a:t>
            </a:r>
            <a:endParaRPr lang="en-US" sz="5400" b="1" dirty="0"/>
          </a:p>
        </p:txBody>
      </p:sp>
      <p:sp>
        <p:nvSpPr>
          <p:cNvPr id="5" name="Picture Placeholder 25" descr="Speech bubble">
            <a:extLst>
              <a:ext uri="{FF2B5EF4-FFF2-40B4-BE49-F238E27FC236}">
                <a16:creationId xmlns:a16="http://schemas.microsoft.com/office/drawing/2014/main" id="{2B0F541C-D407-417D-ADBB-B4BC691C046A}"/>
              </a:ext>
              <a:ext uri="{C183D7F6-B498-43B3-948B-1728B52AA6E4}">
                <adec:decorative xmlns:adec="http://schemas.microsoft.com/office/drawing/2017/decorative" val="0"/>
              </a:ext>
            </a:extLst>
          </p:cNvPr>
          <p:cNvSpPr txBox="1">
            <a:spLocks/>
          </p:cNvSpPr>
          <p:nvPr/>
        </p:nvSpPr>
        <p:spPr>
          <a:xfrm rot="21245764">
            <a:off x="4412366" y="3843923"/>
            <a:ext cx="3217862" cy="2302525"/>
          </a:xfrm>
          <a:prstGeom prst="rect">
            <a:avLst/>
          </a:prstGeom>
          <a:blipFill>
            <a:blip r:embed="rId11">
              <a:extLst>
                <a:ext uri="{96DAC541-7B7A-43D3-8B79-37D633B846F1}">
                  <asvg:svgBlip xmlns:asvg="http://schemas.microsoft.com/office/drawing/2016/SVG/main" r:embed="rId12"/>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800" b="1" dirty="0"/>
          </a:p>
          <a:p>
            <a:pPr algn="ctr">
              <a:spcBef>
                <a:spcPts val="600"/>
              </a:spcBef>
            </a:pPr>
            <a:r>
              <a:rPr lang="en-GB" sz="1800" b="1" dirty="0"/>
              <a:t>Constantly reminded </a:t>
            </a:r>
          </a:p>
          <a:p>
            <a:pPr algn="ctr">
              <a:spcBef>
                <a:spcPts val="600"/>
              </a:spcBef>
            </a:pPr>
            <a:r>
              <a:rPr lang="en-GB" sz="1800" b="1" dirty="0"/>
              <a:t>people who was</a:t>
            </a:r>
          </a:p>
          <a:p>
            <a:pPr algn="ctr">
              <a:spcBef>
                <a:spcPts val="600"/>
              </a:spcBef>
            </a:pPr>
            <a:r>
              <a:rPr lang="en-GB" sz="1800" b="1" dirty="0"/>
              <a:t>in charge</a:t>
            </a:r>
          </a:p>
        </p:txBody>
      </p:sp>
      <p:sp>
        <p:nvSpPr>
          <p:cNvPr id="18" name="Picture Placeholder 25" descr="Speech bubble">
            <a:extLst>
              <a:ext uri="{FF2B5EF4-FFF2-40B4-BE49-F238E27FC236}">
                <a16:creationId xmlns:a16="http://schemas.microsoft.com/office/drawing/2014/main" id="{C4D6656D-EB5B-492C-B553-3E153CD964B8}"/>
              </a:ext>
              <a:ext uri="{C183D7F6-B498-43B3-948B-1728B52AA6E4}">
                <adec:decorative xmlns:adec="http://schemas.microsoft.com/office/drawing/2017/decorative" val="0"/>
              </a:ext>
            </a:extLst>
          </p:cNvPr>
          <p:cNvSpPr txBox="1">
            <a:spLocks/>
          </p:cNvSpPr>
          <p:nvPr/>
        </p:nvSpPr>
        <p:spPr>
          <a:xfrm rot="21245764">
            <a:off x="4412364" y="3860349"/>
            <a:ext cx="3217862" cy="2302525"/>
          </a:xfrm>
          <a:prstGeom prst="rect">
            <a:avLst/>
          </a:prstGeom>
          <a:blipFill>
            <a:blip r:embed="rId11">
              <a:extLst>
                <a:ext uri="{96DAC541-7B7A-43D3-8B79-37D633B846F1}">
                  <asvg:svgBlip xmlns:asvg="http://schemas.microsoft.com/office/drawing/2016/SVG/main" r:embed="rId12"/>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800" b="1" dirty="0"/>
          </a:p>
          <a:p>
            <a:pPr algn="ctr"/>
            <a:r>
              <a:rPr lang="en-GB" sz="5400" b="1" dirty="0"/>
              <a:t>?</a:t>
            </a:r>
          </a:p>
        </p:txBody>
      </p:sp>
      <p:sp>
        <p:nvSpPr>
          <p:cNvPr id="10" name="Picture Placeholder 17" descr="Speech bubble">
            <a:extLst>
              <a:ext uri="{FF2B5EF4-FFF2-40B4-BE49-F238E27FC236}">
                <a16:creationId xmlns:a16="http://schemas.microsoft.com/office/drawing/2014/main" id="{ABA15F03-EE33-411A-9C4F-D3C3FF79F0E3}"/>
              </a:ext>
              <a:ext uri="{C183D7F6-B498-43B3-948B-1728B52AA6E4}">
                <adec:decorative xmlns:adec="http://schemas.microsoft.com/office/drawing/2017/decorative" val="0"/>
              </a:ext>
            </a:extLst>
          </p:cNvPr>
          <p:cNvSpPr txBox="1">
            <a:spLocks/>
          </p:cNvSpPr>
          <p:nvPr/>
        </p:nvSpPr>
        <p:spPr>
          <a:xfrm rot="20798869">
            <a:off x="7619860" y="2583810"/>
            <a:ext cx="2885499" cy="1956041"/>
          </a:xfrm>
          <a:prstGeom prst="rect">
            <a:avLst/>
          </a:prstGeom>
          <a:blipFill>
            <a:blip r:embed="rId10"/>
            <a:stretch>
              <a:fillRect l="-412" r="-412"/>
            </a:stretch>
          </a:blipFill>
        </p:spPr>
        <p:txBody>
          <a:bodyPr lIns="144000" tIns="180000" rIns="144000" bIns="180000"/>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600"/>
              </a:spcBef>
            </a:pPr>
            <a:endParaRPr lang="en-GB" sz="300" b="1" dirty="0"/>
          </a:p>
          <a:p>
            <a:pPr algn="ctr">
              <a:spcBef>
                <a:spcPts val="600"/>
              </a:spcBef>
            </a:pPr>
            <a:r>
              <a:rPr lang="en-GB" sz="1800" b="1" dirty="0"/>
              <a:t>Deterred people </a:t>
            </a:r>
          </a:p>
          <a:p>
            <a:pPr algn="ctr">
              <a:spcBef>
                <a:spcPts val="600"/>
              </a:spcBef>
            </a:pPr>
            <a:r>
              <a:rPr lang="en-GB" sz="1800" b="1" dirty="0"/>
              <a:t>from attacking the</a:t>
            </a:r>
          </a:p>
          <a:p>
            <a:pPr algn="ctr">
              <a:spcBef>
                <a:spcPts val="600"/>
              </a:spcBef>
            </a:pPr>
            <a:r>
              <a:rPr lang="en-GB" sz="1800" b="1" dirty="0"/>
              <a:t>Norman Lord</a:t>
            </a:r>
            <a:endParaRPr lang="en-US" sz="1800" b="1" dirty="0"/>
          </a:p>
        </p:txBody>
      </p:sp>
      <p:sp>
        <p:nvSpPr>
          <p:cNvPr id="16" name="Picture Placeholder 17" descr="Speech bubble">
            <a:extLst>
              <a:ext uri="{FF2B5EF4-FFF2-40B4-BE49-F238E27FC236}">
                <a16:creationId xmlns:a16="http://schemas.microsoft.com/office/drawing/2014/main" id="{A78AB0C8-1CBB-4022-9603-2A74216F1D92}"/>
              </a:ext>
              <a:ext uri="{C183D7F6-B498-43B3-948B-1728B52AA6E4}">
                <adec:decorative xmlns:adec="http://schemas.microsoft.com/office/drawing/2017/decorative" val="0"/>
              </a:ext>
            </a:extLst>
          </p:cNvPr>
          <p:cNvSpPr txBox="1">
            <a:spLocks/>
          </p:cNvSpPr>
          <p:nvPr/>
        </p:nvSpPr>
        <p:spPr>
          <a:xfrm rot="20798869">
            <a:off x="7591258" y="2581410"/>
            <a:ext cx="2926506" cy="1952118"/>
          </a:xfrm>
          <a:prstGeom prst="rect">
            <a:avLst/>
          </a:prstGeom>
          <a:blipFill>
            <a:blip r:embed="rId10"/>
            <a:stretch>
              <a:fillRect l="-412" r="-412"/>
            </a:stretch>
          </a:blipFill>
        </p:spPr>
        <p:txBody>
          <a:bodyPr lIns="144000" tIns="180000" rIns="144000" bIns="180000"/>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200" dirty="0"/>
              <a:t> </a:t>
            </a:r>
          </a:p>
          <a:p>
            <a:pPr algn="ctr">
              <a:spcBef>
                <a:spcPts val="0"/>
              </a:spcBef>
            </a:pPr>
            <a:r>
              <a:rPr lang="en-US" sz="1200" b="1" dirty="0"/>
              <a:t> </a:t>
            </a:r>
            <a:r>
              <a:rPr lang="en-GB" sz="5400" b="1" dirty="0"/>
              <a:t>?</a:t>
            </a:r>
            <a:endParaRPr lang="en-US" sz="5400" b="1" dirty="0"/>
          </a:p>
        </p:txBody>
      </p:sp>
      <p:sp>
        <p:nvSpPr>
          <p:cNvPr id="11" name="Picture Placeholder 31" descr="Speech bubble">
            <a:extLst>
              <a:ext uri="{FF2B5EF4-FFF2-40B4-BE49-F238E27FC236}">
                <a16:creationId xmlns:a16="http://schemas.microsoft.com/office/drawing/2014/main" id="{C29B6E0C-C762-4306-9B25-CA1B74860A12}"/>
              </a:ext>
              <a:ext uri="{C183D7F6-B498-43B3-948B-1728B52AA6E4}">
                <adec:decorative xmlns:adec="http://schemas.microsoft.com/office/drawing/2017/decorative" val="0"/>
              </a:ext>
            </a:extLst>
          </p:cNvPr>
          <p:cNvSpPr txBox="1">
            <a:spLocks/>
          </p:cNvSpPr>
          <p:nvPr/>
        </p:nvSpPr>
        <p:spPr>
          <a:xfrm rot="247114" flipH="1">
            <a:off x="8216611" y="4515671"/>
            <a:ext cx="2412708" cy="1838357"/>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1800" b="1" dirty="0"/>
          </a:p>
          <a:p>
            <a:pPr algn="ctr">
              <a:spcBef>
                <a:spcPts val="600"/>
              </a:spcBef>
            </a:pPr>
            <a:r>
              <a:rPr lang="en-US" sz="1800" b="1" dirty="0"/>
              <a:t>Altered the </a:t>
            </a:r>
          </a:p>
          <a:p>
            <a:pPr algn="ctr">
              <a:spcBef>
                <a:spcPts val="600"/>
              </a:spcBef>
            </a:pPr>
            <a:r>
              <a:rPr lang="en-US" sz="1800" b="1" dirty="0"/>
              <a:t>local landscape</a:t>
            </a:r>
          </a:p>
        </p:txBody>
      </p:sp>
      <p:sp>
        <p:nvSpPr>
          <p:cNvPr id="17" name="Picture Placeholder 31" descr="Speech bubble">
            <a:extLst>
              <a:ext uri="{FF2B5EF4-FFF2-40B4-BE49-F238E27FC236}">
                <a16:creationId xmlns:a16="http://schemas.microsoft.com/office/drawing/2014/main" id="{F2B64FFA-54B5-4AF5-801E-87DD5C036998}"/>
              </a:ext>
              <a:ext uri="{C183D7F6-B498-43B3-948B-1728B52AA6E4}">
                <adec:decorative xmlns:adec="http://schemas.microsoft.com/office/drawing/2017/decorative" val="0"/>
              </a:ext>
            </a:extLst>
          </p:cNvPr>
          <p:cNvSpPr txBox="1">
            <a:spLocks/>
          </p:cNvSpPr>
          <p:nvPr/>
        </p:nvSpPr>
        <p:spPr>
          <a:xfrm rot="247114" flipH="1">
            <a:off x="8200093" y="4543385"/>
            <a:ext cx="2412708" cy="1838357"/>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800" b="1" dirty="0"/>
          </a:p>
          <a:p>
            <a:pPr algn="ctr"/>
            <a:r>
              <a:rPr lang="en-US" sz="5400" b="1" dirty="0"/>
              <a:t>?</a:t>
            </a:r>
          </a:p>
        </p:txBody>
      </p:sp>
    </p:spTree>
    <p:extLst>
      <p:ext uri="{BB962C8B-B14F-4D97-AF65-F5344CB8AC3E}">
        <p14:creationId xmlns:p14="http://schemas.microsoft.com/office/powerpoint/2010/main" val="246673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xit" presetSubtype="0" accel="100000" fill="hold" grpId="0" nodeType="clickEffect">
                                  <p:stCondLst>
                                    <p:cond delay="0"/>
                                  </p:stCondLst>
                                  <p:childTnLst>
                                    <p:anim calcmode="lin" valueType="num">
                                      <p:cBhvr>
                                        <p:cTn id="6" dur="1250"/>
                                        <p:tgtEl>
                                          <p:spTgt spid="13"/>
                                        </p:tgtEl>
                                        <p:attrNameLst>
                                          <p:attrName>ppt_w</p:attrName>
                                        </p:attrNameLst>
                                      </p:cBhvr>
                                      <p:tavLst>
                                        <p:tav tm="0">
                                          <p:val>
                                            <p:strVal val="ppt_w"/>
                                          </p:val>
                                        </p:tav>
                                        <p:tav tm="100000">
                                          <p:val>
                                            <p:fltVal val="0"/>
                                          </p:val>
                                        </p:tav>
                                      </p:tavLst>
                                    </p:anim>
                                    <p:anim calcmode="lin" valueType="num">
                                      <p:cBhvr>
                                        <p:cTn id="7" dur="1250"/>
                                        <p:tgtEl>
                                          <p:spTgt spid="13"/>
                                        </p:tgtEl>
                                        <p:attrNameLst>
                                          <p:attrName>ppt_h</p:attrName>
                                        </p:attrNameLst>
                                      </p:cBhvr>
                                      <p:tavLst>
                                        <p:tav tm="0">
                                          <p:val>
                                            <p:strVal val="ppt_h"/>
                                          </p:val>
                                        </p:tav>
                                        <p:tav tm="100000">
                                          <p:val>
                                            <p:fltVal val="0"/>
                                          </p:val>
                                        </p:tav>
                                      </p:tavLst>
                                    </p:anim>
                                    <p:anim calcmode="lin" valueType="num">
                                      <p:cBhvr>
                                        <p:cTn id="8" dur="1250"/>
                                        <p:tgtEl>
                                          <p:spTgt spid="13"/>
                                        </p:tgtEl>
                                        <p:attrNameLst>
                                          <p:attrName>style.rotation</p:attrName>
                                        </p:attrNameLst>
                                      </p:cBhvr>
                                      <p:tavLst>
                                        <p:tav tm="0">
                                          <p:val>
                                            <p:fltVal val="0"/>
                                          </p:val>
                                        </p:tav>
                                        <p:tav tm="100000">
                                          <p:val>
                                            <p:fltVal val="360"/>
                                          </p:val>
                                        </p:tav>
                                      </p:tavLst>
                                    </p:anim>
                                    <p:animEffect transition="out" filter="fade">
                                      <p:cBhvr>
                                        <p:cTn id="9" dur="1250"/>
                                        <p:tgtEl>
                                          <p:spTgt spid="13"/>
                                        </p:tgtEl>
                                      </p:cBhvr>
                                    </p:animEffect>
                                    <p:set>
                                      <p:cBhvr>
                                        <p:cTn id="10" dur="1" fill="hold">
                                          <p:stCondLst>
                                            <p:cond delay="124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5" presetClass="exit" presetSubtype="10" fill="hold" grpId="0" nodeType="clickEffect">
                                  <p:stCondLst>
                                    <p:cond delay="0"/>
                                  </p:stCondLst>
                                  <p:childTnLst>
                                    <p:animEffect transition="out" filter="checkerboard(across)">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4" presetClass="exit" presetSubtype="10" fill="hold" grpId="0" nodeType="clickEffect">
                                  <p:stCondLst>
                                    <p:cond delay="0"/>
                                  </p:stCondLst>
                                  <p:childTnLst>
                                    <p:animEffect transition="out" filter="randombar(horizontal)">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22" presetClass="exit" presetSubtype="4" fill="hold" grpId="0" nodeType="clickEffect">
                                  <p:stCondLst>
                                    <p:cond delay="0"/>
                                  </p:stCondLst>
                                  <p:childTnLst>
                                    <p:animEffect transition="out" filter="wipe(down)">
                                      <p:cBhvr>
                                        <p:cTn id="33" dur="1000"/>
                                        <p:tgtEl>
                                          <p:spTgt spid="18"/>
                                        </p:tgtEl>
                                      </p:cBhvr>
                                    </p:animEffect>
                                    <p:set>
                                      <p:cBhvr>
                                        <p:cTn id="34"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23" presetClass="exit" presetSubtype="32" fill="hold" grpId="0" nodeType="clickEffect">
                                  <p:stCondLst>
                                    <p:cond delay="0"/>
                                  </p:stCondLst>
                                  <p:childTnLst>
                                    <p:anim calcmode="lin" valueType="num">
                                      <p:cBhvr>
                                        <p:cTn id="39" dur="500"/>
                                        <p:tgtEl>
                                          <p:spTgt spid="17"/>
                                        </p:tgtEl>
                                        <p:attrNameLst>
                                          <p:attrName>ppt_w</p:attrName>
                                        </p:attrNameLst>
                                      </p:cBhvr>
                                      <p:tavLst>
                                        <p:tav tm="0">
                                          <p:val>
                                            <p:strVal val="ppt_w"/>
                                          </p:val>
                                        </p:tav>
                                        <p:tav tm="100000">
                                          <p:val>
                                            <p:fltVal val="0"/>
                                          </p:val>
                                        </p:tav>
                                      </p:tavLst>
                                    </p:anim>
                                    <p:anim calcmode="lin" valueType="num">
                                      <p:cBhvr>
                                        <p:cTn id="40" dur="500"/>
                                        <p:tgtEl>
                                          <p:spTgt spid="17"/>
                                        </p:tgtEl>
                                        <p:attrNameLst>
                                          <p:attrName>ppt_h</p:attrName>
                                        </p:attrNameLst>
                                      </p:cBhvr>
                                      <p:tavLst>
                                        <p:tav tm="0">
                                          <p:val>
                                            <p:strVal val="ppt_h"/>
                                          </p:val>
                                        </p:tav>
                                        <p:tav tm="100000">
                                          <p:val>
                                            <p:fltVal val="0"/>
                                          </p:val>
                                        </p:tav>
                                      </p:tavLst>
                                    </p:anim>
                                    <p:set>
                                      <p:cBhvr>
                                        <p:cTn id="4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1250"/>
                                        <p:tgtEl>
                                          <p:spTgt spid="16"/>
                                        </p:tgtEl>
                                      </p:cBhvr>
                                    </p:animEffect>
                                    <p:set>
                                      <p:cBhvr>
                                        <p:cTn id="47" dur="1" fill="hold">
                                          <p:stCondLst>
                                            <p:cond delay="124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8" restart="whenNotActive" fill="hold" evtFilter="cancelBubble" nodeType="interactiveSeq">
                <p:stCondLst>
                  <p:cond evt="onClick" delay="0">
                    <p:tgtEl>
                      <p:spTgt spid="20"/>
                    </p:tgtEl>
                  </p:cond>
                </p:stCondLst>
                <p:endSync evt="end" delay="0">
                  <p:rtn val="all"/>
                </p:endSync>
                <p:childTnLst>
                  <p:par>
                    <p:cTn id="49" fill="hold">
                      <p:stCondLst>
                        <p:cond delay="0"/>
                      </p:stCondLst>
                      <p:childTnLst>
                        <p:par>
                          <p:cTn id="50" fill="hold">
                            <p:stCondLst>
                              <p:cond delay="0"/>
                            </p:stCondLst>
                            <p:childTnLst>
                              <p:par>
                                <p:cTn id="51" presetID="17" presetClass="exit" presetSubtype="10" fill="hold" grpId="0" nodeType="clickEffect">
                                  <p:stCondLst>
                                    <p:cond delay="0"/>
                                  </p:stCondLst>
                                  <p:childTnLst>
                                    <p:anim calcmode="lin" valueType="num">
                                      <p:cBhvr>
                                        <p:cTn id="52" dur="500"/>
                                        <p:tgtEl>
                                          <p:spTgt spid="20"/>
                                        </p:tgtEl>
                                        <p:attrNameLst>
                                          <p:attrName>ppt_w</p:attrName>
                                        </p:attrNameLst>
                                      </p:cBhvr>
                                      <p:tavLst>
                                        <p:tav tm="0">
                                          <p:val>
                                            <p:strVal val="ppt_w"/>
                                          </p:val>
                                        </p:tav>
                                        <p:tav tm="100000">
                                          <p:val>
                                            <p:fltVal val="0"/>
                                          </p:val>
                                        </p:tav>
                                      </p:tavLst>
                                    </p:anim>
                                    <p:anim calcmode="lin" valueType="num">
                                      <p:cBhvr>
                                        <p:cTn id="53" dur="500"/>
                                        <p:tgtEl>
                                          <p:spTgt spid="20"/>
                                        </p:tgtEl>
                                        <p:attrNameLst>
                                          <p:attrName>ppt_h</p:attrName>
                                        </p:attrNameLst>
                                      </p:cBhvr>
                                      <p:tavLst>
                                        <p:tav tm="0">
                                          <p:val>
                                            <p:strVal val="ppt_h"/>
                                          </p:val>
                                        </p:tav>
                                        <p:tav tm="100000">
                                          <p:val>
                                            <p:strVal val="ppt_h"/>
                                          </p:val>
                                        </p:tav>
                                      </p:tavLst>
                                    </p:anim>
                                    <p:set>
                                      <p:cBhvr>
                                        <p:cTn id="54"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2" grpId="0" animBg="1"/>
      <p:bldP spid="13" grpId="0" animBg="1"/>
      <p:bldP spid="14" grpId="0" animBg="1"/>
      <p:bldP spid="15" grpId="0" animBg="1"/>
      <p:bldP spid="20" grpId="0" animBg="1"/>
      <p:bldP spid="18"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DED1-E855-4377-91C1-B9BCCDC5A869}"/>
              </a:ext>
            </a:extLst>
          </p:cNvPr>
          <p:cNvSpPr>
            <a:spLocks noGrp="1"/>
          </p:cNvSpPr>
          <p:nvPr>
            <p:ph type="title"/>
          </p:nvPr>
        </p:nvSpPr>
        <p:spPr/>
        <p:txBody>
          <a:bodyPr/>
          <a:lstStyle/>
          <a:p>
            <a:r>
              <a:rPr lang="en-GB" dirty="0"/>
              <a:t>Step 3: Look at the following selection of castles</a:t>
            </a:r>
          </a:p>
        </p:txBody>
      </p:sp>
      <p:sp>
        <p:nvSpPr>
          <p:cNvPr id="3" name="Content Placeholder 2">
            <a:extLst>
              <a:ext uri="{FF2B5EF4-FFF2-40B4-BE49-F238E27FC236}">
                <a16:creationId xmlns:a16="http://schemas.microsoft.com/office/drawing/2014/main" id="{816D6440-1C74-4770-B793-B26AB56668A7}"/>
              </a:ext>
            </a:extLst>
          </p:cNvPr>
          <p:cNvSpPr>
            <a:spLocks noGrp="1"/>
          </p:cNvSpPr>
          <p:nvPr>
            <p:ph idx="1"/>
          </p:nvPr>
        </p:nvSpPr>
        <p:spPr>
          <a:xfrm>
            <a:off x="3556000" y="1668030"/>
            <a:ext cx="7701142" cy="3044140"/>
          </a:xfrm>
        </p:spPr>
        <p:txBody>
          <a:bodyPr/>
          <a:lstStyle/>
          <a:p>
            <a:pPr marL="457200" indent="-457200">
              <a:buFont typeface="Arial" panose="020B0604020202020204" pitchFamily="34" charset="0"/>
              <a:buChar char="•"/>
            </a:pPr>
            <a:r>
              <a:rPr lang="en-GB" dirty="0"/>
              <a:t>Can you find any that show examples of/represent your list of reasons?</a:t>
            </a:r>
          </a:p>
          <a:p>
            <a:pPr marL="715963" indent="-715963"/>
            <a:r>
              <a:rPr lang="en-GB" dirty="0"/>
              <a:t>     - e.g. York Castle is an example of how castles made people feel that they were constantly being watched over</a:t>
            </a:r>
          </a:p>
          <a:p>
            <a:endParaRPr lang="en-GB" dirty="0"/>
          </a:p>
          <a:p>
            <a:endParaRPr lang="en-GB" dirty="0"/>
          </a:p>
        </p:txBody>
      </p:sp>
      <p:grpSp>
        <p:nvGrpSpPr>
          <p:cNvPr id="9" name="Look-Char">
            <a:extLst>
              <a:ext uri="{FF2B5EF4-FFF2-40B4-BE49-F238E27FC236}">
                <a16:creationId xmlns:a16="http://schemas.microsoft.com/office/drawing/2014/main" id="{5A504446-B292-4424-95C7-2FF1E906FF8D}"/>
              </a:ext>
              <a:ext uri="{C183D7F6-B498-43B3-948B-1728B52AA6E4}">
                <adec:decorative xmlns:adec="http://schemas.microsoft.com/office/drawing/2017/decorative" val="1"/>
              </a:ext>
            </a:extLst>
          </p:cNvPr>
          <p:cNvGrpSpPr/>
          <p:nvPr/>
        </p:nvGrpSpPr>
        <p:grpSpPr>
          <a:xfrm rot="20834518">
            <a:off x="590409" y="2089570"/>
            <a:ext cx="2429350" cy="2383784"/>
            <a:chOff x="5454739" y="748100"/>
            <a:chExt cx="2429350" cy="2383784"/>
          </a:xfrm>
        </p:grpSpPr>
        <p:sp>
          <p:nvSpPr>
            <p:cNvPr id="10" name="Deco-Washi">
              <a:extLst>
                <a:ext uri="{FF2B5EF4-FFF2-40B4-BE49-F238E27FC236}">
                  <a16:creationId xmlns:a16="http://schemas.microsoft.com/office/drawing/2014/main" id="{5EE49562-3983-4CD7-BEDE-ACD2B1C35556}"/>
                </a:ext>
                <a:ext uri="{C183D7F6-B498-43B3-948B-1728B52AA6E4}">
                  <adec:decorative xmlns:adec="http://schemas.microsoft.com/office/drawing/2017/decorative" val="1"/>
                </a:ext>
              </a:extLst>
            </p:cNvPr>
            <p:cNvSpPr txBox="1">
              <a:spLocks/>
            </p:cNvSpPr>
            <p:nvPr/>
          </p:nvSpPr>
          <p:spPr>
            <a:xfrm>
              <a:off x="5645403" y="748100"/>
              <a:ext cx="1769427" cy="681038"/>
            </a:xfrm>
            <a:prstGeom prst="rect">
              <a:avLst/>
            </a:prstGeom>
            <a:blipFill>
              <a:blip r:embed="rId2">
                <a:extLst>
                  <a:ext uri="{96DAC541-7B7A-43D3-8B79-37D633B846F1}">
                    <asvg:svgBlip xmlns:asvg="http://schemas.microsoft.com/office/drawing/2016/SVG/main" r:embed="rId3"/>
                  </a:ext>
                </a:extLst>
              </a:blip>
              <a:stretch>
                <a:fillRect l="-412" r="-412"/>
              </a:stretch>
            </a:blipFill>
          </p:spPr>
          <p:txBody>
            <a:bodyPr/>
            <a:lstStyle>
              <a:lvl1pPr marL="0" indent="0" algn="l" defTabSz="914400" rtl="0" eaLnBrk="1" latinLnBrk="0" hangingPunct="1">
                <a:lnSpc>
                  <a:spcPct val="10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11" name="Text Placeholder" descr="Look">
              <a:extLst>
                <a:ext uri="{FF2B5EF4-FFF2-40B4-BE49-F238E27FC236}">
                  <a16:creationId xmlns:a16="http://schemas.microsoft.com/office/drawing/2014/main" id="{90A3B8F2-C208-4E6A-8F12-BF8F82A43686}"/>
                </a:ext>
              </a:extLst>
            </p:cNvPr>
            <p:cNvSpPr txBox="1">
              <a:spLocks/>
            </p:cNvSpPr>
            <p:nvPr/>
          </p:nvSpPr>
          <p:spPr>
            <a:xfrm rot="21383919">
              <a:off x="5605975" y="845620"/>
              <a:ext cx="1700794" cy="414338"/>
            </a:xfrm>
            <a:prstGeom prst="rect">
              <a:avLst/>
            </a:prstGeom>
            <a:noFill/>
          </p:spPr>
          <p:txBody>
            <a:bodyPr anchor="ctr" anchorCtr="0">
              <a:normAutofit/>
            </a:bodyPr>
            <a:lstStyle>
              <a:lvl1pPr marL="0" indent="0" algn="ctr" defTabSz="914400" rtl="0" eaLnBrk="1" latinLnBrk="0" hangingPunct="1">
                <a:lnSpc>
                  <a:spcPct val="100000"/>
                </a:lnSpc>
                <a:spcBef>
                  <a:spcPts val="1000"/>
                </a:spcBef>
                <a:buFontTx/>
                <a:buNone/>
                <a:defRPr sz="1400" b="1" i="0" kern="120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Look</a:t>
              </a:r>
            </a:p>
          </p:txBody>
        </p:sp>
        <p:pic>
          <p:nvPicPr>
            <p:cNvPr id="12" name="Look-icon" descr="Look character icon">
              <a:extLst>
                <a:ext uri="{FF2B5EF4-FFF2-40B4-BE49-F238E27FC236}">
                  <a16:creationId xmlns:a16="http://schemas.microsoft.com/office/drawing/2014/main" id="{865F65FC-48B2-46E9-BDA7-C5C494C5B18C}"/>
                </a:ext>
              </a:extLst>
            </p:cNvPr>
            <p:cNvPicPr>
              <a:picLocks noChangeAspect="1"/>
            </p:cNvPicPr>
            <p:nvPr/>
          </p:nvPicPr>
          <p:blipFill>
            <a:blip r:embed="rId4"/>
            <a:stretch>
              <a:fillRect/>
            </a:stretch>
          </p:blipFill>
          <p:spPr>
            <a:xfrm>
              <a:off x="5454739" y="1565372"/>
              <a:ext cx="2429350" cy="1566512"/>
            </a:xfrm>
            <a:prstGeom prst="rect">
              <a:avLst/>
            </a:prstGeom>
          </p:spPr>
        </p:pic>
      </p:grpSp>
    </p:spTree>
    <p:extLst>
      <p:ext uri="{BB962C8B-B14F-4D97-AF65-F5344CB8AC3E}">
        <p14:creationId xmlns:p14="http://schemas.microsoft.com/office/powerpoint/2010/main" val="89389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descr="A photo of a stone castle on a big grass mound.">
            <a:extLst>
              <a:ext uri="{FF2B5EF4-FFF2-40B4-BE49-F238E27FC236}">
                <a16:creationId xmlns:a16="http://schemas.microsoft.com/office/drawing/2014/main" id="{943AEBE9-8536-42EF-852C-AFB8E6784BE8}"/>
              </a:ext>
            </a:extLst>
          </p:cNvPr>
          <p:cNvPicPr>
            <a:picLocks noGrp="1" noChangeAspect="1"/>
          </p:cNvPicPr>
          <p:nvPr>
            <p:ph idx="1"/>
          </p:nvPr>
        </p:nvPicPr>
        <p:blipFill rotWithShape="1">
          <a:blip r:embed="rId3"/>
          <a:srcRect l="3922" r="5448"/>
          <a:stretch/>
        </p:blipFill>
        <p:spPr>
          <a:xfrm>
            <a:off x="636116" y="995100"/>
            <a:ext cx="9237090" cy="5474624"/>
          </a:xfrm>
        </p:spPr>
      </p:pic>
      <p:pic>
        <p:nvPicPr>
          <p:cNvPr id="10" name="Picture 9" descr="A ruined castle with a moat and many towers in its grounds">
            <a:extLst>
              <a:ext uri="{FF2B5EF4-FFF2-40B4-BE49-F238E27FC236}">
                <a16:creationId xmlns:a16="http://schemas.microsoft.com/office/drawing/2014/main" id="{E78BE299-69BC-4881-B170-7AED6C04C2F9}"/>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50038" y="832809"/>
            <a:ext cx="9564789" cy="5787953"/>
          </a:xfrm>
          <a:prstGeom prst="rect">
            <a:avLst/>
          </a:prstGeom>
        </p:spPr>
      </p:pic>
      <p:sp>
        <p:nvSpPr>
          <p:cNvPr id="2" name="Title 1">
            <a:extLst>
              <a:ext uri="{FF2B5EF4-FFF2-40B4-BE49-F238E27FC236}">
                <a16:creationId xmlns:a16="http://schemas.microsoft.com/office/drawing/2014/main" id="{88FC1BC5-6FD6-44A2-A3ED-0AFAA33B68FE}"/>
              </a:ext>
            </a:extLst>
          </p:cNvPr>
          <p:cNvSpPr>
            <a:spLocks noGrp="1"/>
          </p:cNvSpPr>
          <p:nvPr>
            <p:ph type="title"/>
          </p:nvPr>
        </p:nvSpPr>
        <p:spPr/>
        <p:txBody>
          <a:bodyPr>
            <a:normAutofit fontScale="90000"/>
          </a:bodyPr>
          <a:lstStyle/>
          <a:p>
            <a:r>
              <a:rPr lang="en-GB" dirty="0"/>
              <a:t>1. Pevensey Castle, Pevensey, East Sussex</a:t>
            </a:r>
            <a:br>
              <a:rPr lang="en-GB" dirty="0"/>
            </a:br>
            <a:endParaRPr lang="en-GB" dirty="0"/>
          </a:p>
        </p:txBody>
      </p:sp>
      <p:pic>
        <p:nvPicPr>
          <p:cNvPr id="6" name="Picture 3" descr="Decorative shape">
            <a:extLst>
              <a:ext uri="{FF2B5EF4-FFF2-40B4-BE49-F238E27FC236}">
                <a16:creationId xmlns:a16="http://schemas.microsoft.com/office/drawing/2014/main" id="{50BE1711-23F7-4F05-8938-F7BD891DA5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flipH="1">
            <a:off x="7735406" y="3171076"/>
            <a:ext cx="4247159" cy="3917369"/>
          </a:xfrm>
          <a:prstGeom prst="rect">
            <a:avLst/>
          </a:prstGeom>
        </p:spPr>
      </p:pic>
      <p:sp>
        <p:nvSpPr>
          <p:cNvPr id="9" name="TextBox 8">
            <a:extLst>
              <a:ext uri="{FF2B5EF4-FFF2-40B4-BE49-F238E27FC236}">
                <a16:creationId xmlns:a16="http://schemas.microsoft.com/office/drawing/2014/main" id="{BB1F89B1-FEF8-4F36-ADCE-DAB5618FC4BA}"/>
              </a:ext>
            </a:extLst>
          </p:cNvPr>
          <p:cNvSpPr txBox="1"/>
          <p:nvPr/>
        </p:nvSpPr>
        <p:spPr>
          <a:xfrm>
            <a:off x="8229605" y="3750197"/>
            <a:ext cx="3250075" cy="2585323"/>
          </a:xfrm>
          <a:prstGeom prst="rect">
            <a:avLst/>
          </a:prstGeom>
          <a:noFill/>
        </p:spPr>
        <p:txBody>
          <a:bodyPr wrap="square" rtlCol="0">
            <a:spAutoFit/>
          </a:bodyPr>
          <a:lstStyle/>
          <a:p>
            <a:pPr algn="ctr"/>
            <a:r>
              <a:rPr lang="en-GB" dirty="0"/>
              <a:t>An aerial view of</a:t>
            </a:r>
          </a:p>
          <a:p>
            <a:pPr algn="ctr"/>
            <a:r>
              <a:rPr lang="en-GB" dirty="0"/>
              <a:t>Pevensey Castle. The site was originally used as a Roman fort. After the Norman Conquest it was given to William the Conqueror’s</a:t>
            </a:r>
          </a:p>
          <a:p>
            <a:pPr algn="ctr"/>
            <a:r>
              <a:rPr lang="en-GB" dirty="0"/>
              <a:t>half-brother who used the Roman walls to</a:t>
            </a:r>
          </a:p>
          <a:p>
            <a:pPr algn="ctr"/>
            <a:r>
              <a:rPr lang="en-GB" dirty="0"/>
              <a:t>construct a castle.</a:t>
            </a:r>
          </a:p>
        </p:txBody>
      </p:sp>
    </p:spTree>
    <p:extLst>
      <p:ext uri="{BB962C8B-B14F-4D97-AF65-F5344CB8AC3E}">
        <p14:creationId xmlns:p14="http://schemas.microsoft.com/office/powerpoint/2010/main" val="857483568"/>
      </p:ext>
    </p:extLst>
  </p:cSld>
  <p:clrMapOvr>
    <a:masterClrMapping/>
  </p:clrMapOvr>
</p:sld>
</file>

<file path=ppt/theme/theme1.xml><?xml version="1.0" encoding="utf-8"?>
<a:theme xmlns:a="http://schemas.openxmlformats.org/drawingml/2006/main" name="Office Theme">
  <a:themeElements>
    <a:clrScheme name="HistoricEngland-Colours">
      <a:dk1>
        <a:srgbClr val="000000"/>
      </a:dk1>
      <a:lt1>
        <a:srgbClr val="FFFFFF"/>
      </a:lt1>
      <a:dk2>
        <a:srgbClr val="1F497D"/>
      </a:dk2>
      <a:lt2>
        <a:srgbClr val="EEECE1"/>
      </a:lt2>
      <a:accent1>
        <a:srgbClr val="65B9E3"/>
      </a:accent1>
      <a:accent2>
        <a:srgbClr val="F192B3"/>
      </a:accent2>
      <a:accent3>
        <a:srgbClr val="7FB5A9"/>
      </a:accent3>
      <a:accent4>
        <a:srgbClr val="F5C946"/>
      </a:accent4>
      <a:accent5>
        <a:srgbClr val="A761FF"/>
      </a:accent5>
      <a:accent6>
        <a:srgbClr val="F18C5C"/>
      </a:accent6>
      <a:hlink>
        <a:srgbClr val="32A2D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6E8938743425438F2EDCFC960B8DB1" ma:contentTypeVersion="15" ma:contentTypeDescription="Create a new document." ma:contentTypeScope="" ma:versionID="b874dd9b998a3b814aeccda84769c1ef">
  <xsd:schema xmlns:xsd="http://www.w3.org/2001/XMLSchema" xmlns:xs="http://www.w3.org/2001/XMLSchema" xmlns:p="http://schemas.microsoft.com/office/2006/metadata/properties" xmlns:ns3="3cb168fb-557d-4aff-aaa1-591c64e5f6f0" xmlns:ns4="be30f734-6a04-496a-ba73-5e5e8d7e44d2" targetNamespace="http://schemas.microsoft.com/office/2006/metadata/properties" ma:root="true" ma:fieldsID="bc6165daa2a6fe768080225ad7a2e212" ns3:_="" ns4:_="">
    <xsd:import namespace="3cb168fb-557d-4aff-aaa1-591c64e5f6f0"/>
    <xsd:import namespace="be30f734-6a04-496a-ba73-5e5e8d7e44d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168fb-557d-4aff-aaa1-591c64e5f6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30f734-6a04-496a-ba73-5e5e8d7e44d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cb168fb-557d-4aff-aaa1-591c64e5f6f0">
      <UserInfo>
        <DisplayName>Horsley, Daisy</DisplayName>
        <AccountId>21</AccountId>
        <AccountType/>
      </UserInfo>
      <UserInfo>
        <DisplayName>Angel, Victoria</DisplayName>
        <AccountId>24</AccountId>
        <AccountType/>
      </UserInfo>
    </SharedWithUsers>
    <_activity xmlns="be30f734-6a04-496a-ba73-5e5e8d7e44d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04DFA7-9813-4078-BFF1-CD3E0309C097}">
  <ds:schemaRefs>
    <ds:schemaRef ds:uri="3cb168fb-557d-4aff-aaa1-591c64e5f6f0"/>
    <ds:schemaRef ds:uri="be30f734-6a04-496a-ba73-5e5e8d7e44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16D2E43-4F90-40BF-B410-9AF81C15F411}">
  <ds:schemaRefs>
    <ds:schemaRef ds:uri="http://purl.org/dc/dcmitype/"/>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purl.org/dc/terms/"/>
    <ds:schemaRef ds:uri="http://schemas.openxmlformats.org/package/2006/metadata/core-properties"/>
    <ds:schemaRef ds:uri="be30f734-6a04-496a-ba73-5e5e8d7e44d2"/>
    <ds:schemaRef ds:uri="3cb168fb-557d-4aff-aaa1-591c64e5f6f0"/>
  </ds:schemaRefs>
</ds:datastoreItem>
</file>

<file path=customXml/itemProps3.xml><?xml version="1.0" encoding="utf-8"?>
<ds:datastoreItem xmlns:ds="http://schemas.openxmlformats.org/officeDocument/2006/customXml" ds:itemID="{8921F565-DE58-4D2E-B103-5CB618AE7B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740</TotalTime>
  <Words>1877</Words>
  <Application>Microsoft Office PowerPoint</Application>
  <PresentationFormat>Widescreen</PresentationFormat>
  <Paragraphs>183</Paragraphs>
  <Slides>24</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Helvetica</vt:lpstr>
      <vt:lpstr>Source Sans Pro</vt:lpstr>
      <vt:lpstr>Source Sans Pro Bold</vt:lpstr>
      <vt:lpstr>Office Theme</vt:lpstr>
      <vt:lpstr>How did William the Conqueror secure his control over Saxon England? </vt:lpstr>
      <vt:lpstr>How did William the Conqueror secure his control over Saxon England?</vt:lpstr>
      <vt:lpstr>York Castle, known as Clifford's Tower</vt:lpstr>
      <vt:lpstr>Step 1: Look carefully at the photograph of York Castle</vt:lpstr>
      <vt:lpstr>STEP 2:Think about the different ways in which a castle could help William keep control over his new kingdom</vt:lpstr>
      <vt:lpstr>STEP 2:Think about the different ways in which a castle could help William keep control over his new kingdom (print out)</vt:lpstr>
      <vt:lpstr>Hint: Castles….. (Click on the ? to revel the hints)</vt:lpstr>
      <vt:lpstr>Step 3: Look at the following selection of castles</vt:lpstr>
      <vt:lpstr>1. Pevensey Castle, Pevensey, East Sussex </vt:lpstr>
      <vt:lpstr>2. Tower of London, London </vt:lpstr>
      <vt:lpstr>3. The Keep, Dover Castle, Dover, Kent</vt:lpstr>
      <vt:lpstr>4. Carisbrooke Castle, Isle of Wight </vt:lpstr>
      <vt:lpstr>5. Old Sarum, Salisbury, Wiltshire </vt:lpstr>
      <vt:lpstr>6. Castle Acre Castle, Norfolk </vt:lpstr>
      <vt:lpstr>7. Totnes Castle, Totnes, Devon </vt:lpstr>
      <vt:lpstr>8. Restormel Castle, Lostwithiel, Cornwall </vt:lpstr>
      <vt:lpstr>Step 4: Using the completed table below, write a short paragraph answering the question:</vt:lpstr>
      <vt:lpstr>Step 4: Using the completed table below, write a short paragraph answering the question: (print out)</vt:lpstr>
      <vt:lpstr>Extension / Further Work</vt:lpstr>
      <vt:lpstr>Step 5: Were castles William's only way of securing power? 1 </vt:lpstr>
      <vt:lpstr>The Feudal System</vt:lpstr>
      <vt:lpstr>Step 5: Were castles William's only way of securing power? 2 </vt:lpstr>
      <vt:lpstr>Step 5: Were castles William's only way of securing power? 3 </vt:lpstr>
      <vt:lpstr>More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Cheese, Emily-Ann</dc:creator>
  <cp:lastModifiedBy>McHarg, Catherine</cp:lastModifiedBy>
  <cp:revision>5</cp:revision>
  <dcterms:created xsi:type="dcterms:W3CDTF">2022-11-29T11:24:41Z</dcterms:created>
  <dcterms:modified xsi:type="dcterms:W3CDTF">2024-08-08T15:27:05Z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0x010100AE6E8938743425438F2EDCFC960B8DB1</vt:lpwstr>
  </property>
  <property fmtid="{D5CDD505-2E9C-101B-9397-08002B2CF9AE}" pid="3" name="MediaServiceImageTags">
    <vt:lpwstr/>
  </property>
</Properties>
</file>