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5"/>
  </p:notesMasterIdLst>
  <p:sldIdLst>
    <p:sldId id="355" r:id="rId5"/>
    <p:sldId id="358" r:id="rId6"/>
    <p:sldId id="301" r:id="rId7"/>
    <p:sldId id="299" r:id="rId8"/>
    <p:sldId id="349" r:id="rId9"/>
    <p:sldId id="357" r:id="rId10"/>
    <p:sldId id="304" r:id="rId11"/>
    <p:sldId id="329" r:id="rId12"/>
    <p:sldId id="306" r:id="rId13"/>
    <p:sldId id="361" r:id="rId14"/>
    <p:sldId id="362" r:id="rId15"/>
    <p:sldId id="363" r:id="rId16"/>
    <p:sldId id="364" r:id="rId17"/>
    <p:sldId id="365" r:id="rId18"/>
    <p:sldId id="366" r:id="rId19"/>
    <p:sldId id="367" r:id="rId20"/>
    <p:sldId id="368" r:id="rId21"/>
    <p:sldId id="369" r:id="rId22"/>
    <p:sldId id="370" r:id="rId23"/>
    <p:sldId id="371" r:id="rId24"/>
    <p:sldId id="372" r:id="rId25"/>
    <p:sldId id="373" r:id="rId26"/>
    <p:sldId id="374" r:id="rId27"/>
    <p:sldId id="375" r:id="rId28"/>
    <p:sldId id="376" r:id="rId29"/>
    <p:sldId id="377" r:id="rId30"/>
    <p:sldId id="378" r:id="rId31"/>
    <p:sldId id="325" r:id="rId32"/>
    <p:sldId id="327" r:id="rId33"/>
    <p:sldId id="326"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3749"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2C52B3-00A7-7B8C-C890-E6C05AC322EC}" name="Lam, Angela" initials="LA" userId="S::angela.lam@historicengland.org.uk::46b424b5-1ebe-420a-bf15-40e751be50ea" providerId="AD"/>
  <p188:author id="{B41FC8FF-5477-433A-DD58-11F5029A4DC4}" name="McHarg, Catherine" initials="MC" userId="S::catherine.mcharg@historicengland.org.uk::88b8f76c-9ae3-4745-88eb-fe0667a22af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eese, Emily-Ann" initials="CE" lastIdx="5" clrIdx="0">
    <p:extLst>
      <p:ext uri="{19B8F6BF-5375-455C-9EA6-DF929625EA0E}">
        <p15:presenceInfo xmlns:p15="http://schemas.microsoft.com/office/powerpoint/2012/main" userId="S::Emily-Ann.Cheese@historicengland.org.uk::876ce6bc-6da5-4efb-a3e9-dc8197e35ef8" providerId="AD"/>
      </p:ext>
    </p:extLst>
  </p:cmAuthor>
  <p:cmAuthor id="2" name="Lam, Angela" initials="LA" lastIdx="1" clrIdx="1">
    <p:extLst>
      <p:ext uri="{19B8F6BF-5375-455C-9EA6-DF929625EA0E}">
        <p15:presenceInfo xmlns:p15="http://schemas.microsoft.com/office/powerpoint/2012/main" userId="S::angela.lam@historicengland.org.uk::46b424b5-1ebe-420a-bf15-40e751be50e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5C946"/>
    <a:srgbClr val="EC6625"/>
    <a:srgbClr val="7AA62C"/>
    <a:srgbClr val="F5B6CD"/>
    <a:srgbClr val="F192B4"/>
    <a:srgbClr val="77A942"/>
    <a:srgbClr val="99BF71"/>
    <a:srgbClr val="F5B292"/>
    <a:srgbClr val="ADD0F0"/>
    <a:srgbClr val="BBD4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1DA649-FD1B-4328-8841-0D078987FF6D}" v="1172" dt="2023-02-27T13:14:02.947"/>
    <p1510:client id="{5B2A60C0-8931-1B38-B2D4-079F822C5FD2}" v="893" dt="2023-02-27T13:12:23.4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guide orient="horz" pos="2115"/>
        <p:guide pos="374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F83990-A5BB-0244-AEBF-938B6F8000C9}" type="datetimeFigureOut">
              <a:rPr lang="en-US" smtClean="0"/>
              <a:t>2/27/2023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FFFB68-4C17-3C4E-8F1F-E2E74032E6C9}" type="slidenum">
              <a:rPr lang="en-US" smtClean="0"/>
              <a:t>‹#›</a:t>
            </a:fld>
            <a:endParaRPr lang="en-US"/>
          </a:p>
        </p:txBody>
      </p:sp>
    </p:spTree>
    <p:extLst>
      <p:ext uri="{BB962C8B-B14F-4D97-AF65-F5344CB8AC3E}">
        <p14:creationId xmlns:p14="http://schemas.microsoft.com/office/powerpoint/2010/main" val="1354832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00000"/>
                </a:solidFill>
                <a:ea typeface="Times New Roman" panose="02020603050405020304" pitchFamily="18" charset="0"/>
              </a:rPr>
              <a:t>Image courtesy of Anna Gray Associates</a:t>
            </a:r>
            <a:endParaRPr lang="en-GB" sz="1200">
              <a:effectLst/>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5</a:t>
            </a:fld>
            <a:endParaRPr lang="en-US"/>
          </a:p>
        </p:txBody>
      </p:sp>
    </p:spTree>
    <p:extLst>
      <p:ext uri="{BB962C8B-B14F-4D97-AF65-F5344CB8AC3E}">
        <p14:creationId xmlns:p14="http://schemas.microsoft.com/office/powerpoint/2010/main" val="34109863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Cover - Single Image">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369C1781-720E-1D93-58A4-0181FF076ECE}"/>
              </a:ext>
            </a:extLst>
          </p:cNvPr>
          <p:cNvGrpSpPr/>
          <p:nvPr userDrawn="1"/>
        </p:nvGrpSpPr>
        <p:grpSpPr>
          <a:xfrm>
            <a:off x="-2" y="0"/>
            <a:ext cx="4122821" cy="6858000"/>
            <a:chOff x="0" y="0"/>
            <a:chExt cx="1825933" cy="3408051"/>
          </a:xfrm>
        </p:grpSpPr>
        <p:sp>
          <p:nvSpPr>
            <p:cNvPr id="8" name="Freeform 3">
              <a:extLst>
                <a:ext uri="{FF2B5EF4-FFF2-40B4-BE49-F238E27FC236}">
                  <a16:creationId xmlns:a16="http://schemas.microsoft.com/office/drawing/2014/main" id="{A3C66558-6BC5-3EAF-D9D4-3E5DD05ACF55}"/>
                </a:ext>
              </a:extLst>
            </p:cNvPr>
            <p:cNvSpPr/>
            <p:nvPr/>
          </p:nvSpPr>
          <p:spPr>
            <a:xfrm>
              <a:off x="0" y="0"/>
              <a:ext cx="1825933" cy="3408051"/>
            </a:xfrm>
            <a:custGeom>
              <a:avLst/>
              <a:gdLst/>
              <a:ahLst/>
              <a:cxnLst/>
              <a:rect l="l" t="t" r="r" b="b"/>
              <a:pathLst>
                <a:path w="1825933" h="3408051">
                  <a:moveTo>
                    <a:pt x="0" y="0"/>
                  </a:moveTo>
                  <a:lnTo>
                    <a:pt x="1825933" y="0"/>
                  </a:lnTo>
                  <a:lnTo>
                    <a:pt x="1825933" y="3408051"/>
                  </a:lnTo>
                  <a:lnTo>
                    <a:pt x="0" y="3408051"/>
                  </a:lnTo>
                  <a:close/>
                </a:path>
              </a:pathLst>
            </a:custGeom>
            <a:solidFill>
              <a:srgbClr val="77A942"/>
            </a:solidFill>
          </p:spPr>
        </p:sp>
      </p:grpSp>
      <p:sp>
        <p:nvSpPr>
          <p:cNvPr id="3" name="Subtitle 2">
            <a:extLst>
              <a:ext uri="{FF2B5EF4-FFF2-40B4-BE49-F238E27FC236}">
                <a16:creationId xmlns:a16="http://schemas.microsoft.com/office/drawing/2014/main" id="{22867521-F3A6-44BC-B943-55AC31C43580}"/>
              </a:ext>
            </a:extLst>
          </p:cNvPr>
          <p:cNvSpPr>
            <a:spLocks noGrp="1"/>
          </p:cNvSpPr>
          <p:nvPr>
            <p:ph type="subTitle" idx="1" hasCustomPrompt="1"/>
          </p:nvPr>
        </p:nvSpPr>
        <p:spPr>
          <a:xfrm>
            <a:off x="365709" y="2559090"/>
            <a:ext cx="3578970" cy="2410371"/>
          </a:xfrm>
          <a:prstGeom prst="rect">
            <a:avLst/>
          </a:prstGeom>
        </p:spPr>
        <p:txBody>
          <a:bodyPr lIns="0"/>
          <a:lstStyle>
            <a:lvl1pPr marL="0" indent="0" algn="l">
              <a:buNone/>
              <a:defRPr sz="2400" b="1" i="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document title</a:t>
            </a:r>
            <a:endParaRPr lang="en-US"/>
          </a:p>
        </p:txBody>
      </p:sp>
      <p:pic>
        <p:nvPicPr>
          <p:cNvPr id="9" name="Picture 4">
            <a:extLst>
              <a:ext uri="{FF2B5EF4-FFF2-40B4-BE49-F238E27FC236}">
                <a16:creationId xmlns:a16="http://schemas.microsoft.com/office/drawing/2014/main" id="{F77E6D1A-3889-6FDB-E8F1-345B1A144433}"/>
              </a:ext>
            </a:extLst>
          </p:cNvPr>
          <p:cNvPicPr>
            <a:picLocks noChangeAspect="1"/>
          </p:cNvPicPr>
          <p:nvPr userDrawn="1"/>
        </p:nvPicPr>
        <p:blipFill>
          <a:blip r:embed="rId2"/>
          <a:srcRect l="5763"/>
          <a:stretch>
            <a:fillRect/>
          </a:stretch>
        </p:blipFill>
        <p:spPr>
          <a:xfrm>
            <a:off x="365709" y="552891"/>
            <a:ext cx="2209809" cy="776356"/>
          </a:xfrm>
          <a:prstGeom prst="rect">
            <a:avLst/>
          </a:prstGeom>
        </p:spPr>
      </p:pic>
      <p:sp>
        <p:nvSpPr>
          <p:cNvPr id="10" name="TextBox 9">
            <a:extLst>
              <a:ext uri="{FF2B5EF4-FFF2-40B4-BE49-F238E27FC236}">
                <a16:creationId xmlns:a16="http://schemas.microsoft.com/office/drawing/2014/main" id="{69E87A62-87CE-37A0-C03A-E79436DB79B7}"/>
              </a:ext>
            </a:extLst>
          </p:cNvPr>
          <p:cNvSpPr txBox="1"/>
          <p:nvPr userDrawn="1"/>
        </p:nvSpPr>
        <p:spPr>
          <a:xfrm>
            <a:off x="365709" y="1693087"/>
            <a:ext cx="3857005" cy="707886"/>
          </a:xfrm>
          <a:prstGeom prst="rect">
            <a:avLst/>
          </a:prstGeom>
          <a:noFill/>
        </p:spPr>
        <p:txBody>
          <a:bodyPr wrap="square" lIns="0" rIns="90000" rtlCol="0">
            <a:spAutoFit/>
          </a:bodyPr>
          <a:lstStyle/>
          <a:p>
            <a:r>
              <a:rPr lang="en-US" sz="4000" b="1" i="0" baseline="0">
                <a:latin typeface="Arial" panose="020B0604020202020204" pitchFamily="34" charset="0"/>
              </a:rPr>
              <a:t>Education</a:t>
            </a:r>
          </a:p>
        </p:txBody>
      </p:sp>
      <p:sp>
        <p:nvSpPr>
          <p:cNvPr id="11" name="Picture Placeholder 16">
            <a:extLst>
              <a:ext uri="{FF2B5EF4-FFF2-40B4-BE49-F238E27FC236}">
                <a16:creationId xmlns:a16="http://schemas.microsoft.com/office/drawing/2014/main" id="{86F0CE02-6F25-7873-FF45-05A1A8F2862A}"/>
              </a:ext>
            </a:extLst>
          </p:cNvPr>
          <p:cNvSpPr>
            <a:spLocks noGrp="1"/>
          </p:cNvSpPr>
          <p:nvPr>
            <p:ph type="pic" sz="quarter" idx="10"/>
          </p:nvPr>
        </p:nvSpPr>
        <p:spPr>
          <a:xfrm>
            <a:off x="4122819" y="0"/>
            <a:ext cx="8069181" cy="6858000"/>
          </a:xfrm>
          <a:prstGeom prst="rect">
            <a:avLst/>
          </a:prstGeom>
        </p:spPr>
        <p:txBody>
          <a:bodyPr/>
          <a:lstStyle/>
          <a:p>
            <a:endParaRPr lang="en-US"/>
          </a:p>
        </p:txBody>
      </p:sp>
    </p:spTree>
    <p:extLst>
      <p:ext uri="{BB962C8B-B14F-4D97-AF65-F5344CB8AC3E}">
        <p14:creationId xmlns:p14="http://schemas.microsoft.com/office/powerpoint/2010/main" val="28905357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 Page - Content Block Only">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81885" y="391178"/>
            <a:ext cx="10971915" cy="5399260"/>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AutoShape 5">
            <a:extLst>
              <a:ext uri="{FF2B5EF4-FFF2-40B4-BE49-F238E27FC236}">
                <a16:creationId xmlns:a16="http://schemas.microsoft.com/office/drawing/2014/main" id="{8DC9ECEE-0EE8-C1DE-10B8-270F3DA5D0C7}"/>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Tree>
    <p:extLst>
      <p:ext uri="{BB962C8B-B14F-4D97-AF65-F5344CB8AC3E}">
        <p14:creationId xmlns:p14="http://schemas.microsoft.com/office/powerpoint/2010/main" val="20568557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g-Statem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2" name="AutoShape 5">
            <a:extLst>
              <a:ext uri="{FF2B5EF4-FFF2-40B4-BE49-F238E27FC236}">
                <a16:creationId xmlns:a16="http://schemas.microsoft.com/office/drawing/2014/main" id="{8DC9ECEE-0EE8-C1DE-10B8-270F3DA5D0C7}"/>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3" name="Title 18">
            <a:extLst>
              <a:ext uri="{FF2B5EF4-FFF2-40B4-BE49-F238E27FC236}">
                <a16:creationId xmlns:a16="http://schemas.microsoft.com/office/drawing/2014/main" id="{858C5593-7A4D-F1CA-FAE6-FE2094900D82}"/>
              </a:ext>
            </a:extLst>
          </p:cNvPr>
          <p:cNvSpPr>
            <a:spLocks noGrp="1"/>
          </p:cNvSpPr>
          <p:nvPr>
            <p:ph type="title" hasCustomPrompt="1"/>
          </p:nvPr>
        </p:nvSpPr>
        <p:spPr>
          <a:xfrm>
            <a:off x="357185" y="759956"/>
            <a:ext cx="10996613" cy="710288"/>
          </a:xfrm>
          <a:prstGeom prst="rect">
            <a:avLst/>
          </a:prstGeom>
        </p:spPr>
        <p:txBody>
          <a:bodyPr lIns="0"/>
          <a:lstStyle>
            <a:lvl1pPr algn="ctr">
              <a:defRPr sz="4600" baseline="0">
                <a:solidFill>
                  <a:schemeClr val="tx1"/>
                </a:solidFill>
              </a:defRPr>
            </a:lvl1pPr>
          </a:lstStyle>
          <a:p>
            <a:r>
              <a:rPr lang="en-GB"/>
              <a:t>Click to edit – Big Statements</a:t>
            </a:r>
            <a:endParaRPr lang="en-US"/>
          </a:p>
        </p:txBody>
      </p:sp>
      <p:sp>
        <p:nvSpPr>
          <p:cNvPr id="4" name="Content Placeholder 2">
            <a:extLst>
              <a:ext uri="{FF2B5EF4-FFF2-40B4-BE49-F238E27FC236}">
                <a16:creationId xmlns:a16="http://schemas.microsoft.com/office/drawing/2014/main" id="{84AC80B6-5158-96C5-F3E2-F3233BB9C600}"/>
              </a:ext>
            </a:extLst>
          </p:cNvPr>
          <p:cNvSpPr>
            <a:spLocks noGrp="1"/>
          </p:cNvSpPr>
          <p:nvPr>
            <p:ph idx="1"/>
          </p:nvPr>
        </p:nvSpPr>
        <p:spPr>
          <a:xfrm>
            <a:off x="381885" y="2158706"/>
            <a:ext cx="10971915" cy="3631732"/>
          </a:xfrm>
          <a:prstGeom prst="rect">
            <a:avLst/>
          </a:prstGeom>
        </p:spPr>
        <p:txBody>
          <a:bodyPr lIns="0" rIns="90000"/>
          <a:lstStyle>
            <a:lvl1pPr marL="0" indent="0" algn="ctr">
              <a:buFontTx/>
              <a:buNone/>
              <a:defRPr sz="3200" b="1" i="0" baseline="0"/>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GB"/>
              <a:t>Click to edit Master text styles</a:t>
            </a:r>
          </a:p>
        </p:txBody>
      </p:sp>
    </p:spTree>
    <p:extLst>
      <p:ext uri="{BB962C8B-B14F-4D97-AF65-F5344CB8AC3E}">
        <p14:creationId xmlns:p14="http://schemas.microsoft.com/office/powerpoint/2010/main" val="8986989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Page - Content Block">
    <p:spTree>
      <p:nvGrpSpPr>
        <p:cNvPr id="1" name=""/>
        <p:cNvGrpSpPr/>
        <p:nvPr/>
      </p:nvGrpSpPr>
      <p:grpSpPr>
        <a:xfrm>
          <a:off x="0" y="0"/>
          <a:ext cx="0" cy="0"/>
          <a:chOff x="0" y="0"/>
          <a:chExt cx="0" cy="0"/>
        </a:xfrm>
      </p:grpSpPr>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81885" y="391178"/>
            <a:ext cx="10971915" cy="6002128"/>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3337160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Page - Content Block - Full Picture">
    <p:spTree>
      <p:nvGrpSpPr>
        <p:cNvPr id="1" name=""/>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81886" y="1411704"/>
            <a:ext cx="5324852" cy="4981601"/>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Picture Placeholder 2">
            <a:extLst>
              <a:ext uri="{FF2B5EF4-FFF2-40B4-BE49-F238E27FC236}">
                <a16:creationId xmlns:a16="http://schemas.microsoft.com/office/drawing/2014/main" id="{E24F6B04-3C74-61E5-A8E9-58BFA80B098E}"/>
              </a:ext>
            </a:extLst>
          </p:cNvPr>
          <p:cNvSpPr>
            <a:spLocks noGrp="1"/>
          </p:cNvSpPr>
          <p:nvPr>
            <p:ph type="pic" sz="quarter" idx="10"/>
          </p:nvPr>
        </p:nvSpPr>
        <p:spPr>
          <a:xfrm>
            <a:off x="6096000" y="0"/>
            <a:ext cx="6096000" cy="6858000"/>
          </a:xfrm>
          <a:prstGeom prst="rect">
            <a:avLst/>
          </a:prstGeom>
        </p:spPr>
        <p:txBody>
          <a:bodyPr/>
          <a:lstStyle/>
          <a:p>
            <a:endParaRPr lang="en-US"/>
          </a:p>
        </p:txBody>
      </p:sp>
      <p:sp>
        <p:nvSpPr>
          <p:cNvPr id="4" name="Title 18">
            <a:extLst>
              <a:ext uri="{FF2B5EF4-FFF2-40B4-BE49-F238E27FC236}">
                <a16:creationId xmlns:a16="http://schemas.microsoft.com/office/drawing/2014/main" id="{69542118-A086-8DBB-1902-845F881FEC69}"/>
              </a:ext>
            </a:extLst>
          </p:cNvPr>
          <p:cNvSpPr>
            <a:spLocks noGrp="1"/>
          </p:cNvSpPr>
          <p:nvPr>
            <p:ph type="title"/>
          </p:nvPr>
        </p:nvSpPr>
        <p:spPr>
          <a:xfrm>
            <a:off x="357187" y="365126"/>
            <a:ext cx="5580905" cy="710288"/>
          </a:xfrm>
          <a:prstGeom prst="rect">
            <a:avLst/>
          </a:prstGeom>
        </p:spPr>
        <p:txBody>
          <a:bodyPr lIns="0" rIns="90000"/>
          <a:lstStyle>
            <a:lvl1pPr>
              <a:defRPr sz="3200" baseline="0"/>
            </a:lvl1pPr>
          </a:lstStyle>
          <a:p>
            <a:r>
              <a:rPr lang="en-GB"/>
              <a:t>Click to edit</a:t>
            </a:r>
            <a:endParaRPr lang="en-US"/>
          </a:p>
        </p:txBody>
      </p:sp>
      <p:sp>
        <p:nvSpPr>
          <p:cNvPr id="5" name="Picture Placeholder 15">
            <a:extLst>
              <a:ext uri="{FF2B5EF4-FFF2-40B4-BE49-F238E27FC236}">
                <a16:creationId xmlns:a16="http://schemas.microsoft.com/office/drawing/2014/main" id="{A8D4281E-727A-E0FF-DF59-20BE3AF4F993}"/>
              </a:ext>
            </a:extLst>
          </p:cNvPr>
          <p:cNvSpPr>
            <a:spLocks noGrp="1"/>
          </p:cNvSpPr>
          <p:nvPr>
            <p:ph type="pic" sz="quarter" idx="24" hasCustomPrompt="1"/>
          </p:nvPr>
        </p:nvSpPr>
        <p:spPr>
          <a:xfrm>
            <a:off x="5706738" y="6173927"/>
            <a:ext cx="3643313" cy="579437"/>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6" name="Text Placeholder 41">
            <a:extLst>
              <a:ext uri="{FF2B5EF4-FFF2-40B4-BE49-F238E27FC236}">
                <a16:creationId xmlns:a16="http://schemas.microsoft.com/office/drawing/2014/main" id="{5EBB73BC-55F3-4270-D904-0E40AD5957E9}"/>
              </a:ext>
            </a:extLst>
          </p:cNvPr>
          <p:cNvSpPr>
            <a:spLocks noGrp="1"/>
          </p:cNvSpPr>
          <p:nvPr>
            <p:ph type="body" sz="quarter" idx="23"/>
          </p:nvPr>
        </p:nvSpPr>
        <p:spPr>
          <a:xfrm>
            <a:off x="5976304" y="6256477"/>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530286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Page - Content Only">
    <p:spTree>
      <p:nvGrpSpPr>
        <p:cNvPr id="1" name=""/>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81885" y="391178"/>
            <a:ext cx="11362908" cy="6002128"/>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7897593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Page - Content Block - Picture Bottom">
    <p:spTree>
      <p:nvGrpSpPr>
        <p:cNvPr id="1" name=""/>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414546" y="1399707"/>
            <a:ext cx="11362908" cy="1921716"/>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8">
            <a:extLst>
              <a:ext uri="{FF2B5EF4-FFF2-40B4-BE49-F238E27FC236}">
                <a16:creationId xmlns:a16="http://schemas.microsoft.com/office/drawing/2014/main" id="{293A6F18-5388-F9FC-054F-BCCF55E217AE}"/>
              </a:ext>
            </a:extLst>
          </p:cNvPr>
          <p:cNvSpPr>
            <a:spLocks noGrp="1"/>
          </p:cNvSpPr>
          <p:nvPr>
            <p:ph type="title"/>
          </p:nvPr>
        </p:nvSpPr>
        <p:spPr>
          <a:xfrm>
            <a:off x="357187" y="365126"/>
            <a:ext cx="11420267" cy="710288"/>
          </a:xfrm>
          <a:prstGeom prst="rect">
            <a:avLst/>
          </a:prstGeom>
        </p:spPr>
        <p:txBody>
          <a:bodyPr lIns="0" rIns="90000"/>
          <a:lstStyle>
            <a:lvl1pPr>
              <a:defRPr sz="3200" baseline="0"/>
            </a:lvl1pPr>
          </a:lstStyle>
          <a:p>
            <a:r>
              <a:rPr lang="en-GB"/>
              <a:t>Click to edit</a:t>
            </a:r>
            <a:endParaRPr lang="en-US"/>
          </a:p>
        </p:txBody>
      </p:sp>
      <p:sp>
        <p:nvSpPr>
          <p:cNvPr id="4" name="Picture Placeholder 3">
            <a:extLst>
              <a:ext uri="{FF2B5EF4-FFF2-40B4-BE49-F238E27FC236}">
                <a16:creationId xmlns:a16="http://schemas.microsoft.com/office/drawing/2014/main" id="{6F256E01-267D-D2C4-531F-70FF91F1090A}"/>
              </a:ext>
            </a:extLst>
          </p:cNvPr>
          <p:cNvSpPr>
            <a:spLocks noGrp="1"/>
          </p:cNvSpPr>
          <p:nvPr>
            <p:ph type="pic" sz="quarter" idx="10"/>
          </p:nvPr>
        </p:nvSpPr>
        <p:spPr>
          <a:xfrm>
            <a:off x="414338" y="3429000"/>
            <a:ext cx="11363325" cy="3119438"/>
          </a:xfrm>
          <a:prstGeom prst="rect">
            <a:avLst/>
          </a:prstGeom>
        </p:spPr>
        <p:txBody>
          <a:bodyPr/>
          <a:lstStyle/>
          <a:p>
            <a:endParaRPr lang="en-US"/>
          </a:p>
        </p:txBody>
      </p:sp>
    </p:spTree>
    <p:extLst>
      <p:ext uri="{BB962C8B-B14F-4D97-AF65-F5344CB8AC3E}">
        <p14:creationId xmlns:p14="http://schemas.microsoft.com/office/powerpoint/2010/main" val="30318187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Pic-Two-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357185" y="1408082"/>
            <a:ext cx="3775513" cy="4085161"/>
          </a:xfrm>
          <a:prstGeom prst="rect">
            <a:avLst/>
          </a:prstGeom>
          <a:ln w="50800" cap="sq">
            <a:solidFill>
              <a:srgbClr val="7AA62C"/>
            </a:solidFill>
          </a:ln>
        </p:spPr>
        <p:txBody>
          <a:bodyPr/>
          <a:lstStyle/>
          <a:p>
            <a:endParaRPr lang="en-US"/>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10" name="Text Placeholder 3">
            <a:extLst>
              <a:ext uri="{FF2B5EF4-FFF2-40B4-BE49-F238E27FC236}">
                <a16:creationId xmlns:a16="http://schemas.microsoft.com/office/drawing/2014/main" id="{37EA080D-EE25-C150-E234-3CA7E62CEFD1}"/>
              </a:ext>
            </a:extLst>
          </p:cNvPr>
          <p:cNvSpPr>
            <a:spLocks noGrp="1"/>
          </p:cNvSpPr>
          <p:nvPr>
            <p:ph type="body" sz="half" idx="15"/>
          </p:nvPr>
        </p:nvSpPr>
        <p:spPr>
          <a:xfrm>
            <a:off x="4546598" y="3710012"/>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4" name="Text Placeholder 3">
            <a:extLst>
              <a:ext uri="{FF2B5EF4-FFF2-40B4-BE49-F238E27FC236}">
                <a16:creationId xmlns:a16="http://schemas.microsoft.com/office/drawing/2014/main" id="{B770CF50-F2D9-0FC2-CE98-BE9A43735138}"/>
              </a:ext>
            </a:extLst>
          </p:cNvPr>
          <p:cNvSpPr>
            <a:spLocks noGrp="1"/>
          </p:cNvSpPr>
          <p:nvPr>
            <p:ph type="body" sz="half" idx="16"/>
          </p:nvPr>
        </p:nvSpPr>
        <p:spPr>
          <a:xfrm>
            <a:off x="4515862" y="1447425"/>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20" name="AutoShape 5">
            <a:extLst>
              <a:ext uri="{FF2B5EF4-FFF2-40B4-BE49-F238E27FC236}">
                <a16:creationId xmlns:a16="http://schemas.microsoft.com/office/drawing/2014/main" id="{6F01D4DD-FAF6-D59B-C700-66E45D95B6AB}"/>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4" name="Picture Placeholder 13">
            <a:extLst>
              <a:ext uri="{FF2B5EF4-FFF2-40B4-BE49-F238E27FC236}">
                <a16:creationId xmlns:a16="http://schemas.microsoft.com/office/drawing/2014/main" id="{9FE13C11-8856-F5C3-4CAA-470BB540919A}"/>
              </a:ext>
            </a:extLst>
          </p:cNvPr>
          <p:cNvSpPr>
            <a:spLocks noGrp="1"/>
          </p:cNvSpPr>
          <p:nvPr>
            <p:ph type="pic" sz="quarter" idx="17"/>
          </p:nvPr>
        </p:nvSpPr>
        <p:spPr>
          <a:xfrm>
            <a:off x="7480706" y="1386419"/>
            <a:ext cx="3775513" cy="4085161"/>
          </a:xfrm>
          <a:prstGeom prst="rect">
            <a:avLst/>
          </a:prstGeom>
          <a:ln w="50800" cap="sq">
            <a:solidFill>
              <a:srgbClr val="7AA62C"/>
            </a:solidFill>
          </a:ln>
        </p:spPr>
        <p:txBody>
          <a:bodyPr/>
          <a:lstStyle/>
          <a:p>
            <a:endParaRPr lang="en-US"/>
          </a:p>
        </p:txBody>
      </p:sp>
      <p:sp>
        <p:nvSpPr>
          <p:cNvPr id="6" name="Picture Placeholder 5">
            <a:extLst>
              <a:ext uri="{FF2B5EF4-FFF2-40B4-BE49-F238E27FC236}">
                <a16:creationId xmlns:a16="http://schemas.microsoft.com/office/drawing/2014/main" id="{2405DC80-D4F9-AF03-87B4-5FD807E27C67}"/>
              </a:ext>
            </a:extLst>
          </p:cNvPr>
          <p:cNvSpPr>
            <a:spLocks noGrp="1"/>
          </p:cNvSpPr>
          <p:nvPr>
            <p:ph type="pic" sz="quarter" idx="18" hasCustomPrompt="1"/>
          </p:nvPr>
        </p:nvSpPr>
        <p:spPr>
          <a:xfrm rot="20481903">
            <a:off x="5890120" y="720270"/>
            <a:ext cx="1778000" cy="635000"/>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a:lstStyle/>
          <a:p>
            <a:r>
              <a:rPr lang="en-US"/>
              <a:t> </a:t>
            </a:r>
          </a:p>
        </p:txBody>
      </p:sp>
      <p:sp>
        <p:nvSpPr>
          <p:cNvPr id="21" name="Picture Placeholder 5">
            <a:extLst>
              <a:ext uri="{FF2B5EF4-FFF2-40B4-BE49-F238E27FC236}">
                <a16:creationId xmlns:a16="http://schemas.microsoft.com/office/drawing/2014/main" id="{490A7667-F713-501A-63AF-EEAD14526B82}"/>
              </a:ext>
            </a:extLst>
          </p:cNvPr>
          <p:cNvSpPr>
            <a:spLocks noGrp="1"/>
          </p:cNvSpPr>
          <p:nvPr>
            <p:ph type="pic" sz="quarter" idx="19" hasCustomPrompt="1"/>
          </p:nvPr>
        </p:nvSpPr>
        <p:spPr>
          <a:xfrm rot="9839628">
            <a:off x="3322173" y="5443789"/>
            <a:ext cx="1778000" cy="635000"/>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a:lstStyle/>
          <a:p>
            <a:r>
              <a:rPr lang="en-US"/>
              <a:t> </a:t>
            </a:r>
          </a:p>
        </p:txBody>
      </p:sp>
    </p:spTree>
    <p:extLst>
      <p:ext uri="{BB962C8B-B14F-4D97-AF65-F5344CB8AC3E}">
        <p14:creationId xmlns:p14="http://schemas.microsoft.com/office/powerpoint/2010/main" val="10058769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Pic-Three-Tex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FDF09B61-4E47-EA9C-608B-975D7A5BD4AB}"/>
              </a:ext>
            </a:extLst>
          </p:cNvPr>
          <p:cNvSpPr>
            <a:spLocks noGrp="1"/>
          </p:cNvSpPr>
          <p:nvPr>
            <p:ph type="pic" sz="quarter" idx="15" hasCustomPrompt="1"/>
          </p:nvPr>
        </p:nvSpPr>
        <p:spPr>
          <a:xfrm>
            <a:off x="7777224" y="1276969"/>
            <a:ext cx="3449269" cy="3116363"/>
          </a:xfrm>
          <a:prstGeom prst="rect">
            <a:avLst/>
          </a:prstGeom>
          <a:blipFill>
            <a:blip r:embed="rId2"/>
            <a:stretch>
              <a:fillRect l="-412" r="-412"/>
            </a:stretch>
          </a:blipFill>
        </p:spPr>
        <p:txBody>
          <a:bodyPr/>
          <a:lstStyle/>
          <a:p>
            <a:r>
              <a:rPr lang="en-US"/>
              <a:t> </a:t>
            </a:r>
          </a:p>
        </p:txBody>
      </p:sp>
      <p:sp>
        <p:nvSpPr>
          <p:cNvPr id="6" name="Picture Placeholder 13">
            <a:extLst>
              <a:ext uri="{FF2B5EF4-FFF2-40B4-BE49-F238E27FC236}">
                <a16:creationId xmlns:a16="http://schemas.microsoft.com/office/drawing/2014/main" id="{0C5B97FC-AB4E-1DB1-74F5-C823905C4A26}"/>
              </a:ext>
            </a:extLst>
          </p:cNvPr>
          <p:cNvSpPr>
            <a:spLocks noGrp="1"/>
          </p:cNvSpPr>
          <p:nvPr>
            <p:ph type="pic" sz="quarter" idx="13" hasCustomPrompt="1"/>
          </p:nvPr>
        </p:nvSpPr>
        <p:spPr>
          <a:xfrm>
            <a:off x="4065654" y="1285653"/>
            <a:ext cx="3449269" cy="3116363"/>
          </a:xfrm>
          <a:prstGeom prst="rect">
            <a:avLst/>
          </a:prstGeom>
          <a:blipFill>
            <a:blip r:embed="rId2"/>
            <a:stretch>
              <a:fillRect l="-412" r="-412"/>
            </a:stretch>
          </a:blipFill>
        </p:spPr>
        <p:txBody>
          <a:bodyPr/>
          <a:lstStyle/>
          <a:p>
            <a:r>
              <a:rPr lang="en-US"/>
              <a:t> </a:t>
            </a:r>
          </a:p>
        </p:txBody>
      </p:sp>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15" name="Picture Placeholder 13">
            <a:extLst>
              <a:ext uri="{FF2B5EF4-FFF2-40B4-BE49-F238E27FC236}">
                <a16:creationId xmlns:a16="http://schemas.microsoft.com/office/drawing/2014/main" id="{A5EC1B8E-118E-BFBF-C139-E7D78D13583F}"/>
              </a:ext>
            </a:extLst>
          </p:cNvPr>
          <p:cNvSpPr>
            <a:spLocks noGrp="1"/>
          </p:cNvSpPr>
          <p:nvPr>
            <p:ph type="pic" sz="quarter" idx="11" hasCustomPrompt="1"/>
          </p:nvPr>
        </p:nvSpPr>
        <p:spPr>
          <a:xfrm>
            <a:off x="357186" y="1255125"/>
            <a:ext cx="3449269" cy="3116363"/>
          </a:xfrm>
          <a:prstGeom prst="rect">
            <a:avLst/>
          </a:prstGeom>
          <a:blipFill>
            <a:blip r:embed="rId2"/>
            <a:stretch>
              <a:fillRect l="-412" r="-412"/>
            </a:stretch>
          </a:blipFill>
        </p:spPr>
        <p:txBody>
          <a:bodyPr/>
          <a:lstStyle/>
          <a:p>
            <a:r>
              <a:rPr lang="en-US"/>
              <a:t> </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733647" y="1411496"/>
            <a:ext cx="2860157" cy="2252620"/>
          </a:xfrm>
          <a:prstGeom prst="rect">
            <a:avLst/>
          </a:prstGeom>
        </p:spPr>
        <p:txBody>
          <a:bodyPr/>
          <a:lstStyle/>
          <a:p>
            <a:endParaRPr lang="en-US"/>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10" name="Picture Placeholder 13">
            <a:extLst>
              <a:ext uri="{FF2B5EF4-FFF2-40B4-BE49-F238E27FC236}">
                <a16:creationId xmlns:a16="http://schemas.microsoft.com/office/drawing/2014/main" id="{81CDE749-F5AA-654D-BBBB-7ACE20557961}"/>
              </a:ext>
            </a:extLst>
          </p:cNvPr>
          <p:cNvSpPr>
            <a:spLocks noGrp="1"/>
          </p:cNvSpPr>
          <p:nvPr>
            <p:ph type="pic" sz="quarter" idx="14"/>
          </p:nvPr>
        </p:nvSpPr>
        <p:spPr>
          <a:xfrm>
            <a:off x="4425413" y="1433340"/>
            <a:ext cx="2860157" cy="2252620"/>
          </a:xfrm>
          <a:prstGeom prst="rect">
            <a:avLst/>
          </a:prstGeom>
        </p:spPr>
        <p:txBody>
          <a:bodyPr/>
          <a:lstStyle/>
          <a:p>
            <a:endParaRPr lang="en-US"/>
          </a:p>
        </p:txBody>
      </p:sp>
      <p:sp>
        <p:nvSpPr>
          <p:cNvPr id="17" name="Picture Placeholder 13">
            <a:extLst>
              <a:ext uri="{FF2B5EF4-FFF2-40B4-BE49-F238E27FC236}">
                <a16:creationId xmlns:a16="http://schemas.microsoft.com/office/drawing/2014/main" id="{B09CC26C-3F88-BC76-6D25-8A833EFEA479}"/>
              </a:ext>
            </a:extLst>
          </p:cNvPr>
          <p:cNvSpPr>
            <a:spLocks noGrp="1"/>
          </p:cNvSpPr>
          <p:nvPr>
            <p:ph type="pic" sz="quarter" idx="16"/>
          </p:nvPr>
        </p:nvSpPr>
        <p:spPr>
          <a:xfrm>
            <a:off x="8153685" y="1433340"/>
            <a:ext cx="2860157" cy="2252620"/>
          </a:xfrm>
          <a:prstGeom prst="rect">
            <a:avLst/>
          </a:prstGeom>
        </p:spPr>
        <p:txBody>
          <a:bodyPr/>
          <a:lstStyle/>
          <a:p>
            <a:endParaRPr lang="en-US"/>
          </a:p>
        </p:txBody>
      </p:sp>
      <p:sp>
        <p:nvSpPr>
          <p:cNvPr id="20" name="Text Placeholder 3">
            <a:extLst>
              <a:ext uri="{FF2B5EF4-FFF2-40B4-BE49-F238E27FC236}">
                <a16:creationId xmlns:a16="http://schemas.microsoft.com/office/drawing/2014/main" id="{D6D5F453-CE35-87E0-FC81-F5D5D79C5AF6}"/>
              </a:ext>
            </a:extLst>
          </p:cNvPr>
          <p:cNvSpPr>
            <a:spLocks noGrp="1"/>
          </p:cNvSpPr>
          <p:nvPr>
            <p:ph type="body" sz="half" idx="2"/>
          </p:nvPr>
        </p:nvSpPr>
        <p:spPr>
          <a:xfrm>
            <a:off x="554870" y="4542450"/>
            <a:ext cx="3251585" cy="1646477"/>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21" name="Text Placeholder 3">
            <a:extLst>
              <a:ext uri="{FF2B5EF4-FFF2-40B4-BE49-F238E27FC236}">
                <a16:creationId xmlns:a16="http://schemas.microsoft.com/office/drawing/2014/main" id="{CBA456B3-BB9F-16E3-E3F4-07C61BB5FD9E}"/>
              </a:ext>
            </a:extLst>
          </p:cNvPr>
          <p:cNvSpPr>
            <a:spLocks noGrp="1"/>
          </p:cNvSpPr>
          <p:nvPr>
            <p:ph type="body" sz="half" idx="17"/>
          </p:nvPr>
        </p:nvSpPr>
        <p:spPr>
          <a:xfrm>
            <a:off x="4255428" y="4549703"/>
            <a:ext cx="3259495"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22" name="Text Placeholder 3">
            <a:extLst>
              <a:ext uri="{FF2B5EF4-FFF2-40B4-BE49-F238E27FC236}">
                <a16:creationId xmlns:a16="http://schemas.microsoft.com/office/drawing/2014/main" id="{2C53A28A-6631-911A-6522-1F821C55EED4}"/>
              </a:ext>
            </a:extLst>
          </p:cNvPr>
          <p:cNvSpPr>
            <a:spLocks noGrp="1"/>
          </p:cNvSpPr>
          <p:nvPr>
            <p:ph type="body" sz="half" idx="18"/>
          </p:nvPr>
        </p:nvSpPr>
        <p:spPr>
          <a:xfrm>
            <a:off x="7963896" y="4549703"/>
            <a:ext cx="3259494"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40" name="Picture Placeholder 39">
            <a:extLst>
              <a:ext uri="{FF2B5EF4-FFF2-40B4-BE49-F238E27FC236}">
                <a16:creationId xmlns:a16="http://schemas.microsoft.com/office/drawing/2014/main" id="{68DAFA26-B1D9-C74E-55A7-71DDCA28DD34}"/>
              </a:ext>
            </a:extLst>
          </p:cNvPr>
          <p:cNvSpPr>
            <a:spLocks noGrp="1"/>
          </p:cNvSpPr>
          <p:nvPr>
            <p:ph type="pic" sz="quarter" idx="22" hasCustomPrompt="1"/>
          </p:nvPr>
        </p:nvSpPr>
        <p:spPr>
          <a:xfrm>
            <a:off x="965507" y="3731741"/>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2" name="Text Placeholder 41">
            <a:extLst>
              <a:ext uri="{FF2B5EF4-FFF2-40B4-BE49-F238E27FC236}">
                <a16:creationId xmlns:a16="http://schemas.microsoft.com/office/drawing/2014/main" id="{04AA8EC4-47E9-F593-B708-794FEFA65850}"/>
              </a:ext>
            </a:extLst>
          </p:cNvPr>
          <p:cNvSpPr>
            <a:spLocks noGrp="1"/>
          </p:cNvSpPr>
          <p:nvPr>
            <p:ph type="body" sz="quarter" idx="23"/>
          </p:nvPr>
        </p:nvSpPr>
        <p:spPr>
          <a:xfrm rot="21383919">
            <a:off x="1100444" y="3865091"/>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43" name="Picture Placeholder 39">
            <a:extLst>
              <a:ext uri="{FF2B5EF4-FFF2-40B4-BE49-F238E27FC236}">
                <a16:creationId xmlns:a16="http://schemas.microsoft.com/office/drawing/2014/main" id="{D1F788DE-674D-9F5F-697C-9723C3D8243A}"/>
              </a:ext>
            </a:extLst>
          </p:cNvPr>
          <p:cNvSpPr>
            <a:spLocks noGrp="1"/>
          </p:cNvSpPr>
          <p:nvPr>
            <p:ph type="pic" sz="quarter" idx="24" hasCustomPrompt="1"/>
          </p:nvPr>
        </p:nvSpPr>
        <p:spPr>
          <a:xfrm>
            <a:off x="4883450" y="3758075"/>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4" name="Text Placeholder 41">
            <a:extLst>
              <a:ext uri="{FF2B5EF4-FFF2-40B4-BE49-F238E27FC236}">
                <a16:creationId xmlns:a16="http://schemas.microsoft.com/office/drawing/2014/main" id="{325C52C7-8BDD-D376-3E1E-92884E9DA81A}"/>
              </a:ext>
            </a:extLst>
          </p:cNvPr>
          <p:cNvSpPr>
            <a:spLocks noGrp="1"/>
          </p:cNvSpPr>
          <p:nvPr>
            <p:ph type="body" sz="quarter" idx="25"/>
          </p:nvPr>
        </p:nvSpPr>
        <p:spPr>
          <a:xfrm rot="21383919">
            <a:off x="5018387" y="3891425"/>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45" name="Picture Placeholder 39">
            <a:extLst>
              <a:ext uri="{FF2B5EF4-FFF2-40B4-BE49-F238E27FC236}">
                <a16:creationId xmlns:a16="http://schemas.microsoft.com/office/drawing/2014/main" id="{0E7352E7-3CC4-489C-AB1C-12552E4C62F8}"/>
              </a:ext>
            </a:extLst>
          </p:cNvPr>
          <p:cNvSpPr>
            <a:spLocks noGrp="1"/>
          </p:cNvSpPr>
          <p:nvPr>
            <p:ph type="pic" sz="quarter" idx="26" hasCustomPrompt="1"/>
          </p:nvPr>
        </p:nvSpPr>
        <p:spPr>
          <a:xfrm>
            <a:off x="8362619" y="3715787"/>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6" name="Text Placeholder 41">
            <a:extLst>
              <a:ext uri="{FF2B5EF4-FFF2-40B4-BE49-F238E27FC236}">
                <a16:creationId xmlns:a16="http://schemas.microsoft.com/office/drawing/2014/main" id="{46F6435A-4A38-0C36-BAA1-5EF431299977}"/>
              </a:ext>
            </a:extLst>
          </p:cNvPr>
          <p:cNvSpPr>
            <a:spLocks noGrp="1"/>
          </p:cNvSpPr>
          <p:nvPr>
            <p:ph type="body" sz="quarter" idx="27"/>
          </p:nvPr>
        </p:nvSpPr>
        <p:spPr>
          <a:xfrm rot="21383919">
            <a:off x="8497556" y="3849137"/>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33168150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ebbles">
    <p:spTree>
      <p:nvGrpSpPr>
        <p:cNvPr id="1" name=""/>
        <p:cNvGrpSpPr/>
        <p:nvPr/>
      </p:nvGrpSpPr>
      <p:grpSpPr>
        <a:xfrm>
          <a:off x="0" y="0"/>
          <a:ext cx="0" cy="0"/>
          <a:chOff x="0" y="0"/>
          <a:chExt cx="0" cy="0"/>
        </a:xfrm>
      </p:grpSpPr>
      <p:sp>
        <p:nvSpPr>
          <p:cNvPr id="48" name="Picture Placeholder 47">
            <a:extLst>
              <a:ext uri="{FF2B5EF4-FFF2-40B4-BE49-F238E27FC236}">
                <a16:creationId xmlns:a16="http://schemas.microsoft.com/office/drawing/2014/main" id="{6E6AE3BC-5F4B-E8C5-775E-9C907806C34E}"/>
              </a:ext>
            </a:extLst>
          </p:cNvPr>
          <p:cNvSpPr>
            <a:spLocks noGrp="1"/>
          </p:cNvSpPr>
          <p:nvPr>
            <p:ph type="pic" sz="quarter" idx="14" hasCustomPrompt="1"/>
          </p:nvPr>
        </p:nvSpPr>
        <p:spPr>
          <a:xfrm>
            <a:off x="6390314" y="2967038"/>
            <a:ext cx="5047470" cy="353103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44" name="Picture Placeholder 43">
            <a:extLst>
              <a:ext uri="{FF2B5EF4-FFF2-40B4-BE49-F238E27FC236}">
                <a16:creationId xmlns:a16="http://schemas.microsoft.com/office/drawing/2014/main" id="{7C0FB81A-5F99-A83C-B0CB-826458F73759}"/>
              </a:ext>
            </a:extLst>
          </p:cNvPr>
          <p:cNvSpPr>
            <a:spLocks noGrp="1"/>
          </p:cNvSpPr>
          <p:nvPr>
            <p:ph type="pic" sz="quarter" idx="13" hasCustomPrompt="1"/>
          </p:nvPr>
        </p:nvSpPr>
        <p:spPr>
          <a:xfrm>
            <a:off x="552308" y="2654405"/>
            <a:ext cx="4727624" cy="3452813"/>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7"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26" name="Picture Placeholder 25">
            <a:extLst>
              <a:ext uri="{FF2B5EF4-FFF2-40B4-BE49-F238E27FC236}">
                <a16:creationId xmlns:a16="http://schemas.microsoft.com/office/drawing/2014/main" id="{6EF481FE-D554-7D5C-11A7-101603AF9495}"/>
              </a:ext>
            </a:extLst>
          </p:cNvPr>
          <p:cNvSpPr>
            <a:spLocks noGrp="1"/>
          </p:cNvSpPr>
          <p:nvPr>
            <p:ph type="pic" sz="quarter" idx="10" hasCustomPrompt="1"/>
          </p:nvPr>
        </p:nvSpPr>
        <p:spPr>
          <a:xfrm>
            <a:off x="319494" y="308635"/>
            <a:ext cx="2444971" cy="1934836"/>
          </a:xfrm>
          <a:custGeom>
            <a:avLst/>
            <a:gdLst>
              <a:gd name="connsiteX0" fmla="*/ 2788316 w 4149725"/>
              <a:gd name="connsiteY0" fmla="*/ 381 h 3467217"/>
              <a:gd name="connsiteX1" fmla="*/ 4024737 w 4149725"/>
              <a:gd name="connsiteY1" fmla="*/ 1272374 h 3467217"/>
              <a:gd name="connsiteX2" fmla="*/ 2427276 w 4149725"/>
              <a:gd name="connsiteY2" fmla="*/ 3440737 h 3467217"/>
              <a:gd name="connsiteX3" fmla="*/ 2101551 w 4149725"/>
              <a:gd name="connsiteY3" fmla="*/ 3461487 h 3467217"/>
              <a:gd name="connsiteX4" fmla="*/ 1831999 w 4149725"/>
              <a:gd name="connsiteY4" fmla="*/ 3467217 h 3467217"/>
              <a:gd name="connsiteX5" fmla="*/ 1795576 w 4149725"/>
              <a:gd name="connsiteY5" fmla="*/ 3467217 h 3467217"/>
              <a:gd name="connsiteX6" fmla="*/ 1549345 w 4149725"/>
              <a:gd name="connsiteY6" fmla="*/ 3458882 h 3467217"/>
              <a:gd name="connsiteX7" fmla="*/ 61571 w 4149725"/>
              <a:gd name="connsiteY7" fmla="*/ 1762783 h 3467217"/>
              <a:gd name="connsiteX8" fmla="*/ 2766 w 4149725"/>
              <a:gd name="connsiteY8" fmla="*/ 1303081 h 3467217"/>
              <a:gd name="connsiteX9" fmla="*/ 0 w 4149725"/>
              <a:gd name="connsiteY9" fmla="*/ 1221180 h 3467217"/>
              <a:gd name="connsiteX10" fmla="*/ 0 w 4149725"/>
              <a:gd name="connsiteY10" fmla="*/ 1044568 h 3467217"/>
              <a:gd name="connsiteX11" fmla="*/ 5362 w 4149725"/>
              <a:gd name="connsiteY11" fmla="*/ 945509 h 3467217"/>
              <a:gd name="connsiteX12" fmla="*/ 1366367 w 4149725"/>
              <a:gd name="connsiteY12" fmla="*/ 140557 h 3467217"/>
              <a:gd name="connsiteX13" fmla="*/ 2788316 w 4149725"/>
              <a:gd name="connsiteY13" fmla="*/ 381 h 346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49725" h="3467217">
                <a:moveTo>
                  <a:pt x="2788316" y="381"/>
                </a:moveTo>
                <a:cubicBezTo>
                  <a:pt x="3575094" y="-10601"/>
                  <a:pt x="4218058" y="211214"/>
                  <a:pt x="4024737" y="1272374"/>
                </a:cubicBezTo>
                <a:cubicBezTo>
                  <a:pt x="4300672" y="2354137"/>
                  <a:pt x="4258462" y="3292128"/>
                  <a:pt x="2427276" y="3440737"/>
                </a:cubicBezTo>
                <a:cubicBezTo>
                  <a:pt x="2312827" y="3450025"/>
                  <a:pt x="2204372" y="3456968"/>
                  <a:pt x="2101551" y="3461487"/>
                </a:cubicBezTo>
                <a:lnTo>
                  <a:pt x="1831999" y="3467217"/>
                </a:lnTo>
                <a:lnTo>
                  <a:pt x="1795576" y="3467217"/>
                </a:lnTo>
                <a:lnTo>
                  <a:pt x="1549345" y="3458882"/>
                </a:lnTo>
                <a:cubicBezTo>
                  <a:pt x="486889" y="3387486"/>
                  <a:pt x="254775" y="2879815"/>
                  <a:pt x="61571" y="1762783"/>
                </a:cubicBezTo>
                <a:cubicBezTo>
                  <a:pt x="31847" y="1590932"/>
                  <a:pt x="12190" y="1438496"/>
                  <a:pt x="2766" y="1303081"/>
                </a:cubicBezTo>
                <a:lnTo>
                  <a:pt x="0" y="1221180"/>
                </a:lnTo>
                <a:lnTo>
                  <a:pt x="0" y="1044568"/>
                </a:lnTo>
                <a:lnTo>
                  <a:pt x="5362" y="945509"/>
                </a:lnTo>
                <a:cubicBezTo>
                  <a:pt x="72622" y="322919"/>
                  <a:pt x="514286" y="226936"/>
                  <a:pt x="1366367" y="140557"/>
                </a:cubicBezTo>
                <a:cubicBezTo>
                  <a:pt x="1792408" y="97367"/>
                  <a:pt x="2316248" y="6971"/>
                  <a:pt x="2788316" y="381"/>
                </a:cubicBezTo>
                <a:close/>
              </a:path>
            </a:pathLst>
          </a:custGeom>
        </p:spPr>
        <p:txBody>
          <a:bodyPr wrap="square">
            <a:noAutofit/>
          </a:bodyPr>
          <a:lstStyle/>
          <a:p>
            <a:r>
              <a:rPr lang="en-US"/>
              <a:t> </a:t>
            </a:r>
          </a:p>
        </p:txBody>
      </p:sp>
      <p:sp>
        <p:nvSpPr>
          <p:cNvPr id="32" name="Picture Placeholder 31">
            <a:extLst>
              <a:ext uri="{FF2B5EF4-FFF2-40B4-BE49-F238E27FC236}">
                <a16:creationId xmlns:a16="http://schemas.microsoft.com/office/drawing/2014/main" id="{DB1708DE-2876-9669-5DAB-51C5E2F3A7D3}"/>
              </a:ext>
            </a:extLst>
          </p:cNvPr>
          <p:cNvSpPr>
            <a:spLocks noGrp="1"/>
          </p:cNvSpPr>
          <p:nvPr>
            <p:ph type="pic" sz="quarter" idx="11" hasCustomPrompt="1"/>
          </p:nvPr>
        </p:nvSpPr>
        <p:spPr>
          <a:xfrm>
            <a:off x="7738963" y="134998"/>
            <a:ext cx="3486999" cy="2395552"/>
          </a:xfrm>
          <a:custGeom>
            <a:avLst/>
            <a:gdLst>
              <a:gd name="connsiteX0" fmla="*/ 3560583 w 4649036"/>
              <a:gd name="connsiteY0" fmla="*/ 1 h 4064878"/>
              <a:gd name="connsiteX1" fmla="*/ 4453893 w 4649036"/>
              <a:gd name="connsiteY1" fmla="*/ 3334471 h 4064878"/>
              <a:gd name="connsiteX2" fmla="*/ 227015 w 4649036"/>
              <a:gd name="connsiteY2" fmla="*/ 3388139 h 4064878"/>
              <a:gd name="connsiteX3" fmla="*/ 2376 w 4649036"/>
              <a:gd name="connsiteY3" fmla="*/ 1974758 h 4064878"/>
              <a:gd name="connsiteX4" fmla="*/ 0 w 4649036"/>
              <a:gd name="connsiteY4" fmla="*/ 1879718 h 4064878"/>
              <a:gd name="connsiteX5" fmla="*/ 0 w 4649036"/>
              <a:gd name="connsiteY5" fmla="*/ 1751537 h 4064878"/>
              <a:gd name="connsiteX6" fmla="*/ 2680 w 4649036"/>
              <a:gd name="connsiteY6" fmla="*/ 1657229 h 4064878"/>
              <a:gd name="connsiteX7" fmla="*/ 3560583 w 4649036"/>
              <a:gd name="connsiteY7" fmla="*/ 1 h 406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9036" h="4064878">
                <a:moveTo>
                  <a:pt x="3560583" y="1"/>
                </a:moveTo>
                <a:cubicBezTo>
                  <a:pt x="4577187" y="-1606"/>
                  <a:pt x="4898077" y="2906354"/>
                  <a:pt x="4453893" y="3334471"/>
                </a:cubicBezTo>
                <a:cubicBezTo>
                  <a:pt x="3894222" y="3782051"/>
                  <a:pt x="650182" y="4697659"/>
                  <a:pt x="227015" y="3388139"/>
                </a:cubicBezTo>
                <a:cubicBezTo>
                  <a:pt x="105560" y="2832619"/>
                  <a:pt x="21394" y="2366228"/>
                  <a:pt x="2376" y="1974758"/>
                </a:cubicBezTo>
                <a:lnTo>
                  <a:pt x="0" y="1879718"/>
                </a:lnTo>
                <a:lnTo>
                  <a:pt x="0" y="1751537"/>
                </a:lnTo>
                <a:lnTo>
                  <a:pt x="2680" y="1657229"/>
                </a:lnTo>
                <a:cubicBezTo>
                  <a:pt x="69985" y="507827"/>
                  <a:pt x="926555" y="123430"/>
                  <a:pt x="3560583" y="1"/>
                </a:cubicBezTo>
                <a:close/>
              </a:path>
            </a:pathLst>
          </a:custGeom>
        </p:spPr>
        <p:txBody>
          <a:bodyPr wrap="square">
            <a:noAutofit/>
          </a:bodyPr>
          <a:lstStyle/>
          <a:p>
            <a:r>
              <a:rPr lang="en-US"/>
              <a:t> </a:t>
            </a:r>
          </a:p>
        </p:txBody>
      </p:sp>
      <p:sp>
        <p:nvSpPr>
          <p:cNvPr id="39" name="Picture Placeholder 38">
            <a:extLst>
              <a:ext uri="{FF2B5EF4-FFF2-40B4-BE49-F238E27FC236}">
                <a16:creationId xmlns:a16="http://schemas.microsoft.com/office/drawing/2014/main" id="{06F4889F-F488-9EF0-93A4-9666726685F5}"/>
              </a:ext>
            </a:extLst>
          </p:cNvPr>
          <p:cNvSpPr>
            <a:spLocks noGrp="1"/>
          </p:cNvSpPr>
          <p:nvPr>
            <p:ph type="pic" sz="quarter" idx="12" hasCustomPrompt="1"/>
          </p:nvPr>
        </p:nvSpPr>
        <p:spPr>
          <a:xfrm>
            <a:off x="3814804" y="308634"/>
            <a:ext cx="3025476" cy="2743200"/>
          </a:xfrm>
          <a:custGeom>
            <a:avLst/>
            <a:gdLst>
              <a:gd name="connsiteX0" fmla="*/ 1510826 w 3025476"/>
              <a:gd name="connsiteY0" fmla="*/ 1 h 2743200"/>
              <a:gd name="connsiteX1" fmla="*/ 2284123 w 3025476"/>
              <a:gd name="connsiteY1" fmla="*/ 178326 h 2743200"/>
              <a:gd name="connsiteX2" fmla="*/ 2793488 w 3025476"/>
              <a:gd name="connsiteY2" fmla="*/ 2372415 h 2743200"/>
              <a:gd name="connsiteX3" fmla="*/ 403525 w 3025476"/>
              <a:gd name="connsiteY3" fmla="*/ 2497667 h 2743200"/>
              <a:gd name="connsiteX4" fmla="*/ 183168 w 3025476"/>
              <a:gd name="connsiteY4" fmla="*/ 394671 h 2743200"/>
              <a:gd name="connsiteX5" fmla="*/ 1510826 w 3025476"/>
              <a:gd name="connsiteY5" fmla="*/ 1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476" h="2743200">
                <a:moveTo>
                  <a:pt x="1510826" y="1"/>
                </a:moveTo>
                <a:cubicBezTo>
                  <a:pt x="1828822" y="-121"/>
                  <a:pt x="2120978" y="54717"/>
                  <a:pt x="2284123" y="178326"/>
                </a:cubicBezTo>
                <a:cubicBezTo>
                  <a:pt x="2719176" y="507950"/>
                  <a:pt x="3380786" y="841509"/>
                  <a:pt x="2793488" y="2372415"/>
                </a:cubicBezTo>
                <a:cubicBezTo>
                  <a:pt x="2614918" y="2862038"/>
                  <a:pt x="838578" y="2827291"/>
                  <a:pt x="403525" y="2497667"/>
                </a:cubicBezTo>
                <a:cubicBezTo>
                  <a:pt x="-31529" y="2168043"/>
                  <a:pt x="-130266" y="781227"/>
                  <a:pt x="183168" y="394671"/>
                </a:cubicBezTo>
                <a:cubicBezTo>
                  <a:pt x="379063" y="153073"/>
                  <a:pt x="980832" y="204"/>
                  <a:pt x="1510826" y="1"/>
                </a:cubicBezTo>
                <a:close/>
              </a:path>
            </a:pathLst>
          </a:custGeom>
        </p:spPr>
        <p:txBody>
          <a:bodyPr wrap="square">
            <a:noAutofit/>
          </a:bodyPr>
          <a:lstStyle/>
          <a:p>
            <a:r>
              <a:rPr lang="en-US"/>
              <a:t> </a:t>
            </a:r>
          </a:p>
        </p:txBody>
      </p:sp>
    </p:spTree>
    <p:extLst>
      <p:ext uri="{BB962C8B-B14F-4D97-AF65-F5344CB8AC3E}">
        <p14:creationId xmlns:p14="http://schemas.microsoft.com/office/powerpoint/2010/main" val="29749232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Print-Out">
    <p:spTree>
      <p:nvGrpSpPr>
        <p:cNvPr id="1" name=""/>
        <p:cNvGrpSpPr/>
        <p:nvPr/>
      </p:nvGrpSpPr>
      <p:grpSpPr>
        <a:xfrm>
          <a:off x="0" y="0"/>
          <a:ext cx="0" cy="0"/>
          <a:chOff x="0" y="0"/>
          <a:chExt cx="0" cy="0"/>
        </a:xfrm>
      </p:grpSpPr>
      <p:grpSp>
        <p:nvGrpSpPr>
          <p:cNvPr id="5" name="Group 2">
            <a:extLst>
              <a:ext uri="{FF2B5EF4-FFF2-40B4-BE49-F238E27FC236}">
                <a16:creationId xmlns:a16="http://schemas.microsoft.com/office/drawing/2014/main" id="{55188A52-A560-F221-5934-A54112C03111}"/>
              </a:ext>
            </a:extLst>
          </p:cNvPr>
          <p:cNvGrpSpPr/>
          <p:nvPr userDrawn="1"/>
        </p:nvGrpSpPr>
        <p:grpSpPr>
          <a:xfrm rot="-5400000">
            <a:off x="8449493" y="3115493"/>
            <a:ext cx="6858000" cy="627015"/>
            <a:chOff x="0" y="0"/>
            <a:chExt cx="1993384" cy="182252"/>
          </a:xfrm>
        </p:grpSpPr>
        <p:sp>
          <p:nvSpPr>
            <p:cNvPr id="6" name="Freeform 3">
              <a:extLst>
                <a:ext uri="{FF2B5EF4-FFF2-40B4-BE49-F238E27FC236}">
                  <a16:creationId xmlns:a16="http://schemas.microsoft.com/office/drawing/2014/main" id="{A7902E11-CBD6-1C9C-F7EA-083EA2C66C6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D9D9D9"/>
            </a:solidFill>
          </p:spPr>
        </p:sp>
      </p:grpSp>
      <p:sp>
        <p:nvSpPr>
          <p:cNvPr id="7" name="TextBox 4">
            <a:extLst>
              <a:ext uri="{FF2B5EF4-FFF2-40B4-BE49-F238E27FC236}">
                <a16:creationId xmlns:a16="http://schemas.microsoft.com/office/drawing/2014/main" id="{76FB1245-27FD-F4F7-82EC-8888D8CFC3C5}"/>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chemeClr val="tx1"/>
                </a:solidFill>
                <a:latin typeface="Arial" panose="020B0604020202020204" pitchFamily="34" charset="0"/>
                <a:cs typeface="Arial" panose="020B0604020202020204" pitchFamily="34" charset="0"/>
              </a:rPr>
              <a:t>PRINT OUT</a:t>
            </a:r>
          </a:p>
        </p:txBody>
      </p:sp>
      <p:sp>
        <p:nvSpPr>
          <p:cNvPr id="8" name="TextBox 7">
            <a:extLst>
              <a:ext uri="{FF2B5EF4-FFF2-40B4-BE49-F238E27FC236}">
                <a16:creationId xmlns:a16="http://schemas.microsoft.com/office/drawing/2014/main" id="{D735DA5C-8636-113C-BE4F-E6FD7062F037}"/>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rPr>
              <a:t>HistoricEngland.org.uk/Education </a:t>
            </a:r>
            <a:r>
              <a:rPr lang="en-US" sz="1600" baseline="0">
                <a:solidFill>
                  <a:srgbClr val="737373"/>
                </a:solidFill>
                <a:latin typeface="Arial" panose="020B0604020202020204" pitchFamily="34" charset="0"/>
                <a:cs typeface="Arial" panose="020B0604020202020204" pitchFamily="34" charset="0"/>
              </a:rPr>
              <a:t>| contact@historicengland.org.uk</a:t>
            </a:r>
          </a:p>
        </p:txBody>
      </p:sp>
      <p:sp>
        <p:nvSpPr>
          <p:cNvPr id="9" name="AutoShape 5">
            <a:extLst>
              <a:ext uri="{FF2B5EF4-FFF2-40B4-BE49-F238E27FC236}">
                <a16:creationId xmlns:a16="http://schemas.microsoft.com/office/drawing/2014/main" id="{846CF8BC-0846-CCE9-FD35-FD5C57642F6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13" name="Title 18">
            <a:extLst>
              <a:ext uri="{FF2B5EF4-FFF2-40B4-BE49-F238E27FC236}">
                <a16:creationId xmlns:a16="http://schemas.microsoft.com/office/drawing/2014/main" id="{6EE332A7-64A0-F7AC-66DE-349EAA89F1B5}"/>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a:t>Click to edit</a:t>
            </a:r>
            <a:endParaRPr lang="en-US"/>
          </a:p>
        </p:txBody>
      </p:sp>
    </p:spTree>
    <p:extLst>
      <p:ext uri="{BB962C8B-B14F-4D97-AF65-F5344CB8AC3E}">
        <p14:creationId xmlns:p14="http://schemas.microsoft.com/office/powerpoint/2010/main" val="1429220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ront Cover - Learning Aims">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369C1781-720E-1D93-58A4-0181FF076ECE}"/>
              </a:ext>
            </a:extLst>
          </p:cNvPr>
          <p:cNvGrpSpPr/>
          <p:nvPr userDrawn="1"/>
        </p:nvGrpSpPr>
        <p:grpSpPr>
          <a:xfrm>
            <a:off x="-2" y="0"/>
            <a:ext cx="4122821" cy="6858000"/>
            <a:chOff x="0" y="0"/>
            <a:chExt cx="1825933" cy="3408051"/>
          </a:xfrm>
        </p:grpSpPr>
        <p:sp>
          <p:nvSpPr>
            <p:cNvPr id="8" name="Freeform 3">
              <a:extLst>
                <a:ext uri="{FF2B5EF4-FFF2-40B4-BE49-F238E27FC236}">
                  <a16:creationId xmlns:a16="http://schemas.microsoft.com/office/drawing/2014/main" id="{A3C66558-6BC5-3EAF-D9D4-3E5DD05ACF55}"/>
                </a:ext>
              </a:extLst>
            </p:cNvPr>
            <p:cNvSpPr/>
            <p:nvPr/>
          </p:nvSpPr>
          <p:spPr>
            <a:xfrm>
              <a:off x="0" y="0"/>
              <a:ext cx="1825933" cy="3408051"/>
            </a:xfrm>
            <a:custGeom>
              <a:avLst/>
              <a:gdLst/>
              <a:ahLst/>
              <a:cxnLst/>
              <a:rect l="l" t="t" r="r" b="b"/>
              <a:pathLst>
                <a:path w="1825933" h="3408051">
                  <a:moveTo>
                    <a:pt x="0" y="0"/>
                  </a:moveTo>
                  <a:lnTo>
                    <a:pt x="1825933" y="0"/>
                  </a:lnTo>
                  <a:lnTo>
                    <a:pt x="1825933" y="3408051"/>
                  </a:lnTo>
                  <a:lnTo>
                    <a:pt x="0" y="3408051"/>
                  </a:lnTo>
                  <a:close/>
                </a:path>
              </a:pathLst>
            </a:custGeom>
            <a:solidFill>
              <a:srgbClr val="77A942"/>
            </a:solidFill>
          </p:spPr>
        </p:sp>
      </p:grpSp>
      <p:pic>
        <p:nvPicPr>
          <p:cNvPr id="9" name="Picture 4">
            <a:extLst>
              <a:ext uri="{FF2B5EF4-FFF2-40B4-BE49-F238E27FC236}">
                <a16:creationId xmlns:a16="http://schemas.microsoft.com/office/drawing/2014/main" id="{F77E6D1A-3889-6FDB-E8F1-345B1A144433}"/>
              </a:ext>
            </a:extLst>
          </p:cNvPr>
          <p:cNvPicPr>
            <a:picLocks noChangeAspect="1"/>
          </p:cNvPicPr>
          <p:nvPr userDrawn="1"/>
        </p:nvPicPr>
        <p:blipFill>
          <a:blip r:embed="rId2"/>
          <a:srcRect l="5763"/>
          <a:stretch>
            <a:fillRect/>
          </a:stretch>
        </p:blipFill>
        <p:spPr>
          <a:xfrm>
            <a:off x="365709" y="552891"/>
            <a:ext cx="2209809" cy="776356"/>
          </a:xfrm>
          <a:prstGeom prst="rect">
            <a:avLst/>
          </a:prstGeom>
        </p:spPr>
      </p:pic>
      <p:sp>
        <p:nvSpPr>
          <p:cNvPr id="10" name="TextBox 9">
            <a:extLst>
              <a:ext uri="{FF2B5EF4-FFF2-40B4-BE49-F238E27FC236}">
                <a16:creationId xmlns:a16="http://schemas.microsoft.com/office/drawing/2014/main" id="{69E87A62-87CE-37A0-C03A-E79436DB79B7}"/>
              </a:ext>
            </a:extLst>
          </p:cNvPr>
          <p:cNvSpPr txBox="1"/>
          <p:nvPr userDrawn="1"/>
        </p:nvSpPr>
        <p:spPr>
          <a:xfrm>
            <a:off x="365709" y="1693087"/>
            <a:ext cx="3857005" cy="707886"/>
          </a:xfrm>
          <a:prstGeom prst="rect">
            <a:avLst/>
          </a:prstGeom>
          <a:noFill/>
        </p:spPr>
        <p:txBody>
          <a:bodyPr wrap="square" lIns="0" rIns="90000" rtlCol="0">
            <a:spAutoFit/>
          </a:bodyPr>
          <a:lstStyle/>
          <a:p>
            <a:r>
              <a:rPr lang="en-US" sz="4000" b="1" i="0" baseline="0">
                <a:latin typeface="Arial" panose="020B0604020202020204" pitchFamily="34" charset="0"/>
              </a:rPr>
              <a:t>Education</a:t>
            </a:r>
          </a:p>
        </p:txBody>
      </p:sp>
      <p:sp>
        <p:nvSpPr>
          <p:cNvPr id="11" name="Picture Placeholder 16">
            <a:extLst>
              <a:ext uri="{FF2B5EF4-FFF2-40B4-BE49-F238E27FC236}">
                <a16:creationId xmlns:a16="http://schemas.microsoft.com/office/drawing/2014/main" id="{86F0CE02-6F25-7873-FF45-05A1A8F2862A}"/>
              </a:ext>
            </a:extLst>
          </p:cNvPr>
          <p:cNvSpPr>
            <a:spLocks noGrp="1"/>
          </p:cNvSpPr>
          <p:nvPr>
            <p:ph type="pic" sz="quarter" idx="10"/>
          </p:nvPr>
        </p:nvSpPr>
        <p:spPr>
          <a:xfrm>
            <a:off x="365709" y="2525251"/>
            <a:ext cx="3438195" cy="2639662"/>
          </a:xfrm>
          <a:prstGeom prst="rect">
            <a:avLst/>
          </a:prstGeom>
        </p:spPr>
        <p:txBody>
          <a:bodyPr/>
          <a:lstStyle/>
          <a:p>
            <a:endParaRPr lang="en-US"/>
          </a:p>
        </p:txBody>
      </p:sp>
      <p:sp>
        <p:nvSpPr>
          <p:cNvPr id="2" name="TextBox 1">
            <a:extLst>
              <a:ext uri="{FF2B5EF4-FFF2-40B4-BE49-F238E27FC236}">
                <a16:creationId xmlns:a16="http://schemas.microsoft.com/office/drawing/2014/main" id="{6F40BCDF-8B1B-DFF4-941C-CE8CD8E97833}"/>
              </a:ext>
            </a:extLst>
          </p:cNvPr>
          <p:cNvSpPr txBox="1"/>
          <p:nvPr userDrawn="1"/>
        </p:nvSpPr>
        <p:spPr>
          <a:xfrm>
            <a:off x="4320717" y="574157"/>
            <a:ext cx="2557506" cy="461665"/>
          </a:xfrm>
          <a:prstGeom prst="rect">
            <a:avLst/>
          </a:prstGeom>
          <a:noFill/>
        </p:spPr>
        <p:txBody>
          <a:bodyPr wrap="square" rtlCol="0">
            <a:spAutoFit/>
          </a:bodyPr>
          <a:lstStyle/>
          <a:p>
            <a:r>
              <a:rPr lang="en-US" sz="2400" b="1" spc="50" baseline="0">
                <a:solidFill>
                  <a:srgbClr val="191715"/>
                </a:solidFill>
                <a:latin typeface="Source Sans Pro Bold"/>
              </a:rPr>
              <a:t>Key Stage 2:</a:t>
            </a:r>
            <a:endParaRPr lang="en-US" sz="2400" baseline="0"/>
          </a:p>
        </p:txBody>
      </p:sp>
      <p:sp>
        <p:nvSpPr>
          <p:cNvPr id="4" name="TextBox 3">
            <a:extLst>
              <a:ext uri="{FF2B5EF4-FFF2-40B4-BE49-F238E27FC236}">
                <a16:creationId xmlns:a16="http://schemas.microsoft.com/office/drawing/2014/main" id="{544D9DEC-FB04-C3A3-A437-FD50C6FB4CB3}"/>
              </a:ext>
            </a:extLst>
          </p:cNvPr>
          <p:cNvSpPr txBox="1"/>
          <p:nvPr userDrawn="1"/>
        </p:nvSpPr>
        <p:spPr>
          <a:xfrm>
            <a:off x="4320717" y="1066969"/>
            <a:ext cx="8229600" cy="461665"/>
          </a:xfrm>
          <a:prstGeom prst="rect">
            <a:avLst/>
          </a:prstGeom>
          <a:noFill/>
        </p:spPr>
        <p:txBody>
          <a:bodyPr wrap="square" rtlCol="0">
            <a:spAutoFit/>
          </a:bodyPr>
          <a:lstStyle/>
          <a:p>
            <a:r>
              <a:rPr lang="en-US" sz="2400" b="1" spc="50" baseline="0">
                <a:solidFill>
                  <a:srgbClr val="191715"/>
                </a:solidFill>
                <a:latin typeface="Source Sans Pro Bold"/>
              </a:rPr>
              <a:t>Learning Aims and Outcomes:</a:t>
            </a:r>
            <a:endParaRPr lang="en-US" sz="2400" baseline="0"/>
          </a:p>
        </p:txBody>
      </p:sp>
      <p:sp>
        <p:nvSpPr>
          <p:cNvPr id="5" name="Text Placeholder 4">
            <a:extLst>
              <a:ext uri="{FF2B5EF4-FFF2-40B4-BE49-F238E27FC236}">
                <a16:creationId xmlns:a16="http://schemas.microsoft.com/office/drawing/2014/main" id="{5397B778-BBC3-72C1-8110-B1230D4905B7}"/>
              </a:ext>
            </a:extLst>
          </p:cNvPr>
          <p:cNvSpPr>
            <a:spLocks noGrp="1"/>
          </p:cNvSpPr>
          <p:nvPr>
            <p:ph type="body" sz="quarter" idx="12"/>
          </p:nvPr>
        </p:nvSpPr>
        <p:spPr>
          <a:xfrm>
            <a:off x="6295713" y="552891"/>
            <a:ext cx="5449248" cy="461665"/>
          </a:xfrm>
          <a:prstGeom prst="rect">
            <a:avLst/>
          </a:prstGeom>
        </p:spPr>
        <p:txBody>
          <a:bodyPr>
            <a:normAutofit/>
          </a:bodyPr>
          <a:lstStyle>
            <a:lvl1pPr marL="0" indent="0">
              <a:buFontTx/>
              <a:buNone/>
              <a:defRPr sz="2400" baseline="0"/>
            </a:lvl1pPr>
          </a:lstStyle>
          <a:p>
            <a:pPr lvl="0"/>
            <a:r>
              <a:rPr lang="en-GB"/>
              <a:t>Click to edit</a:t>
            </a:r>
            <a:endParaRPr lang="en-US"/>
          </a:p>
        </p:txBody>
      </p:sp>
      <p:sp>
        <p:nvSpPr>
          <p:cNvPr id="6" name="Content Placeholder 2">
            <a:extLst>
              <a:ext uri="{FF2B5EF4-FFF2-40B4-BE49-F238E27FC236}">
                <a16:creationId xmlns:a16="http://schemas.microsoft.com/office/drawing/2014/main" id="{AC48BEF6-C0DE-F23F-594B-3E3C19F2C9CC}"/>
              </a:ext>
            </a:extLst>
          </p:cNvPr>
          <p:cNvSpPr>
            <a:spLocks noGrp="1"/>
          </p:cNvSpPr>
          <p:nvPr>
            <p:ph idx="1"/>
          </p:nvPr>
        </p:nvSpPr>
        <p:spPr>
          <a:xfrm>
            <a:off x="4488530" y="1823565"/>
            <a:ext cx="7256431" cy="2863397"/>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1322401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81885" y="1470244"/>
            <a:ext cx="10971915" cy="4320194"/>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AutoShape 5">
            <a:extLst>
              <a:ext uri="{FF2B5EF4-FFF2-40B4-BE49-F238E27FC236}">
                <a16:creationId xmlns:a16="http://schemas.microsoft.com/office/drawing/2014/main" id="{0686A806-8B99-4CCF-73F4-B0B3B2E13398}"/>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Tree>
    <p:extLst>
      <p:ext uri="{BB962C8B-B14F-4D97-AF65-F5344CB8AC3E}">
        <p14:creationId xmlns:p14="http://schemas.microsoft.com/office/powerpoint/2010/main" val="37650799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Front Cover">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369C1781-720E-1D93-58A4-0181FF076ECE}"/>
              </a:ext>
            </a:extLst>
          </p:cNvPr>
          <p:cNvGrpSpPr/>
          <p:nvPr userDrawn="1"/>
        </p:nvGrpSpPr>
        <p:grpSpPr>
          <a:xfrm>
            <a:off x="-2" y="0"/>
            <a:ext cx="4122821" cy="6858000"/>
            <a:chOff x="0" y="0"/>
            <a:chExt cx="1825933" cy="3408051"/>
          </a:xfrm>
        </p:grpSpPr>
        <p:sp>
          <p:nvSpPr>
            <p:cNvPr id="8" name="Freeform 3">
              <a:extLst>
                <a:ext uri="{FF2B5EF4-FFF2-40B4-BE49-F238E27FC236}">
                  <a16:creationId xmlns:a16="http://schemas.microsoft.com/office/drawing/2014/main" id="{A3C66558-6BC5-3EAF-D9D4-3E5DD05ACF55}"/>
                </a:ext>
              </a:extLst>
            </p:cNvPr>
            <p:cNvSpPr/>
            <p:nvPr/>
          </p:nvSpPr>
          <p:spPr>
            <a:xfrm>
              <a:off x="0" y="0"/>
              <a:ext cx="1825933" cy="3408051"/>
            </a:xfrm>
            <a:custGeom>
              <a:avLst/>
              <a:gdLst/>
              <a:ahLst/>
              <a:cxnLst/>
              <a:rect l="l" t="t" r="r" b="b"/>
              <a:pathLst>
                <a:path w="1825933" h="3408051">
                  <a:moveTo>
                    <a:pt x="0" y="0"/>
                  </a:moveTo>
                  <a:lnTo>
                    <a:pt x="1825933" y="0"/>
                  </a:lnTo>
                  <a:lnTo>
                    <a:pt x="1825933" y="3408051"/>
                  </a:lnTo>
                  <a:lnTo>
                    <a:pt x="0" y="3408051"/>
                  </a:lnTo>
                  <a:close/>
                </a:path>
              </a:pathLst>
            </a:custGeom>
            <a:solidFill>
              <a:srgbClr val="7AA62C"/>
            </a:solidFill>
          </p:spPr>
        </p:sp>
      </p:grpSp>
      <p:sp>
        <p:nvSpPr>
          <p:cNvPr id="3" name="Subtitle 2">
            <a:extLst>
              <a:ext uri="{FF2B5EF4-FFF2-40B4-BE49-F238E27FC236}">
                <a16:creationId xmlns:a16="http://schemas.microsoft.com/office/drawing/2014/main" id="{22867521-F3A6-44BC-B943-55AC31C43580}"/>
              </a:ext>
            </a:extLst>
          </p:cNvPr>
          <p:cNvSpPr>
            <a:spLocks noGrp="1"/>
          </p:cNvSpPr>
          <p:nvPr>
            <p:ph type="subTitle" idx="1" hasCustomPrompt="1"/>
          </p:nvPr>
        </p:nvSpPr>
        <p:spPr>
          <a:xfrm>
            <a:off x="365709" y="2559090"/>
            <a:ext cx="3578970" cy="2410371"/>
          </a:xfrm>
          <a:prstGeom prst="rect">
            <a:avLst/>
          </a:prstGeom>
        </p:spPr>
        <p:txBody>
          <a:bodyPr lIns="0"/>
          <a:lstStyle>
            <a:lvl1pPr marL="0" indent="0" algn="l">
              <a:buNone/>
              <a:defRPr sz="2400" b="1" i="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document title</a:t>
            </a:r>
            <a:endParaRPr lang="en-US"/>
          </a:p>
        </p:txBody>
      </p:sp>
      <p:pic>
        <p:nvPicPr>
          <p:cNvPr id="9" name="Picture 4">
            <a:extLst>
              <a:ext uri="{FF2B5EF4-FFF2-40B4-BE49-F238E27FC236}">
                <a16:creationId xmlns:a16="http://schemas.microsoft.com/office/drawing/2014/main" id="{F77E6D1A-3889-6FDB-E8F1-345B1A144433}"/>
              </a:ext>
            </a:extLst>
          </p:cNvPr>
          <p:cNvPicPr>
            <a:picLocks noChangeAspect="1"/>
          </p:cNvPicPr>
          <p:nvPr userDrawn="1"/>
        </p:nvPicPr>
        <p:blipFill>
          <a:blip r:embed="rId2"/>
          <a:srcRect l="5763"/>
          <a:stretch>
            <a:fillRect/>
          </a:stretch>
        </p:blipFill>
        <p:spPr>
          <a:xfrm>
            <a:off x="365709" y="552891"/>
            <a:ext cx="2209809" cy="776356"/>
          </a:xfrm>
          <a:prstGeom prst="rect">
            <a:avLst/>
          </a:prstGeom>
        </p:spPr>
      </p:pic>
      <p:sp>
        <p:nvSpPr>
          <p:cNvPr id="10" name="TextBox 9">
            <a:extLst>
              <a:ext uri="{FF2B5EF4-FFF2-40B4-BE49-F238E27FC236}">
                <a16:creationId xmlns:a16="http://schemas.microsoft.com/office/drawing/2014/main" id="{69E87A62-87CE-37A0-C03A-E79436DB79B7}"/>
              </a:ext>
            </a:extLst>
          </p:cNvPr>
          <p:cNvSpPr txBox="1"/>
          <p:nvPr userDrawn="1"/>
        </p:nvSpPr>
        <p:spPr>
          <a:xfrm>
            <a:off x="365709" y="1693087"/>
            <a:ext cx="3857005" cy="707886"/>
          </a:xfrm>
          <a:prstGeom prst="rect">
            <a:avLst/>
          </a:prstGeom>
          <a:noFill/>
        </p:spPr>
        <p:txBody>
          <a:bodyPr wrap="square" lIns="0" rIns="90000" rtlCol="0">
            <a:spAutoFit/>
          </a:bodyPr>
          <a:lstStyle/>
          <a:p>
            <a:r>
              <a:rPr lang="en-US" sz="4000" b="1" i="0" baseline="0">
                <a:latin typeface="Arial" panose="020B0604020202020204" pitchFamily="34" charset="0"/>
              </a:rPr>
              <a:t>Education</a:t>
            </a:r>
          </a:p>
        </p:txBody>
      </p:sp>
      <p:sp>
        <p:nvSpPr>
          <p:cNvPr id="11" name="Picture Placeholder 16">
            <a:extLst>
              <a:ext uri="{FF2B5EF4-FFF2-40B4-BE49-F238E27FC236}">
                <a16:creationId xmlns:a16="http://schemas.microsoft.com/office/drawing/2014/main" id="{86F0CE02-6F25-7873-FF45-05A1A8F2862A}"/>
              </a:ext>
            </a:extLst>
          </p:cNvPr>
          <p:cNvSpPr>
            <a:spLocks noGrp="1"/>
          </p:cNvSpPr>
          <p:nvPr>
            <p:ph type="pic" sz="quarter" idx="10"/>
          </p:nvPr>
        </p:nvSpPr>
        <p:spPr>
          <a:xfrm>
            <a:off x="4122819" y="0"/>
            <a:ext cx="8069181" cy="6858000"/>
          </a:xfrm>
          <a:prstGeom prst="rect">
            <a:avLst/>
          </a:prstGeom>
        </p:spPr>
        <p:txBody>
          <a:bodyPr/>
          <a:lstStyle/>
          <a:p>
            <a:endParaRPr lang="en-US"/>
          </a:p>
        </p:txBody>
      </p:sp>
    </p:spTree>
    <p:extLst>
      <p:ext uri="{BB962C8B-B14F-4D97-AF65-F5344CB8AC3E}">
        <p14:creationId xmlns:p14="http://schemas.microsoft.com/office/powerpoint/2010/main" val="29065122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81885" y="391178"/>
            <a:ext cx="10971915" cy="6002128"/>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7312950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81885" y="391178"/>
            <a:ext cx="11362908" cy="6002128"/>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5833743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15" name="Picture Placeholder 13">
            <a:extLst>
              <a:ext uri="{FF2B5EF4-FFF2-40B4-BE49-F238E27FC236}">
                <a16:creationId xmlns:a16="http://schemas.microsoft.com/office/drawing/2014/main" id="{A5EC1B8E-118E-BFBF-C139-E7D78D13583F}"/>
              </a:ext>
            </a:extLst>
          </p:cNvPr>
          <p:cNvSpPr>
            <a:spLocks noGrp="1"/>
          </p:cNvSpPr>
          <p:nvPr>
            <p:ph type="pic" sz="quarter" idx="11" hasCustomPrompt="1"/>
          </p:nvPr>
        </p:nvSpPr>
        <p:spPr>
          <a:xfrm>
            <a:off x="6461139" y="1470244"/>
            <a:ext cx="4019506" cy="4347749"/>
          </a:xfrm>
          <a:prstGeom prst="rect">
            <a:avLst/>
          </a:prstGeom>
          <a:blipFill>
            <a:blip r:embed="rId5"/>
            <a:stretch>
              <a:fillRect l="-412" r="-412"/>
            </a:stretch>
          </a:blipFill>
        </p:spPr>
        <p:txBody>
          <a:bodyPr/>
          <a:lstStyle/>
          <a:p>
            <a:r>
              <a:rPr lang="en-US"/>
              <a:t> </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6797140" y="1674426"/>
            <a:ext cx="3350298" cy="3142710"/>
          </a:xfrm>
          <a:prstGeom prst="rect">
            <a:avLst/>
          </a:prstGeom>
        </p:spPr>
        <p:txBody>
          <a:bodyPr/>
          <a:lstStyle/>
          <a:p>
            <a:endParaRPr lang="en-US"/>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81885" y="1470244"/>
            <a:ext cx="5022887" cy="4320194"/>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4" name="AutoShape 5">
            <a:extLst>
              <a:ext uri="{FF2B5EF4-FFF2-40B4-BE49-F238E27FC236}">
                <a16:creationId xmlns:a16="http://schemas.microsoft.com/office/drawing/2014/main" id="{E6A37C68-8EE7-473E-CE37-855239AA1769}"/>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Tree>
    <p:extLst>
      <p:ext uri="{BB962C8B-B14F-4D97-AF65-F5344CB8AC3E}">
        <p14:creationId xmlns:p14="http://schemas.microsoft.com/office/powerpoint/2010/main" val="17127246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Page">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E511ECD-BF5D-69CD-8BE0-8DEE89594BE4}"/>
              </a:ext>
            </a:extLst>
          </p:cNvPr>
          <p:cNvSpPr txBox="1"/>
          <p:nvPr userDrawn="1"/>
        </p:nvSpPr>
        <p:spPr>
          <a:xfrm>
            <a:off x="355304" y="1381474"/>
            <a:ext cx="2557506" cy="461665"/>
          </a:xfrm>
          <a:prstGeom prst="rect">
            <a:avLst/>
          </a:prstGeom>
          <a:noFill/>
        </p:spPr>
        <p:txBody>
          <a:bodyPr wrap="square" lIns="0" rtlCol="0">
            <a:spAutoFit/>
          </a:bodyPr>
          <a:lstStyle/>
          <a:p>
            <a:r>
              <a:rPr lang="en-US" sz="2400" b="1" spc="50" baseline="0">
                <a:solidFill>
                  <a:srgbClr val="191715"/>
                </a:solidFill>
                <a:latin typeface="Source Sans Pro Bold"/>
              </a:rPr>
              <a:t>Key Stage 2:</a:t>
            </a:r>
            <a:endParaRPr lang="en-US" sz="2400" baseline="0"/>
          </a:p>
        </p:txBody>
      </p:sp>
      <p:sp>
        <p:nvSpPr>
          <p:cNvPr id="6" name="TextBox 5">
            <a:extLst>
              <a:ext uri="{FF2B5EF4-FFF2-40B4-BE49-F238E27FC236}">
                <a16:creationId xmlns:a16="http://schemas.microsoft.com/office/drawing/2014/main" id="{D572924A-B63A-E950-7027-25979926085A}"/>
              </a:ext>
            </a:extLst>
          </p:cNvPr>
          <p:cNvSpPr txBox="1"/>
          <p:nvPr userDrawn="1"/>
        </p:nvSpPr>
        <p:spPr>
          <a:xfrm>
            <a:off x="357186" y="1861564"/>
            <a:ext cx="8229600" cy="461665"/>
          </a:xfrm>
          <a:prstGeom prst="rect">
            <a:avLst/>
          </a:prstGeom>
          <a:noFill/>
        </p:spPr>
        <p:txBody>
          <a:bodyPr wrap="square" lIns="0" rtlCol="0">
            <a:spAutoFit/>
          </a:bodyPr>
          <a:lstStyle/>
          <a:p>
            <a:r>
              <a:rPr lang="en-US" sz="2400" b="1" spc="50" baseline="0">
                <a:solidFill>
                  <a:srgbClr val="191715"/>
                </a:solidFill>
                <a:latin typeface="Source Sans Pro Bold"/>
              </a:rPr>
              <a:t>Learning Aims and Outcomes:</a:t>
            </a:r>
            <a:endParaRPr lang="en-US" sz="2400" baseline="0"/>
          </a:p>
        </p:txBody>
      </p:sp>
      <p:sp>
        <p:nvSpPr>
          <p:cNvPr id="7" name="Text Placeholder 4">
            <a:extLst>
              <a:ext uri="{FF2B5EF4-FFF2-40B4-BE49-F238E27FC236}">
                <a16:creationId xmlns:a16="http://schemas.microsoft.com/office/drawing/2014/main" id="{6508AD26-88D5-E731-7357-00380488B6EB}"/>
              </a:ext>
            </a:extLst>
          </p:cNvPr>
          <p:cNvSpPr>
            <a:spLocks noGrp="1"/>
          </p:cNvSpPr>
          <p:nvPr>
            <p:ph type="body" sz="quarter" idx="12"/>
          </p:nvPr>
        </p:nvSpPr>
        <p:spPr>
          <a:xfrm>
            <a:off x="2161308" y="1381473"/>
            <a:ext cx="9192491" cy="461665"/>
          </a:xfrm>
          <a:prstGeom prst="rect">
            <a:avLst/>
          </a:prstGeom>
        </p:spPr>
        <p:txBody>
          <a:bodyPr>
            <a:normAutofit/>
          </a:bodyPr>
          <a:lstStyle>
            <a:lvl1pPr marL="0" indent="0">
              <a:buFontTx/>
              <a:buNone/>
              <a:defRPr sz="2400" baseline="0"/>
            </a:lvl1pPr>
          </a:lstStyle>
          <a:p>
            <a:pPr lvl="0"/>
            <a:r>
              <a:rPr lang="en-GB"/>
              <a:t>Click to edit</a:t>
            </a:r>
            <a:endParaRPr lang="en-US"/>
          </a:p>
        </p:txBody>
      </p:sp>
      <p:sp>
        <p:nvSpPr>
          <p:cNvPr id="9" name="Title 3">
            <a:extLst>
              <a:ext uri="{FF2B5EF4-FFF2-40B4-BE49-F238E27FC236}">
                <a16:creationId xmlns:a16="http://schemas.microsoft.com/office/drawing/2014/main" id="{F383AC8C-9FEF-1752-1DF9-79280F5C56D5}"/>
              </a:ext>
            </a:extLst>
          </p:cNvPr>
          <p:cNvSpPr>
            <a:spLocks noGrp="1"/>
          </p:cNvSpPr>
          <p:nvPr>
            <p:ph type="title"/>
          </p:nvPr>
        </p:nvSpPr>
        <p:spPr>
          <a:xfrm>
            <a:off x="357187" y="365126"/>
            <a:ext cx="10996613" cy="717226"/>
          </a:xfrm>
          <a:prstGeom prst="rect">
            <a:avLst/>
          </a:prstGeom>
        </p:spPr>
        <p:txBody>
          <a:bodyPr lIns="0" rIns="90000" anchor="ctr" anchorCtr="0">
            <a:normAutofit/>
          </a:bodyPr>
          <a:lstStyle>
            <a:lvl1pPr>
              <a:lnSpc>
                <a:spcPct val="100000"/>
              </a:lnSpc>
              <a:defRPr sz="3200" b="1" i="0" baseline="0">
                <a:solidFill>
                  <a:srgbClr val="597F32"/>
                </a:solidFill>
              </a:defRPr>
            </a:lvl1pPr>
          </a:lstStyle>
          <a:p>
            <a:r>
              <a:rPr lang="en-US"/>
              <a:t>Click to edit</a:t>
            </a:r>
            <a:endParaRPr lang="en-GB"/>
          </a:p>
        </p:txBody>
      </p:sp>
      <p:sp>
        <p:nvSpPr>
          <p:cNvPr id="13" name="Content Placeholder 2">
            <a:extLst>
              <a:ext uri="{FF2B5EF4-FFF2-40B4-BE49-F238E27FC236}">
                <a16:creationId xmlns:a16="http://schemas.microsoft.com/office/drawing/2014/main" id="{E199DACC-5A6A-BE68-0E51-6447F4EC6223}"/>
              </a:ext>
            </a:extLst>
          </p:cNvPr>
          <p:cNvSpPr>
            <a:spLocks noGrp="1"/>
          </p:cNvSpPr>
          <p:nvPr>
            <p:ph idx="1"/>
          </p:nvPr>
        </p:nvSpPr>
        <p:spPr>
          <a:xfrm>
            <a:off x="357186" y="2429353"/>
            <a:ext cx="10996613" cy="3392103"/>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Box 15">
            <a:extLst>
              <a:ext uri="{FF2B5EF4-FFF2-40B4-BE49-F238E27FC236}">
                <a16:creationId xmlns:a16="http://schemas.microsoft.com/office/drawing/2014/main" id="{16A5A495-96CF-60C4-401B-4D1F86AF16AD}"/>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sp>
        <p:nvSpPr>
          <p:cNvPr id="17" name="AutoShape 5">
            <a:extLst>
              <a:ext uri="{FF2B5EF4-FFF2-40B4-BE49-F238E27FC236}">
                <a16:creationId xmlns:a16="http://schemas.microsoft.com/office/drawing/2014/main" id="{D3104B1F-1AA8-952F-2D5F-AD59684EFC27}"/>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pic>
        <p:nvPicPr>
          <p:cNvPr id="18" name="Picture 7">
            <a:extLst>
              <a:ext uri="{FF2B5EF4-FFF2-40B4-BE49-F238E27FC236}">
                <a16:creationId xmlns:a16="http://schemas.microsoft.com/office/drawing/2014/main" id="{01A08B8C-ABF2-20A3-5D1C-95CA41798853}"/>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sp>
        <p:nvSpPr>
          <p:cNvPr id="2" name="TextBox 1">
            <a:extLst>
              <a:ext uri="{FF2B5EF4-FFF2-40B4-BE49-F238E27FC236}">
                <a16:creationId xmlns:a16="http://schemas.microsoft.com/office/drawing/2014/main" id="{5E65B1FA-7046-8CA4-7B84-6AB4DE3817F6}"/>
              </a:ext>
            </a:extLst>
          </p:cNvPr>
          <p:cNvSpPr txBox="1"/>
          <p:nvPr userDrawn="1"/>
        </p:nvSpPr>
        <p:spPr>
          <a:xfrm>
            <a:off x="2659224" y="1082351"/>
            <a:ext cx="184731" cy="369332"/>
          </a:xfrm>
          <a:prstGeom prst="rect">
            <a:avLst/>
          </a:prstGeom>
          <a:noFill/>
        </p:spPr>
        <p:txBody>
          <a:bodyPr wrap="none" rtlCol="0">
            <a:spAutoFit/>
          </a:bodyPr>
          <a:lstStyle/>
          <a:p>
            <a:endParaRPr lang="en-US"/>
          </a:p>
        </p:txBody>
      </p:sp>
      <p:grpSp>
        <p:nvGrpSpPr>
          <p:cNvPr id="10" name="Group 2">
            <a:extLst>
              <a:ext uri="{FF2B5EF4-FFF2-40B4-BE49-F238E27FC236}">
                <a16:creationId xmlns:a16="http://schemas.microsoft.com/office/drawing/2014/main" id="{C5FF42A0-2B22-9A4D-5106-8ED5B94E40D0}"/>
              </a:ext>
            </a:extLst>
          </p:cNvPr>
          <p:cNvGrpSpPr/>
          <p:nvPr userDrawn="1"/>
        </p:nvGrpSpPr>
        <p:grpSpPr>
          <a:xfrm rot="-5400000">
            <a:off x="8435508" y="3101506"/>
            <a:ext cx="6857998" cy="654989"/>
            <a:chOff x="0" y="0"/>
            <a:chExt cx="1993384" cy="182252"/>
          </a:xfrm>
        </p:grpSpPr>
        <p:sp>
          <p:nvSpPr>
            <p:cNvPr id="11" name="Freeform 3">
              <a:extLst>
                <a:ext uri="{FF2B5EF4-FFF2-40B4-BE49-F238E27FC236}">
                  <a16:creationId xmlns:a16="http://schemas.microsoft.com/office/drawing/2014/main" id="{F205FFBF-5408-C844-0E3B-D5D353C06527}"/>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2" name="TextBox 4">
            <a:extLst>
              <a:ext uri="{FF2B5EF4-FFF2-40B4-BE49-F238E27FC236}">
                <a16:creationId xmlns:a16="http://schemas.microsoft.com/office/drawing/2014/main" id="{239144C5-C2E0-CF18-E233-F8758440FD2C}"/>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15848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Content-Polaroid">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A5EC1B8E-118E-BFBF-C139-E7D78D13583F}"/>
              </a:ext>
            </a:extLst>
          </p:cNvPr>
          <p:cNvSpPr>
            <a:spLocks noGrp="1"/>
          </p:cNvSpPr>
          <p:nvPr>
            <p:ph type="pic" sz="quarter" idx="11" hasCustomPrompt="1"/>
          </p:nvPr>
        </p:nvSpPr>
        <p:spPr>
          <a:xfrm>
            <a:off x="5814652" y="1075414"/>
            <a:ext cx="5048013" cy="5460246"/>
          </a:xfrm>
          <a:prstGeom prst="rect">
            <a:avLst/>
          </a:prstGeom>
          <a:blipFill>
            <a:blip r:embed="rId2"/>
            <a:stretch>
              <a:fillRect l="-412" r="-412"/>
            </a:stretch>
          </a:blipFill>
        </p:spPr>
        <p:txBody>
          <a:bodyPr/>
          <a:lstStyle/>
          <a:p>
            <a:r>
              <a:rPr lang="en-US"/>
              <a:t> </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6456807" y="1502499"/>
            <a:ext cx="4151741" cy="3894495"/>
          </a:xfrm>
          <a:prstGeom prst="rect">
            <a:avLst/>
          </a:prstGeom>
        </p:spPr>
        <p:txBody>
          <a:bodyPr/>
          <a:lstStyle/>
          <a:p>
            <a:endParaRPr lang="en-US"/>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81885" y="1470244"/>
            <a:ext cx="5022887" cy="5022630"/>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41">
            <a:extLst>
              <a:ext uri="{FF2B5EF4-FFF2-40B4-BE49-F238E27FC236}">
                <a16:creationId xmlns:a16="http://schemas.microsoft.com/office/drawing/2014/main" id="{1F4DD1BE-B6E0-CBE2-78DB-2ABB2921DADB}"/>
              </a:ext>
            </a:extLst>
          </p:cNvPr>
          <p:cNvSpPr>
            <a:spLocks noGrp="1"/>
          </p:cNvSpPr>
          <p:nvPr>
            <p:ph type="body" sz="quarter" idx="23"/>
          </p:nvPr>
        </p:nvSpPr>
        <p:spPr>
          <a:xfrm>
            <a:off x="7117447" y="5692944"/>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2" name="Group 2">
            <a:extLst>
              <a:ext uri="{FF2B5EF4-FFF2-40B4-BE49-F238E27FC236}">
                <a16:creationId xmlns:a16="http://schemas.microsoft.com/office/drawing/2014/main" id="{08E59193-A3A0-30E6-3A8C-CFFFB8F94C45}"/>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554809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Content-Pebble-Left">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1F06F181-EF0F-68FA-60E5-D566B1226EF8}"/>
              </a:ext>
            </a:extLst>
          </p:cNvPr>
          <p:cNvSpPr>
            <a:spLocks noGrp="1"/>
          </p:cNvSpPr>
          <p:nvPr>
            <p:ph type="pic" sz="quarter" idx="24" hasCustomPrompt="1"/>
          </p:nvPr>
        </p:nvSpPr>
        <p:spPr>
          <a:xfrm>
            <a:off x="738651" y="5669571"/>
            <a:ext cx="3643313" cy="579437"/>
          </a:xfrm>
          <a:prstGeom prst="rect">
            <a:avLst/>
          </a:prstGeom>
          <a:blipFill>
            <a:blip r:embed="rId2"/>
            <a:stretch>
              <a:fillRect l="-412" r="-412"/>
            </a:stretch>
          </a:blipFill>
        </p:spPr>
        <p:txBody>
          <a:bodyPr/>
          <a:lstStyle/>
          <a:p>
            <a:r>
              <a:rPr lang="en-US"/>
              <a:t> </a:t>
            </a:r>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5213534" y="1065876"/>
            <a:ext cx="5905354" cy="5183131"/>
          </a:xfrm>
          <a:prstGeom prst="rect">
            <a:avLst/>
          </a:prstGeom>
        </p:spPr>
        <p:txBody>
          <a:bodyPr lIns="0" rIns="90000"/>
          <a:lstStyle>
            <a:lvl1pPr marL="0" indent="0">
              <a:buFontTx/>
              <a:buNone/>
              <a:defRPr b="0" i="0" baseline="0"/>
            </a:lvl1pPr>
            <a:lvl2pPr marL="457200" indent="0">
              <a:buFontTx/>
              <a:buNone/>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243816" y="1178981"/>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1008217" y="5752121"/>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5" name="Group 2">
            <a:extLst>
              <a:ext uri="{FF2B5EF4-FFF2-40B4-BE49-F238E27FC236}">
                <a16:creationId xmlns:a16="http://schemas.microsoft.com/office/drawing/2014/main" id="{821DB049-EE30-C60F-4BE8-EC4BF44F3BAC}"/>
              </a:ext>
            </a:extLst>
          </p:cNvPr>
          <p:cNvGrpSpPr/>
          <p:nvPr userDrawn="1"/>
        </p:nvGrpSpPr>
        <p:grpSpPr>
          <a:xfrm rot="-5400000">
            <a:off x="8435508" y="3101506"/>
            <a:ext cx="6857998" cy="654989"/>
            <a:chOff x="0" y="0"/>
            <a:chExt cx="1993384" cy="182252"/>
          </a:xfrm>
        </p:grpSpPr>
        <p:sp>
          <p:nvSpPr>
            <p:cNvPr id="6" name="Freeform 3">
              <a:extLst>
                <a:ext uri="{FF2B5EF4-FFF2-40B4-BE49-F238E27FC236}">
                  <a16:creationId xmlns:a16="http://schemas.microsoft.com/office/drawing/2014/main" id="{74C30591-6FD3-9022-64B0-DA6538303BB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7" name="TextBox 4">
            <a:extLst>
              <a:ext uri="{FF2B5EF4-FFF2-40B4-BE49-F238E27FC236}">
                <a16:creationId xmlns:a16="http://schemas.microsoft.com/office/drawing/2014/main" id="{D58DDF2A-AC69-11D0-7197-CFA5E5AE316D}"/>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7823935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Content-Pebble-Right">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1F06F181-EF0F-68FA-60E5-D566B1226EF8}"/>
              </a:ext>
            </a:extLst>
          </p:cNvPr>
          <p:cNvSpPr>
            <a:spLocks noGrp="1"/>
          </p:cNvSpPr>
          <p:nvPr>
            <p:ph type="pic" sz="quarter" idx="24" hasCustomPrompt="1"/>
          </p:nvPr>
        </p:nvSpPr>
        <p:spPr>
          <a:xfrm>
            <a:off x="7078120" y="5589969"/>
            <a:ext cx="3643313" cy="579437"/>
          </a:xfrm>
          <a:prstGeom prst="rect">
            <a:avLst/>
          </a:prstGeom>
          <a:blipFill>
            <a:blip r:embed="rId2"/>
            <a:stretch>
              <a:fillRect l="-412" r="-412"/>
            </a:stretch>
          </a:blipFill>
        </p:spPr>
        <p:txBody>
          <a:bodyPr/>
          <a:lstStyle/>
          <a:p>
            <a:r>
              <a:rPr lang="en-US"/>
              <a:t> </a:t>
            </a:r>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57187" y="1080312"/>
            <a:ext cx="5905354" cy="4383786"/>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6583284" y="1075414"/>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7347686" y="5672519"/>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3" name="Group 2">
            <a:extLst>
              <a:ext uri="{FF2B5EF4-FFF2-40B4-BE49-F238E27FC236}">
                <a16:creationId xmlns:a16="http://schemas.microsoft.com/office/drawing/2014/main" id="{7FDE46AC-A9E1-7572-F6FB-B125C72FFDB7}"/>
              </a:ext>
            </a:extLst>
          </p:cNvPr>
          <p:cNvGrpSpPr/>
          <p:nvPr userDrawn="1"/>
        </p:nvGrpSpPr>
        <p:grpSpPr>
          <a:xfrm rot="-5400000">
            <a:off x="8435508" y="3101506"/>
            <a:ext cx="6857998" cy="654989"/>
            <a:chOff x="0" y="0"/>
            <a:chExt cx="1993384" cy="182252"/>
          </a:xfrm>
        </p:grpSpPr>
        <p:sp>
          <p:nvSpPr>
            <p:cNvPr id="4" name="Freeform 3">
              <a:extLst>
                <a:ext uri="{FF2B5EF4-FFF2-40B4-BE49-F238E27FC236}">
                  <a16:creationId xmlns:a16="http://schemas.microsoft.com/office/drawing/2014/main" id="{93CC7725-7842-6C90-329A-E7C115E56D54}"/>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E72FBDE7-90A9-23FC-478B-516940194C99}"/>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4919495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Content-2-Pebble-Right">
    <p:spTree>
      <p:nvGrpSpPr>
        <p:cNvPr id="1" name=""/>
        <p:cNvGrpSpPr/>
        <p:nvPr/>
      </p:nvGrpSpPr>
      <p:grpSpPr>
        <a:xfrm>
          <a:off x="0" y="0"/>
          <a:ext cx="0" cy="0"/>
          <a:chOff x="0" y="0"/>
          <a:chExt cx="0" cy="0"/>
        </a:xfrm>
      </p:grpSpPr>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6819952"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57187" y="1080311"/>
            <a:ext cx="5905354" cy="5308613"/>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Picture Placeholder 43">
            <a:extLst>
              <a:ext uri="{FF2B5EF4-FFF2-40B4-BE49-F238E27FC236}">
                <a16:creationId xmlns:a16="http://schemas.microsoft.com/office/drawing/2014/main" id="{119E02C8-E0FD-C021-53C9-50A98870C034}"/>
              </a:ext>
            </a:extLst>
          </p:cNvPr>
          <p:cNvSpPr>
            <a:spLocks noGrp="1"/>
          </p:cNvSpPr>
          <p:nvPr>
            <p:ph type="pic" sz="quarter" idx="13" hasCustomPrompt="1"/>
          </p:nvPr>
        </p:nvSpPr>
        <p:spPr>
          <a:xfrm>
            <a:off x="7152453" y="127931"/>
            <a:ext cx="4204166" cy="3070506"/>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9" name="Picture Placeholder 47">
            <a:extLst>
              <a:ext uri="{FF2B5EF4-FFF2-40B4-BE49-F238E27FC236}">
                <a16:creationId xmlns:a16="http://schemas.microsoft.com/office/drawing/2014/main" id="{FFE1C230-603A-EEEC-B599-2DE9E313C8A2}"/>
              </a:ext>
            </a:extLst>
          </p:cNvPr>
          <p:cNvSpPr>
            <a:spLocks noGrp="1"/>
          </p:cNvSpPr>
          <p:nvPr>
            <p:ph type="pic" sz="quarter" idx="14" hasCustomPrompt="1"/>
          </p:nvPr>
        </p:nvSpPr>
        <p:spPr>
          <a:xfrm>
            <a:off x="6352998" y="3355905"/>
            <a:ext cx="4823228" cy="3374164"/>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0" name="Picture Placeholder 15">
            <a:extLst>
              <a:ext uri="{FF2B5EF4-FFF2-40B4-BE49-F238E27FC236}">
                <a16:creationId xmlns:a16="http://schemas.microsoft.com/office/drawing/2014/main" id="{39C52D04-F408-5642-E06A-3FDED0B51852}"/>
              </a:ext>
            </a:extLst>
          </p:cNvPr>
          <p:cNvSpPr>
            <a:spLocks noGrp="1"/>
          </p:cNvSpPr>
          <p:nvPr>
            <p:ph type="pic" sz="quarter" idx="24" hasCustomPrompt="1"/>
          </p:nvPr>
        </p:nvSpPr>
        <p:spPr>
          <a:xfrm>
            <a:off x="7177139" y="2630017"/>
            <a:ext cx="2223218" cy="579437"/>
          </a:xfrm>
          <a:prstGeom prst="rect">
            <a:avLst/>
          </a:prstGeom>
          <a:blipFill>
            <a:blip r:embed="rId2"/>
            <a:stretch>
              <a:fillRect l="-412" r="-412"/>
            </a:stretch>
          </a:blipFill>
        </p:spPr>
        <p:txBody>
          <a:bodyPr/>
          <a:lstStyle/>
          <a:p>
            <a:r>
              <a:rPr lang="en-US"/>
              <a:t> </a:t>
            </a:r>
          </a:p>
        </p:txBody>
      </p:sp>
      <p:sp>
        <p:nvSpPr>
          <p:cNvPr id="14" name="Text Placeholder 41">
            <a:extLst>
              <a:ext uri="{FF2B5EF4-FFF2-40B4-BE49-F238E27FC236}">
                <a16:creationId xmlns:a16="http://schemas.microsoft.com/office/drawing/2014/main" id="{6E098A6C-30D9-2247-8DF2-5E5C9D8A4AA0}"/>
              </a:ext>
            </a:extLst>
          </p:cNvPr>
          <p:cNvSpPr>
            <a:spLocks noGrp="1"/>
          </p:cNvSpPr>
          <p:nvPr>
            <p:ph type="body" sz="quarter" idx="23"/>
          </p:nvPr>
        </p:nvSpPr>
        <p:spPr>
          <a:xfrm>
            <a:off x="7232224" y="2701550"/>
            <a:ext cx="2021945" cy="414338"/>
          </a:xfrm>
          <a:prstGeom prst="rect">
            <a:avLst/>
          </a:prstGeom>
          <a:noFill/>
        </p:spPr>
        <p:txBody>
          <a:bodyPr anchor="ctr" anchorCtr="0"/>
          <a:lstStyle>
            <a:lvl1pPr algn="ctr">
              <a:defRPr sz="1400" b="1" i="0" baseline="0">
                <a:solidFill>
                  <a:schemeClr val="bg1"/>
                </a:solidFill>
              </a:defRPr>
            </a:lvl1pPr>
          </a:lstStyle>
          <a:p>
            <a:pPr lvl="0"/>
            <a:r>
              <a:rPr lang="en-US"/>
              <a:t>Click to edit</a:t>
            </a:r>
          </a:p>
        </p:txBody>
      </p:sp>
      <p:sp>
        <p:nvSpPr>
          <p:cNvPr id="15" name="Picture Placeholder 15">
            <a:extLst>
              <a:ext uri="{FF2B5EF4-FFF2-40B4-BE49-F238E27FC236}">
                <a16:creationId xmlns:a16="http://schemas.microsoft.com/office/drawing/2014/main" id="{E3B1B4E7-928C-1AD7-05F2-BB41C3FEB1C2}"/>
              </a:ext>
            </a:extLst>
          </p:cNvPr>
          <p:cNvSpPr>
            <a:spLocks noGrp="1"/>
          </p:cNvSpPr>
          <p:nvPr>
            <p:ph type="pic" sz="quarter" idx="25" hasCustomPrompt="1"/>
          </p:nvPr>
        </p:nvSpPr>
        <p:spPr>
          <a:xfrm>
            <a:off x="9178952" y="6110222"/>
            <a:ext cx="2223218" cy="579437"/>
          </a:xfrm>
          <a:prstGeom prst="rect">
            <a:avLst/>
          </a:prstGeom>
          <a:blipFill>
            <a:blip r:embed="rId2"/>
            <a:stretch>
              <a:fillRect l="-412" r="-412"/>
            </a:stretch>
          </a:blipFill>
        </p:spPr>
        <p:txBody>
          <a:bodyPr/>
          <a:lstStyle/>
          <a:p>
            <a:r>
              <a:rPr lang="en-US"/>
              <a:t> </a:t>
            </a:r>
          </a:p>
        </p:txBody>
      </p:sp>
      <p:sp>
        <p:nvSpPr>
          <p:cNvPr id="17" name="Text Placeholder 41">
            <a:extLst>
              <a:ext uri="{FF2B5EF4-FFF2-40B4-BE49-F238E27FC236}">
                <a16:creationId xmlns:a16="http://schemas.microsoft.com/office/drawing/2014/main" id="{5B1AC22B-BC52-1F39-7611-60030CB14398}"/>
              </a:ext>
            </a:extLst>
          </p:cNvPr>
          <p:cNvSpPr>
            <a:spLocks noGrp="1"/>
          </p:cNvSpPr>
          <p:nvPr>
            <p:ph type="body" sz="quarter" idx="26"/>
          </p:nvPr>
        </p:nvSpPr>
        <p:spPr>
          <a:xfrm>
            <a:off x="9234037" y="6181755"/>
            <a:ext cx="2021945" cy="414338"/>
          </a:xfrm>
          <a:prstGeom prst="rect">
            <a:avLst/>
          </a:prstGeom>
          <a:noFill/>
        </p:spPr>
        <p:txBody>
          <a:bodyPr anchor="ctr" anchorCtr="0"/>
          <a:lstStyle>
            <a:lvl1pPr algn="ctr">
              <a:defRPr sz="1400" b="1" i="0" baseline="0">
                <a:solidFill>
                  <a:schemeClr val="bg1"/>
                </a:solidFill>
              </a:defRPr>
            </a:lvl1pPr>
          </a:lstStyle>
          <a:p>
            <a:pPr lvl="0"/>
            <a:r>
              <a:rPr lang="en-US"/>
              <a:t>Click to edit</a:t>
            </a:r>
          </a:p>
        </p:txBody>
      </p:sp>
    </p:spTree>
    <p:extLst>
      <p:ext uri="{BB962C8B-B14F-4D97-AF65-F5344CB8AC3E}">
        <p14:creationId xmlns:p14="http://schemas.microsoft.com/office/powerpoint/2010/main" val="1155489928"/>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Content-Polaroid-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4961834" cy="1099374"/>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57188" y="1780413"/>
            <a:ext cx="5905354" cy="4266470"/>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Picture Placeholder 13">
            <a:extLst>
              <a:ext uri="{FF2B5EF4-FFF2-40B4-BE49-F238E27FC236}">
                <a16:creationId xmlns:a16="http://schemas.microsoft.com/office/drawing/2014/main" id="{DBE7C6AD-9EF4-C8BD-F254-F9A43B87974C}"/>
              </a:ext>
            </a:extLst>
          </p:cNvPr>
          <p:cNvSpPr>
            <a:spLocks noGrp="1"/>
          </p:cNvSpPr>
          <p:nvPr>
            <p:ph type="pic" sz="quarter" idx="11" hasCustomPrompt="1"/>
          </p:nvPr>
        </p:nvSpPr>
        <p:spPr>
          <a:xfrm rot="20733588">
            <a:off x="5851663" y="42543"/>
            <a:ext cx="3533443" cy="3821993"/>
          </a:xfrm>
          <a:prstGeom prst="rect">
            <a:avLst/>
          </a:prstGeom>
          <a:blipFill>
            <a:blip r:embed="rId2"/>
            <a:stretch>
              <a:fillRect l="-412" r="-412"/>
            </a:stretch>
          </a:blipFill>
        </p:spPr>
        <p:txBody>
          <a:bodyPr/>
          <a:lstStyle/>
          <a:p>
            <a:r>
              <a:rPr lang="en-US"/>
              <a:t> </a:t>
            </a:r>
          </a:p>
        </p:txBody>
      </p:sp>
      <p:sp>
        <p:nvSpPr>
          <p:cNvPr id="3" name="Picture Placeholder 13">
            <a:extLst>
              <a:ext uri="{FF2B5EF4-FFF2-40B4-BE49-F238E27FC236}">
                <a16:creationId xmlns:a16="http://schemas.microsoft.com/office/drawing/2014/main" id="{AF10C154-B5F4-2AB9-E4DC-9B98B67E4EC8}"/>
              </a:ext>
            </a:extLst>
          </p:cNvPr>
          <p:cNvSpPr>
            <a:spLocks noGrp="1"/>
          </p:cNvSpPr>
          <p:nvPr>
            <p:ph type="pic" sz="quarter" idx="12"/>
          </p:nvPr>
        </p:nvSpPr>
        <p:spPr>
          <a:xfrm rot="20733588">
            <a:off x="6089849" y="113396"/>
            <a:ext cx="2945160" cy="2762675"/>
          </a:xfrm>
          <a:prstGeom prst="rect">
            <a:avLst/>
          </a:prstGeom>
        </p:spPr>
        <p:txBody>
          <a:bodyPr/>
          <a:lstStyle/>
          <a:p>
            <a:endParaRPr lang="en-US"/>
          </a:p>
        </p:txBody>
      </p:sp>
      <p:sp>
        <p:nvSpPr>
          <p:cNvPr id="4" name="Picture Placeholder 13">
            <a:extLst>
              <a:ext uri="{FF2B5EF4-FFF2-40B4-BE49-F238E27FC236}">
                <a16:creationId xmlns:a16="http://schemas.microsoft.com/office/drawing/2014/main" id="{67B0742A-D5AC-E9BC-AC04-0EAB1A6EE463}"/>
              </a:ext>
            </a:extLst>
          </p:cNvPr>
          <p:cNvSpPr>
            <a:spLocks noGrp="1"/>
          </p:cNvSpPr>
          <p:nvPr>
            <p:ph type="pic" sz="quarter" idx="13" hasCustomPrompt="1"/>
          </p:nvPr>
        </p:nvSpPr>
        <p:spPr>
          <a:xfrm rot="1268507">
            <a:off x="7916434" y="2772772"/>
            <a:ext cx="3554984" cy="3845293"/>
          </a:xfrm>
          <a:prstGeom prst="rect">
            <a:avLst/>
          </a:prstGeom>
          <a:blipFill>
            <a:blip r:embed="rId2"/>
            <a:stretch>
              <a:fillRect l="-412" r="-412"/>
            </a:stretch>
          </a:blipFill>
        </p:spPr>
        <p:txBody>
          <a:bodyPr/>
          <a:lstStyle/>
          <a:p>
            <a:r>
              <a:rPr lang="en-US"/>
              <a:t> </a:t>
            </a:r>
          </a:p>
        </p:txBody>
      </p:sp>
      <p:sp>
        <p:nvSpPr>
          <p:cNvPr id="5" name="Picture Placeholder 13">
            <a:extLst>
              <a:ext uri="{FF2B5EF4-FFF2-40B4-BE49-F238E27FC236}">
                <a16:creationId xmlns:a16="http://schemas.microsoft.com/office/drawing/2014/main" id="{AECF7057-A67D-92F7-5C78-311852F7C474}"/>
              </a:ext>
            </a:extLst>
          </p:cNvPr>
          <p:cNvSpPr>
            <a:spLocks noGrp="1"/>
          </p:cNvSpPr>
          <p:nvPr>
            <p:ph type="pic" sz="quarter" idx="14"/>
          </p:nvPr>
        </p:nvSpPr>
        <p:spPr>
          <a:xfrm rot="1268507">
            <a:off x="8252435" y="2837690"/>
            <a:ext cx="2963115" cy="2779517"/>
          </a:xfrm>
          <a:prstGeom prst="rect">
            <a:avLst/>
          </a:prstGeom>
        </p:spPr>
        <p:txBody>
          <a:bodyPr/>
          <a:lstStyle/>
          <a:p>
            <a:endParaRPr lang="en-US"/>
          </a:p>
        </p:txBody>
      </p:sp>
      <p:sp>
        <p:nvSpPr>
          <p:cNvPr id="10" name="Picture Placeholder 9">
            <a:extLst>
              <a:ext uri="{FF2B5EF4-FFF2-40B4-BE49-F238E27FC236}">
                <a16:creationId xmlns:a16="http://schemas.microsoft.com/office/drawing/2014/main" id="{EC0D0A2A-79D8-C43B-BA57-BBEFE892C5D8}"/>
              </a:ext>
            </a:extLst>
          </p:cNvPr>
          <p:cNvSpPr>
            <a:spLocks noGrp="1"/>
          </p:cNvSpPr>
          <p:nvPr>
            <p:ph type="pic" sz="quarter" idx="25" hasCustomPrompt="1"/>
          </p:nvPr>
        </p:nvSpPr>
        <p:spPr>
          <a:xfrm>
            <a:off x="6496050" y="6057900"/>
            <a:ext cx="2836863" cy="631825"/>
          </a:xfrm>
          <a:prstGeom prst="rect">
            <a:avLst/>
          </a:prstGeom>
          <a:blipFill>
            <a:blip r:embed="rId3"/>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5E7A1B5F-101B-7A92-3AEC-2AF04A484F8D}"/>
              </a:ext>
            </a:extLst>
          </p:cNvPr>
          <p:cNvSpPr>
            <a:spLocks noGrp="1"/>
          </p:cNvSpPr>
          <p:nvPr>
            <p:ph type="body" sz="quarter" idx="24"/>
          </p:nvPr>
        </p:nvSpPr>
        <p:spPr>
          <a:xfrm>
            <a:off x="6496128" y="6179553"/>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13" name="Picture Placeholder 9">
            <a:extLst>
              <a:ext uri="{FF2B5EF4-FFF2-40B4-BE49-F238E27FC236}">
                <a16:creationId xmlns:a16="http://schemas.microsoft.com/office/drawing/2014/main" id="{3D843452-DDC2-464B-128D-56EE03D75799}"/>
              </a:ext>
            </a:extLst>
          </p:cNvPr>
          <p:cNvSpPr>
            <a:spLocks noGrp="1"/>
          </p:cNvSpPr>
          <p:nvPr>
            <p:ph type="pic" sz="quarter" idx="26" hasCustomPrompt="1"/>
          </p:nvPr>
        </p:nvSpPr>
        <p:spPr>
          <a:xfrm>
            <a:off x="8897031" y="1148588"/>
            <a:ext cx="2836863" cy="631825"/>
          </a:xfrm>
          <a:prstGeom prst="rect">
            <a:avLst/>
          </a:prstGeom>
          <a:blipFill>
            <a:blip r:embed="rId3"/>
            <a:stretch>
              <a:fillRect l="-412" r="-412"/>
            </a:stretch>
          </a:blipFill>
        </p:spPr>
        <p:txBody>
          <a:bodyPr/>
          <a:lstStyle/>
          <a:p>
            <a:r>
              <a:rPr lang="en-US"/>
              <a:t> </a:t>
            </a:r>
          </a:p>
        </p:txBody>
      </p:sp>
      <p:sp>
        <p:nvSpPr>
          <p:cNvPr id="6" name="Text Placeholder 41">
            <a:extLst>
              <a:ext uri="{FF2B5EF4-FFF2-40B4-BE49-F238E27FC236}">
                <a16:creationId xmlns:a16="http://schemas.microsoft.com/office/drawing/2014/main" id="{FD7BA617-E113-D9F9-7D00-48C495758257}"/>
              </a:ext>
            </a:extLst>
          </p:cNvPr>
          <p:cNvSpPr>
            <a:spLocks noGrp="1"/>
          </p:cNvSpPr>
          <p:nvPr>
            <p:ph type="body" sz="quarter" idx="23"/>
          </p:nvPr>
        </p:nvSpPr>
        <p:spPr>
          <a:xfrm>
            <a:off x="9013845" y="1211200"/>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1282066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Page - Title+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81885" y="1470244"/>
            <a:ext cx="10971915" cy="4320194"/>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AutoShape 5">
            <a:extLst>
              <a:ext uri="{FF2B5EF4-FFF2-40B4-BE49-F238E27FC236}">
                <a16:creationId xmlns:a16="http://schemas.microsoft.com/office/drawing/2014/main" id="{0686A806-8B99-4CCF-73F4-B0B3B2E13398}"/>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Tree>
    <p:extLst>
      <p:ext uri="{BB962C8B-B14F-4D97-AF65-F5344CB8AC3E}">
        <p14:creationId xmlns:p14="http://schemas.microsoft.com/office/powerpoint/2010/main" val="8800285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5143578"/>
      </p:ext>
    </p:extLst>
  </p:cSld>
  <p:clrMap bg1="lt1" tx1="dk1" bg2="lt2" tx2="dk2" accent1="accent1" accent2="accent2" accent3="accent3" accent4="accent4" accent5="accent5" accent6="accent6" hlink="hlink" folHlink="folHlink"/>
  <p:sldLayoutIdLst>
    <p:sldLayoutId id="2147483674" r:id="rId1"/>
    <p:sldLayoutId id="2147483649" r:id="rId2"/>
    <p:sldLayoutId id="2147483661" r:id="rId3"/>
    <p:sldLayoutId id="2147483650" r:id="rId4"/>
    <p:sldLayoutId id="2147483673" r:id="rId5"/>
    <p:sldLayoutId id="2147483677" r:id="rId6"/>
    <p:sldLayoutId id="2147483679" r:id="rId7"/>
    <p:sldLayoutId id="2147483680" r:id="rId8"/>
    <p:sldLayoutId id="2147483666" r:id="rId9"/>
    <p:sldLayoutId id="2147483667" r:id="rId10"/>
    <p:sldLayoutId id="2147483675" r:id="rId11"/>
    <p:sldLayoutId id="2147483671" r:id="rId12"/>
    <p:sldLayoutId id="2147483681" r:id="rId13"/>
    <p:sldLayoutId id="2147483672" r:id="rId14"/>
    <p:sldLayoutId id="2147483678" r:id="rId15"/>
    <p:sldLayoutId id="2147483664" r:id="rId16"/>
    <p:sldLayoutId id="2147483663" r:id="rId17"/>
    <p:sldLayoutId id="2147483660" r:id="rId18"/>
    <p:sldLayoutId id="2147483670" r:id="rId19"/>
    <p:sldLayoutId id="2147483682" r:id="rId20"/>
    <p:sldLayoutId id="2147483683" r:id="rId21"/>
    <p:sldLayoutId id="2147483685" r:id="rId22"/>
    <p:sldLayoutId id="2147483686" r:id="rId23"/>
    <p:sldLayoutId id="2147483687" r:id="rId24"/>
  </p:sldLayoutIdLst>
  <p:txStyles>
    <p:title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p:titleStyle>
    <p:body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0.png"/><Relationship Id="rId1" Type="http://schemas.openxmlformats.org/officeDocument/2006/relationships/slideLayout" Target="../slideLayouts/slideLayout5.xml"/><Relationship Id="rId5" Type="http://schemas.openxmlformats.org/officeDocument/2006/relationships/hyperlink" Target="https://storymaps.arcgis.com/stories/2fd91621e1b84471abaa34798a74c3fc" TargetMode="External"/><Relationship Id="rId4" Type="http://schemas.openxmlformats.org/officeDocument/2006/relationships/hyperlink" Target="https://historicengland.org.uk/content/docs/education/explorer/huddersfield-heritage-mile-trail-pdf"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jpg"/><Relationship Id="rId2" Type="http://schemas.openxmlformats.org/officeDocument/2006/relationships/image" Target="../media/image24.png"/><Relationship Id="rId1" Type="http://schemas.openxmlformats.org/officeDocument/2006/relationships/slideLayout" Target="../slideLayouts/slideLayout2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1.jpeg"/><Relationship Id="rId2" Type="http://schemas.openxmlformats.org/officeDocument/2006/relationships/image" Target="../media/image24.png"/><Relationship Id="rId1" Type="http://schemas.openxmlformats.org/officeDocument/2006/relationships/slideLayout" Target="../slideLayouts/slideLayout2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2.jpg"/><Relationship Id="rId2" Type="http://schemas.openxmlformats.org/officeDocument/2006/relationships/image" Target="../media/image24.png"/><Relationship Id="rId1" Type="http://schemas.openxmlformats.org/officeDocument/2006/relationships/slideLayout" Target="../slideLayouts/slideLayout2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3.jpg"/><Relationship Id="rId2" Type="http://schemas.openxmlformats.org/officeDocument/2006/relationships/image" Target="../media/image24.png"/><Relationship Id="rId1" Type="http://schemas.openxmlformats.org/officeDocument/2006/relationships/slideLayout" Target="../slideLayouts/slideLayout2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4.jpg"/><Relationship Id="rId2" Type="http://schemas.openxmlformats.org/officeDocument/2006/relationships/image" Target="../media/image24.png"/><Relationship Id="rId1" Type="http://schemas.openxmlformats.org/officeDocument/2006/relationships/slideLayout" Target="../slideLayouts/slideLayout2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1.jpeg"/><Relationship Id="rId2" Type="http://schemas.openxmlformats.org/officeDocument/2006/relationships/image" Target="../media/image24.png"/><Relationship Id="rId1" Type="http://schemas.openxmlformats.org/officeDocument/2006/relationships/slideLayout" Target="../slideLayouts/slideLayout2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6.jpg"/><Relationship Id="rId2" Type="http://schemas.openxmlformats.org/officeDocument/2006/relationships/image" Target="../media/image24.png"/><Relationship Id="rId1" Type="http://schemas.openxmlformats.org/officeDocument/2006/relationships/slideLayout" Target="../slideLayouts/slideLayout2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7.jpg"/><Relationship Id="rId2" Type="http://schemas.openxmlformats.org/officeDocument/2006/relationships/image" Target="../media/image24.png"/><Relationship Id="rId1" Type="http://schemas.openxmlformats.org/officeDocument/2006/relationships/slideLayout" Target="../slideLayouts/slideLayout2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8.jpg"/><Relationship Id="rId2" Type="http://schemas.openxmlformats.org/officeDocument/2006/relationships/image" Target="../media/image24.png"/><Relationship Id="rId1" Type="http://schemas.openxmlformats.org/officeDocument/2006/relationships/slideLayout" Target="../slideLayouts/slideLayout2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40.png"/><Relationship Id="rId7" Type="http://schemas.openxmlformats.org/officeDocument/2006/relationships/image" Target="../media/image10.png"/><Relationship Id="rId2" Type="http://schemas.openxmlformats.org/officeDocument/2006/relationships/image" Target="../media/image39.png"/><Relationship Id="rId1" Type="http://schemas.openxmlformats.org/officeDocument/2006/relationships/slideLayout" Target="../slideLayouts/slideLayout20.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 Id="rId9" Type="http://schemas.openxmlformats.org/officeDocument/2006/relationships/image" Target="../media/image14.jpg"/></Relationships>
</file>

<file path=ppt/slides/_rels/slide29.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hyperlink" Target="https://historicengland.org.uk/content/docs/education/explorer/a-short-history-of-huddersfield" TargetMode="External"/><Relationship Id="rId7" Type="http://schemas.openxmlformats.org/officeDocument/2006/relationships/image" Target="../media/image47.svg"/><Relationship Id="rId2" Type="http://schemas.openxmlformats.org/officeDocument/2006/relationships/hyperlink" Target="https://storymaps.arcgis.com/stories/2fd91621e1b84471abaa34798a74c3fc" TargetMode="External"/><Relationship Id="rId1" Type="http://schemas.openxmlformats.org/officeDocument/2006/relationships/slideLayout" Target="../slideLayouts/slideLayout24.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hyperlink" Target="https://storymaps.arcgis.com/stories/2fd91621e1b84471abaa34798a74c3fc" TargetMode="External"/><Relationship Id="rId2" Type="http://schemas.openxmlformats.org/officeDocument/2006/relationships/hyperlink" Target="https://historicengland.org.uk/content/docs/education/explorer/huddersfield-heritage-mile-trail-pdf" TargetMode="External"/><Relationship Id="rId1" Type="http://schemas.openxmlformats.org/officeDocument/2006/relationships/slideLayout" Target="../slideLayouts/slideLayout20.xml"/><Relationship Id="rId6" Type="http://schemas.openxmlformats.org/officeDocument/2006/relationships/image" Target="../media/image14.jpg"/><Relationship Id="rId5" Type="http://schemas.openxmlformats.org/officeDocument/2006/relationships/hyperlink" Target="https://historicengland.org.uk/content/docs/education/explorer/a-short-history-of-huddersfield" TargetMode="External"/><Relationship Id="rId4" Type="http://schemas.openxmlformats.org/officeDocument/2006/relationships/hyperlink" Target="https://historicengland.org.uk/content/docs/education/explorer/huddersfield-heritage-mile-cut-out-models-pdf"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hyperlink" Target="https://historicengland.org.uk/content/docs/education/explorer/huddersfield-heritage-mile-cut-out-models-pdf" TargetMode="External"/><Relationship Id="rId7" Type="http://schemas.openxmlformats.org/officeDocument/2006/relationships/image" Target="../media/image52.jpg"/><Relationship Id="rId2" Type="http://schemas.openxmlformats.org/officeDocument/2006/relationships/image" Target="../media/image49.png"/><Relationship Id="rId1" Type="http://schemas.openxmlformats.org/officeDocument/2006/relationships/slideLayout" Target="../slideLayouts/slideLayout24.xml"/><Relationship Id="rId6" Type="http://schemas.openxmlformats.org/officeDocument/2006/relationships/image" Target="../media/image51.jpg"/><Relationship Id="rId5" Type="http://schemas.openxmlformats.org/officeDocument/2006/relationships/image" Target="../media/image3.png"/><Relationship Id="rId4" Type="http://schemas.openxmlformats.org/officeDocument/2006/relationships/image" Target="../media/image50.png"/><Relationship Id="rId9" Type="http://schemas.openxmlformats.org/officeDocument/2006/relationships/image" Target="../media/image54.jpg"/></Relationships>
</file>

<file path=ppt/slides/_rels/slide4.xml.rels><?xml version="1.0" encoding="UTF-8" standalone="yes"?>
<Relationships xmlns="http://schemas.openxmlformats.org/package/2006/relationships"><Relationship Id="rId2" Type="http://schemas.openxmlformats.org/officeDocument/2006/relationships/hyperlink" Target="https://historicengland.org.uk/services-skills/education/teaching-activities/huddersfield-heritage-mile-trail/" TargetMode="Externa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hyperlink" Target="https://storymaps.arcgis.com/stories/2fd91621e1b84471abaa34798a74c3fc" TargetMode="External"/><Relationship Id="rId3" Type="http://schemas.openxmlformats.org/officeDocument/2006/relationships/image" Target="../media/image10.png"/><Relationship Id="rId7" Type="http://schemas.openxmlformats.org/officeDocument/2006/relationships/hyperlink" Target="https://historicengland.org.uk/content/docs/education/explorer/huddersfield-heritage-mile-trail-pdf" TargetMode="External"/><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hyperlink" Target="https://historicengland.org.uk/content/docs/education/explorer/a-short-history-of-huddersfield" TargetMode="External"/><Relationship Id="rId5" Type="http://schemas.openxmlformats.org/officeDocument/2006/relationships/hyperlink" Target="https://historicengland.org.uk/content/docs/education/explorer/huddersfield-heritage-mile-cut-out-models-pdf" TargetMode="External"/><Relationship Id="rId4" Type="http://schemas.openxmlformats.org/officeDocument/2006/relationships/image" Target="../media/image11.sv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hyperlink" Target="https://historicengland.org.uk/content/docs/education/explorer/huddersfield-heritage-mile-trail-pdf" TargetMode="External"/><Relationship Id="rId2" Type="http://schemas.openxmlformats.org/officeDocument/2006/relationships/image" Target="../media/image16.jpg"/><Relationship Id="rId1" Type="http://schemas.openxmlformats.org/officeDocument/2006/relationships/slideLayout" Target="../slideLayouts/slideLayout16.xml"/><Relationship Id="rId5" Type="http://schemas.openxmlformats.org/officeDocument/2006/relationships/image" Target="../media/image17.jpg"/><Relationship Id="rId4" Type="http://schemas.openxmlformats.org/officeDocument/2006/relationships/hyperlink" Target="https://storymaps.arcgis.com/stories/2fd91621e1b84471abaa34798a74c3fc"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9.svg"/><Relationship Id="rId7"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Layout" Target="../slideLayouts/slideLayout20.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14.jpg"/></Relationships>
</file>

<file path=ppt/slides/_rels/slide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3.jpg"/><Relationship Id="rId2" Type="http://schemas.openxmlformats.org/officeDocument/2006/relationships/image" Target="../media/image24.png"/><Relationship Id="rId1" Type="http://schemas.openxmlformats.org/officeDocument/2006/relationships/slideLayout" Target="../slideLayouts/slideLayout2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7FDCE3-4485-C125-6B18-1EE9C8424688}"/>
              </a:ext>
            </a:extLst>
          </p:cNvPr>
          <p:cNvSpPr>
            <a:spLocks noGrp="1"/>
          </p:cNvSpPr>
          <p:nvPr>
            <p:ph type="title"/>
          </p:nvPr>
        </p:nvSpPr>
        <p:spPr/>
        <p:txBody>
          <a:bodyPr lIns="0" tIns="45720" rIns="90000" bIns="45720" anchor="t"/>
          <a:lstStyle/>
          <a:p>
            <a:r>
              <a:rPr lang="en-GB" dirty="0">
                <a:latin typeface="Arial"/>
                <a:cs typeface="Arial"/>
              </a:rPr>
              <a:t>How to use this PPT</a:t>
            </a:r>
            <a:endParaRPr lang="en-US" dirty="0">
              <a:latin typeface="Arial"/>
            </a:endParaRPr>
          </a:p>
        </p:txBody>
      </p:sp>
      <p:sp>
        <p:nvSpPr>
          <p:cNvPr id="4" name="Content Placeholder 3">
            <a:extLst>
              <a:ext uri="{FF2B5EF4-FFF2-40B4-BE49-F238E27FC236}">
                <a16:creationId xmlns:a16="http://schemas.microsoft.com/office/drawing/2014/main" id="{5490D74E-D5BB-3F34-A913-4ADED8DF2BF1}"/>
              </a:ext>
            </a:extLst>
          </p:cNvPr>
          <p:cNvSpPr>
            <a:spLocks noGrp="1"/>
          </p:cNvSpPr>
          <p:nvPr>
            <p:ph idx="1"/>
          </p:nvPr>
        </p:nvSpPr>
        <p:spPr>
          <a:xfrm>
            <a:off x="6152095" y="1799998"/>
            <a:ext cx="5050428" cy="4188815"/>
          </a:xfrm>
        </p:spPr>
        <p:txBody>
          <a:bodyPr lIns="0" tIns="45720" rIns="90000" bIns="45720" anchor="t"/>
          <a:lstStyle/>
          <a:p>
            <a:r>
              <a:rPr lang="en-GB" b="1" dirty="0">
                <a:cs typeface="Arial"/>
              </a:rPr>
              <a:t>Contents</a:t>
            </a:r>
          </a:p>
          <a:p>
            <a:r>
              <a:rPr lang="en-GB" sz="2400" dirty="0">
                <a:ea typeface="+mn-lt"/>
                <a:cs typeface="+mn-lt"/>
              </a:rPr>
              <a:t>Supporting resources</a:t>
            </a:r>
          </a:p>
          <a:p>
            <a:r>
              <a:rPr lang="en-GB" sz="2400" dirty="0">
                <a:ea typeface="+mn-lt"/>
                <a:cs typeface="+mn-lt"/>
              </a:rPr>
              <a:t>Learning objectives </a:t>
            </a:r>
          </a:p>
          <a:p>
            <a:r>
              <a:rPr lang="en-GB" sz="2400" dirty="0">
                <a:ea typeface="+mn-lt"/>
                <a:cs typeface="+mn-lt"/>
              </a:rPr>
              <a:t>Using the trail </a:t>
            </a:r>
            <a:endParaRPr lang="en-GB" sz="2400" dirty="0">
              <a:cs typeface="Arial"/>
            </a:endParaRPr>
          </a:p>
          <a:p>
            <a:r>
              <a:rPr lang="en-GB" sz="2400" dirty="0">
                <a:ea typeface="+mn-lt"/>
                <a:cs typeface="+mn-lt"/>
              </a:rPr>
              <a:t>Activity – Choose your favourite</a:t>
            </a:r>
            <a:endParaRPr lang="en-GB" dirty="0"/>
          </a:p>
          <a:p>
            <a:r>
              <a:rPr lang="en-GB" sz="2400" dirty="0">
                <a:ea typeface="+mn-lt"/>
                <a:cs typeface="+mn-lt"/>
              </a:rPr>
              <a:t>Take 10 buildings – additional facts</a:t>
            </a:r>
            <a:endParaRPr lang="en-GB" sz="2400" dirty="0">
              <a:cs typeface="Arial"/>
            </a:endParaRPr>
          </a:p>
          <a:p>
            <a:r>
              <a:rPr lang="en-GB" sz="2400" dirty="0">
                <a:cs typeface="Arial"/>
              </a:rPr>
              <a:t>Activity – Get creative</a:t>
            </a:r>
            <a:endParaRPr lang="en-GB">
              <a:cs typeface="Arial"/>
            </a:endParaRPr>
          </a:p>
          <a:p>
            <a:r>
              <a:rPr lang="en-GB" sz="2400" dirty="0">
                <a:cs typeface="Arial"/>
              </a:rPr>
              <a:t>Wider context</a:t>
            </a:r>
            <a:endParaRPr lang="en-GB" dirty="0"/>
          </a:p>
        </p:txBody>
      </p:sp>
      <p:pic>
        <p:nvPicPr>
          <p:cNvPr id="15" name="Picture 10">
            <a:extLst>
              <a:ext uri="{FF2B5EF4-FFF2-40B4-BE49-F238E27FC236}">
                <a16:creationId xmlns:a16="http://schemas.microsoft.com/office/drawing/2014/main" id="{54A728D6-9996-79B5-2182-1ABB55B2CC2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5257" r="15257"/>
          <a:stretch>
            <a:fillRect/>
          </a:stretch>
        </p:blipFill>
        <p:spPr>
          <a:xfrm>
            <a:off x="387417" y="794989"/>
            <a:ext cx="5208763" cy="6062994"/>
          </a:xfrm>
          <a:prstGeom prst="rect">
            <a:avLst/>
          </a:prstGeom>
        </p:spPr>
      </p:pic>
      <p:sp>
        <p:nvSpPr>
          <p:cNvPr id="18" name="TextBox 17">
            <a:extLst>
              <a:ext uri="{FF2B5EF4-FFF2-40B4-BE49-F238E27FC236}">
                <a16:creationId xmlns:a16="http://schemas.microsoft.com/office/drawing/2014/main" id="{E420E280-14FB-1CEC-5A1F-848B16A63E62}"/>
              </a:ext>
            </a:extLst>
          </p:cNvPr>
          <p:cNvSpPr txBox="1"/>
          <p:nvPr/>
        </p:nvSpPr>
        <p:spPr>
          <a:xfrm>
            <a:off x="593860" y="1813104"/>
            <a:ext cx="4691525"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This PPT is designed to provide you, the teacher, with all the information you need to teach your pupils about 10 of Huddersfield's most historic buildings.</a:t>
            </a:r>
          </a:p>
          <a:p>
            <a:endParaRPr lang="en-US" dirty="0">
              <a:cs typeface="Arial"/>
            </a:endParaRPr>
          </a:p>
          <a:p>
            <a:r>
              <a:rPr lang="en-US" dirty="0">
                <a:cs typeface="Arial"/>
              </a:rPr>
              <a:t>The slides in this PPT are intended for use in the classroom. </a:t>
            </a:r>
            <a:r>
              <a:rPr lang="en-US" dirty="0">
                <a:ea typeface="+mn-lt"/>
                <a:cs typeface="+mn-lt"/>
              </a:rPr>
              <a:t>You will find information and discussion slides, as well as activities to do with your class. </a:t>
            </a:r>
            <a:r>
              <a:rPr lang="en-US" dirty="0">
                <a:cs typeface="Arial"/>
              </a:rPr>
              <a:t> You can use all, or some of the slides, and you can edit them to meet the needs of your pupils.</a:t>
            </a:r>
            <a:endParaRPr lang="en-US" dirty="0"/>
          </a:p>
          <a:p>
            <a:endParaRPr lang="en-US" dirty="0">
              <a:cs typeface="Arial"/>
            </a:endParaRPr>
          </a:p>
          <a:p>
            <a:r>
              <a:rPr lang="en-US" dirty="0">
                <a:cs typeface="Arial"/>
              </a:rPr>
              <a:t>It is intended to be used along with the </a:t>
            </a:r>
            <a:r>
              <a:rPr lang="en-US" dirty="0">
                <a:cs typeface="Arial"/>
                <a:hlinkClick r:id="rId4"/>
              </a:rPr>
              <a:t>Huddersfield Heritage Mile Trail</a:t>
            </a:r>
            <a:r>
              <a:rPr lang="en-US" dirty="0">
                <a:cs typeface="Arial"/>
              </a:rPr>
              <a:t> and digital </a:t>
            </a:r>
            <a:r>
              <a:rPr lang="en-US" dirty="0">
                <a:cs typeface="Arial"/>
                <a:hlinkClick r:id="rId5"/>
              </a:rPr>
              <a:t>StoryMap</a:t>
            </a:r>
            <a:r>
              <a:rPr lang="en-US" dirty="0">
                <a:cs typeface="Arial"/>
              </a:rPr>
              <a:t>.</a:t>
            </a:r>
          </a:p>
        </p:txBody>
      </p:sp>
    </p:spTree>
    <p:extLst>
      <p:ext uri="{BB962C8B-B14F-4D97-AF65-F5344CB8AC3E}">
        <p14:creationId xmlns:p14="http://schemas.microsoft.com/office/powerpoint/2010/main" val="36767916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6A9CBCFE-3C4B-40EE-BF6E-1BD58F6D2775}"/>
              </a:ext>
            </a:extLst>
          </p:cNvPr>
          <p:cNvPicPr>
            <a:picLocks noGrp="1" noChangeAspect="1"/>
          </p:cNvPicPr>
          <p:nvPr>
            <p:ph idx="1"/>
          </p:nvPr>
        </p:nvPicPr>
        <p:blipFill>
          <a:blip r:embed="rId2"/>
          <a:srcRect/>
          <a:stretch/>
        </p:blipFill>
        <p:spPr>
          <a:xfrm>
            <a:off x="2563587" y="1129206"/>
            <a:ext cx="6204856" cy="5578165"/>
          </a:xfrm>
        </p:spPr>
      </p:pic>
      <p:sp>
        <p:nvSpPr>
          <p:cNvPr id="4" name="Title 1">
            <a:extLst>
              <a:ext uri="{FF2B5EF4-FFF2-40B4-BE49-F238E27FC236}">
                <a16:creationId xmlns:a16="http://schemas.microsoft.com/office/drawing/2014/main" id="{C4C8DB72-6D68-4A7E-AB11-8932D9BF8C05}"/>
              </a:ext>
            </a:extLst>
          </p:cNvPr>
          <p:cNvSpPr txBox="1">
            <a:spLocks/>
          </p:cNvSpPr>
          <p:nvPr/>
        </p:nvSpPr>
        <p:spPr>
          <a:xfrm>
            <a:off x="921276" y="365126"/>
            <a:ext cx="10996613" cy="710288"/>
          </a:xfrm>
          <a:prstGeom prst="rect">
            <a:avLst/>
          </a:prstGeom>
        </p:spPr>
        <p:txBody>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r>
              <a:rPr lang="en-GB" dirty="0"/>
              <a:t>2. </a:t>
            </a:r>
            <a:r>
              <a:rPr lang="en-GB" dirty="0">
                <a:cs typeface="Arial" panose="020B0604020202020204" pitchFamily="34" charset="0"/>
              </a:rPr>
              <a:t>Ramsden Estate Offices Building</a:t>
            </a:r>
            <a:endParaRPr lang="en-GB" dirty="0"/>
          </a:p>
        </p:txBody>
      </p:sp>
      <p:sp>
        <p:nvSpPr>
          <p:cNvPr id="5" name="Rectangle 4">
            <a:extLst>
              <a:ext uri="{FF2B5EF4-FFF2-40B4-BE49-F238E27FC236}">
                <a16:creationId xmlns:a16="http://schemas.microsoft.com/office/drawing/2014/main" id="{9D35E09A-B429-40BE-9AB3-44F7C785B5DC}"/>
              </a:ext>
            </a:extLst>
          </p:cNvPr>
          <p:cNvSpPr/>
          <p:nvPr/>
        </p:nvSpPr>
        <p:spPr>
          <a:xfrm>
            <a:off x="5974813" y="3244334"/>
            <a:ext cx="242374" cy="369332"/>
          </a:xfrm>
          <a:prstGeom prst="rect">
            <a:avLst/>
          </a:prstGeom>
        </p:spPr>
        <p:txBody>
          <a:bodyPr wrap="none">
            <a:spAutoFit/>
          </a:bodyPr>
          <a:lstStyle/>
          <a:p>
            <a:r>
              <a:rPr lang="en-GB">
                <a:solidFill>
                  <a:srgbClr val="000000"/>
                </a:solidFill>
                <a:latin typeface="Times New Roman" panose="02020603050405020304" pitchFamily="18" charset="0"/>
              </a:rPr>
              <a:t> </a:t>
            </a:r>
            <a:endParaRPr lang="en-GB"/>
          </a:p>
        </p:txBody>
      </p:sp>
      <p:sp>
        <p:nvSpPr>
          <p:cNvPr id="6" name="Rectangle 5">
            <a:extLst>
              <a:ext uri="{FF2B5EF4-FFF2-40B4-BE49-F238E27FC236}">
                <a16:creationId xmlns:a16="http://schemas.microsoft.com/office/drawing/2014/main" id="{126AE548-4464-4362-B612-7E36CBAB3A09}"/>
              </a:ext>
            </a:extLst>
          </p:cNvPr>
          <p:cNvSpPr/>
          <p:nvPr/>
        </p:nvSpPr>
        <p:spPr>
          <a:xfrm>
            <a:off x="5974813" y="3244334"/>
            <a:ext cx="242374" cy="369332"/>
          </a:xfrm>
          <a:prstGeom prst="rect">
            <a:avLst/>
          </a:prstGeom>
        </p:spPr>
        <p:txBody>
          <a:bodyPr wrap="none">
            <a:spAutoFit/>
          </a:bodyPr>
          <a:lstStyle/>
          <a:p>
            <a:r>
              <a:rPr lang="en-GB">
                <a:solidFill>
                  <a:srgbClr val="000000"/>
                </a:solidFill>
                <a:latin typeface="Times New Roman" panose="02020603050405020304" pitchFamily="18" charset="0"/>
              </a:rPr>
              <a:t> </a:t>
            </a:r>
            <a:endParaRPr lang="en-GB"/>
          </a:p>
        </p:txBody>
      </p:sp>
    </p:spTree>
    <p:extLst>
      <p:ext uri="{BB962C8B-B14F-4D97-AF65-F5344CB8AC3E}">
        <p14:creationId xmlns:p14="http://schemas.microsoft.com/office/powerpoint/2010/main" val="36790110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0">
            <a:extLst>
              <a:ext uri="{FF2B5EF4-FFF2-40B4-BE49-F238E27FC236}">
                <a16:creationId xmlns:a16="http://schemas.microsoft.com/office/drawing/2014/main" id="{056B2E04-15B4-424F-801F-513CBEC813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6046" y="3117480"/>
            <a:ext cx="4088367" cy="1362963"/>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a:extLst>
              <a:ext uri="{FF2B5EF4-FFF2-40B4-BE49-F238E27FC236}">
                <a16:creationId xmlns:a16="http://schemas.microsoft.com/office/drawing/2014/main" id="{290E8DDA-320B-4A3B-85C9-EB08B11EA0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472" y="1342281"/>
            <a:ext cx="5915271" cy="160718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19DC5FCF-D990-47E5-A4C2-CFE4B580B1B8}"/>
              </a:ext>
            </a:extLst>
          </p:cNvPr>
          <p:cNvSpPr txBox="1">
            <a:spLocks/>
          </p:cNvSpPr>
          <p:nvPr/>
        </p:nvSpPr>
        <p:spPr>
          <a:xfrm>
            <a:off x="921276" y="365126"/>
            <a:ext cx="10996613" cy="710288"/>
          </a:xfrm>
          <a:prstGeom prst="rect">
            <a:avLst/>
          </a:prstGeom>
        </p:spPr>
        <p:txBody>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r>
              <a:rPr lang="en-GB" dirty="0"/>
              <a:t>2. </a:t>
            </a:r>
            <a:r>
              <a:rPr lang="en-GB" dirty="0">
                <a:cs typeface="Arial" panose="020B0604020202020204" pitchFamily="34" charset="0"/>
              </a:rPr>
              <a:t>Ramsden Estate Offices Building</a:t>
            </a:r>
            <a:endParaRPr lang="en-GB" dirty="0"/>
          </a:p>
        </p:txBody>
      </p:sp>
      <p:pic>
        <p:nvPicPr>
          <p:cNvPr id="9220" name="Picture 4">
            <a:extLst>
              <a:ext uri="{FF2B5EF4-FFF2-40B4-BE49-F238E27FC236}">
                <a16:creationId xmlns:a16="http://schemas.microsoft.com/office/drawing/2014/main" id="{CFED6E68-7C37-42BF-8697-68F5DA6021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7185" y="1100040"/>
            <a:ext cx="4565059" cy="1663378"/>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a:extLst>
              <a:ext uri="{FF2B5EF4-FFF2-40B4-BE49-F238E27FC236}">
                <a16:creationId xmlns:a16="http://schemas.microsoft.com/office/drawing/2014/main" id="{755C75D6-4187-4690-A757-4E11E8443E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586" y="3259703"/>
            <a:ext cx="4523508" cy="1752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CDD079E-7132-488F-B3BB-936033627E50}"/>
              </a:ext>
            </a:extLst>
          </p:cNvPr>
          <p:cNvSpPr txBox="1"/>
          <p:nvPr/>
        </p:nvSpPr>
        <p:spPr>
          <a:xfrm>
            <a:off x="967452" y="1563089"/>
            <a:ext cx="5333376" cy="1200329"/>
          </a:xfrm>
          <a:prstGeom prst="rect">
            <a:avLst/>
          </a:prstGeom>
          <a:noFill/>
        </p:spPr>
        <p:txBody>
          <a:bodyPr wrap="square" lIns="91440" tIns="45720" rIns="91440" bIns="45720" rtlCol="0" anchor="t">
            <a:spAutoFit/>
          </a:bodyPr>
          <a:lstStyle/>
          <a:p>
            <a:r>
              <a:rPr lang="en-GB" b="1" dirty="0"/>
              <a:t>The </a:t>
            </a:r>
            <a:r>
              <a:rPr lang="en-GB" b="1" dirty="0">
                <a:ea typeface="+mn-lt"/>
                <a:cs typeface="+mn-lt"/>
              </a:rPr>
              <a:t>Ramsdens started out as farmers and clothiers in Calderdale. They then expanded into Huddersfield, operating three fulling mills in the Colne Valley.</a:t>
            </a:r>
            <a:endParaRPr lang="en-GB" b="1" dirty="0">
              <a:cs typeface="Arial"/>
            </a:endParaRPr>
          </a:p>
        </p:txBody>
      </p:sp>
      <p:sp>
        <p:nvSpPr>
          <p:cNvPr id="11" name="TextBox 10">
            <a:extLst>
              <a:ext uri="{FF2B5EF4-FFF2-40B4-BE49-F238E27FC236}">
                <a16:creationId xmlns:a16="http://schemas.microsoft.com/office/drawing/2014/main" id="{9A9EE634-CAD0-4B6B-936A-E6B704066081}"/>
              </a:ext>
            </a:extLst>
          </p:cNvPr>
          <p:cNvSpPr txBox="1"/>
          <p:nvPr/>
        </p:nvSpPr>
        <p:spPr>
          <a:xfrm>
            <a:off x="7413954" y="1287210"/>
            <a:ext cx="4097689" cy="1200329"/>
          </a:xfrm>
          <a:prstGeom prst="rect">
            <a:avLst/>
          </a:prstGeom>
          <a:noFill/>
        </p:spPr>
        <p:txBody>
          <a:bodyPr wrap="square" rtlCol="0">
            <a:spAutoFit/>
          </a:bodyPr>
          <a:lstStyle/>
          <a:p>
            <a:r>
              <a:rPr lang="en-GB" b="1" dirty="0"/>
              <a:t>In 1599 William Ramsden bought the town and the family continued to own the manor, known as the Ramsden Estate, until 1920.</a:t>
            </a:r>
            <a:endParaRPr lang="en-US" b="1" dirty="0"/>
          </a:p>
        </p:txBody>
      </p:sp>
      <p:sp>
        <p:nvSpPr>
          <p:cNvPr id="12" name="TextBox 11">
            <a:extLst>
              <a:ext uri="{FF2B5EF4-FFF2-40B4-BE49-F238E27FC236}">
                <a16:creationId xmlns:a16="http://schemas.microsoft.com/office/drawing/2014/main" id="{7889F5E4-B2CF-47DA-82F2-477D8CD024E3}"/>
              </a:ext>
            </a:extLst>
          </p:cNvPr>
          <p:cNvSpPr txBox="1"/>
          <p:nvPr/>
        </p:nvSpPr>
        <p:spPr>
          <a:xfrm>
            <a:off x="506186" y="3537857"/>
            <a:ext cx="3973965" cy="1200329"/>
          </a:xfrm>
          <a:prstGeom prst="rect">
            <a:avLst/>
          </a:prstGeom>
          <a:noFill/>
        </p:spPr>
        <p:txBody>
          <a:bodyPr wrap="square" lIns="91440" tIns="45720" rIns="91440" bIns="45720" rtlCol="0" anchor="t">
            <a:spAutoFit/>
          </a:bodyPr>
          <a:lstStyle/>
          <a:p>
            <a:r>
              <a:rPr lang="en-GB" b="1" dirty="0"/>
              <a:t>The Estate Offices Building was built on Westgate and Railway Street in 1870. It was designed by local architect W. H. Crossland.</a:t>
            </a:r>
            <a:endParaRPr lang="en-US" b="1" dirty="0"/>
          </a:p>
        </p:txBody>
      </p:sp>
      <p:pic>
        <p:nvPicPr>
          <p:cNvPr id="9226" name="Picture 10">
            <a:extLst>
              <a:ext uri="{FF2B5EF4-FFF2-40B4-BE49-F238E27FC236}">
                <a16:creationId xmlns:a16="http://schemas.microsoft.com/office/drawing/2014/main" id="{84694036-EFD9-48E6-8549-6956EDE392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950" y="5234618"/>
            <a:ext cx="5364050" cy="1258256"/>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a:extLst>
              <a:ext uri="{FF2B5EF4-FFF2-40B4-BE49-F238E27FC236}">
                <a16:creationId xmlns:a16="http://schemas.microsoft.com/office/drawing/2014/main" id="{933481E2-A132-4D30-A317-21762BC99E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68551" y="4791541"/>
            <a:ext cx="4797383" cy="175647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0355F73-8749-4A54-B23C-11201962E266}"/>
              </a:ext>
            </a:extLst>
          </p:cNvPr>
          <p:cNvSpPr txBox="1"/>
          <p:nvPr/>
        </p:nvSpPr>
        <p:spPr>
          <a:xfrm>
            <a:off x="8017618" y="3214226"/>
            <a:ext cx="3705222" cy="1200329"/>
          </a:xfrm>
          <a:prstGeom prst="rect">
            <a:avLst/>
          </a:prstGeom>
          <a:noFill/>
        </p:spPr>
        <p:txBody>
          <a:bodyPr wrap="square" rtlCol="0">
            <a:spAutoFit/>
          </a:bodyPr>
          <a:lstStyle/>
          <a:p>
            <a:pPr fontAlgn="base"/>
            <a:r>
              <a:rPr lang="en-GB" b="1" dirty="0"/>
              <a:t>It is a beautiful Victorian building decorated with delicate stone carvings, roof spires and ridge gables.</a:t>
            </a:r>
            <a:endParaRPr lang="en-US" b="1" dirty="0"/>
          </a:p>
        </p:txBody>
      </p:sp>
      <p:sp>
        <p:nvSpPr>
          <p:cNvPr id="7" name="Rectangle 6">
            <a:extLst>
              <a:ext uri="{FF2B5EF4-FFF2-40B4-BE49-F238E27FC236}">
                <a16:creationId xmlns:a16="http://schemas.microsoft.com/office/drawing/2014/main" id="{C1E2B679-EEC7-45C7-9EBF-B372DAD7DA5B}"/>
              </a:ext>
            </a:extLst>
          </p:cNvPr>
          <p:cNvSpPr/>
          <p:nvPr/>
        </p:nvSpPr>
        <p:spPr>
          <a:xfrm>
            <a:off x="970004" y="5402081"/>
            <a:ext cx="4973596" cy="923330"/>
          </a:xfrm>
          <a:prstGeom prst="rect">
            <a:avLst/>
          </a:prstGeom>
        </p:spPr>
        <p:txBody>
          <a:bodyPr wrap="square">
            <a:spAutoFit/>
          </a:bodyPr>
          <a:lstStyle/>
          <a:p>
            <a:pPr fontAlgn="base"/>
            <a:r>
              <a:rPr lang="en-GB" b="1" dirty="0">
                <a:solidFill>
                  <a:srgbClr val="000000"/>
                </a:solidFill>
              </a:rPr>
              <a:t>The Ramsdens also built a Cloth Hall (or textile market) in 1766, Sir John Ramsden’s Canal in 1780 and many other facilities!</a:t>
            </a:r>
            <a:r>
              <a:rPr lang="en-US" b="1" dirty="0">
                <a:solidFill>
                  <a:srgbClr val="000000"/>
                </a:solidFill>
              </a:rPr>
              <a:t>​</a:t>
            </a:r>
          </a:p>
        </p:txBody>
      </p:sp>
      <p:sp>
        <p:nvSpPr>
          <p:cNvPr id="20" name="Rectangle 19">
            <a:extLst>
              <a:ext uri="{FF2B5EF4-FFF2-40B4-BE49-F238E27FC236}">
                <a16:creationId xmlns:a16="http://schemas.microsoft.com/office/drawing/2014/main" id="{36C29CA0-89CE-4476-81A3-3796FE5FB7FC}"/>
              </a:ext>
            </a:extLst>
          </p:cNvPr>
          <p:cNvSpPr/>
          <p:nvPr/>
        </p:nvSpPr>
        <p:spPr>
          <a:xfrm>
            <a:off x="6946585" y="5069613"/>
            <a:ext cx="4275412" cy="1200329"/>
          </a:xfrm>
          <a:prstGeom prst="rect">
            <a:avLst/>
          </a:prstGeom>
        </p:spPr>
        <p:txBody>
          <a:bodyPr wrap="square">
            <a:spAutoFit/>
          </a:bodyPr>
          <a:lstStyle/>
          <a:p>
            <a:pPr fontAlgn="base"/>
            <a:r>
              <a:rPr lang="en-GB" b="1" dirty="0"/>
              <a:t>In 1922 Huddersfield became </a:t>
            </a:r>
            <a:r>
              <a:rPr lang="en-GB" b="1" i="1" dirty="0"/>
              <a:t>‘the town that bought itself’, </a:t>
            </a:r>
            <a:r>
              <a:rPr lang="en-GB" b="1" dirty="0"/>
              <a:t>when the Corporation bought the 4,300 acres of Ramsden’s land for £1.3 million.</a:t>
            </a:r>
            <a:r>
              <a:rPr lang="en-US" b="1" dirty="0"/>
              <a:t>​</a:t>
            </a:r>
          </a:p>
        </p:txBody>
      </p:sp>
      <p:pic>
        <p:nvPicPr>
          <p:cNvPr id="3" name="Picture 2" descr="Diagram&#10;&#10;Description automatically generated">
            <a:extLst>
              <a:ext uri="{FF2B5EF4-FFF2-40B4-BE49-F238E27FC236}">
                <a16:creationId xmlns:a16="http://schemas.microsoft.com/office/drawing/2014/main" id="{5D584486-ACC1-427E-AA27-1E901D8EB1F1}"/>
              </a:ext>
            </a:extLst>
          </p:cNvPr>
          <p:cNvPicPr>
            <a:picLocks noChangeAspect="1"/>
          </p:cNvPicPr>
          <p:nvPr/>
        </p:nvPicPr>
        <p:blipFill>
          <a:blip r:embed="rId7"/>
          <a:srcRect/>
          <a:stretch/>
        </p:blipFill>
        <p:spPr>
          <a:xfrm>
            <a:off x="5143500" y="3032148"/>
            <a:ext cx="1959428" cy="1761526"/>
          </a:xfrm>
          <a:prstGeom prst="rect">
            <a:avLst/>
          </a:prstGeom>
        </p:spPr>
      </p:pic>
    </p:spTree>
    <p:extLst>
      <p:ext uri="{BB962C8B-B14F-4D97-AF65-F5344CB8AC3E}">
        <p14:creationId xmlns:p14="http://schemas.microsoft.com/office/powerpoint/2010/main" val="228738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2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2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2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7" grpId="0"/>
      <p:bldP spid="7"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6A9CBCFE-3C4B-40EE-BF6E-1BD58F6D2775}"/>
              </a:ext>
            </a:extLst>
          </p:cNvPr>
          <p:cNvPicPr>
            <a:picLocks noGrp="1" noChangeAspect="1"/>
          </p:cNvPicPr>
          <p:nvPr>
            <p:ph idx="1"/>
          </p:nvPr>
        </p:nvPicPr>
        <p:blipFill>
          <a:blip r:embed="rId2"/>
          <a:srcRect/>
          <a:stretch/>
        </p:blipFill>
        <p:spPr>
          <a:xfrm>
            <a:off x="3920049" y="1129206"/>
            <a:ext cx="3491931" cy="5578165"/>
          </a:xfrm>
        </p:spPr>
      </p:pic>
      <p:sp>
        <p:nvSpPr>
          <p:cNvPr id="4" name="Title 1">
            <a:extLst>
              <a:ext uri="{FF2B5EF4-FFF2-40B4-BE49-F238E27FC236}">
                <a16:creationId xmlns:a16="http://schemas.microsoft.com/office/drawing/2014/main" id="{C4C8DB72-6D68-4A7E-AB11-8932D9BF8C05}"/>
              </a:ext>
            </a:extLst>
          </p:cNvPr>
          <p:cNvSpPr txBox="1">
            <a:spLocks/>
          </p:cNvSpPr>
          <p:nvPr/>
        </p:nvSpPr>
        <p:spPr>
          <a:xfrm>
            <a:off x="921276" y="365126"/>
            <a:ext cx="10996613" cy="710288"/>
          </a:xfrm>
          <a:prstGeom prst="rect">
            <a:avLst/>
          </a:prstGeom>
        </p:spPr>
        <p:txBody>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r>
              <a:rPr lang="en-GB" dirty="0"/>
              <a:t>3. </a:t>
            </a:r>
            <a:r>
              <a:rPr lang="en-GB" dirty="0">
                <a:cs typeface="Arial" panose="020B0604020202020204" pitchFamily="34" charset="0"/>
              </a:rPr>
              <a:t>Market Cross</a:t>
            </a:r>
            <a:endParaRPr lang="en-GB" dirty="0"/>
          </a:p>
        </p:txBody>
      </p:sp>
      <p:sp>
        <p:nvSpPr>
          <p:cNvPr id="5" name="Rectangle 4">
            <a:extLst>
              <a:ext uri="{FF2B5EF4-FFF2-40B4-BE49-F238E27FC236}">
                <a16:creationId xmlns:a16="http://schemas.microsoft.com/office/drawing/2014/main" id="{9D35E09A-B429-40BE-9AB3-44F7C785B5DC}"/>
              </a:ext>
            </a:extLst>
          </p:cNvPr>
          <p:cNvSpPr/>
          <p:nvPr/>
        </p:nvSpPr>
        <p:spPr>
          <a:xfrm>
            <a:off x="5974813" y="3244334"/>
            <a:ext cx="242374" cy="369332"/>
          </a:xfrm>
          <a:prstGeom prst="rect">
            <a:avLst/>
          </a:prstGeom>
        </p:spPr>
        <p:txBody>
          <a:bodyPr wrap="none">
            <a:spAutoFit/>
          </a:bodyPr>
          <a:lstStyle/>
          <a:p>
            <a:r>
              <a:rPr lang="en-GB">
                <a:solidFill>
                  <a:srgbClr val="000000"/>
                </a:solidFill>
                <a:latin typeface="Times New Roman" panose="02020603050405020304" pitchFamily="18" charset="0"/>
              </a:rPr>
              <a:t> </a:t>
            </a:r>
            <a:endParaRPr lang="en-GB"/>
          </a:p>
        </p:txBody>
      </p:sp>
      <p:sp>
        <p:nvSpPr>
          <p:cNvPr id="6" name="Rectangle 5">
            <a:extLst>
              <a:ext uri="{FF2B5EF4-FFF2-40B4-BE49-F238E27FC236}">
                <a16:creationId xmlns:a16="http://schemas.microsoft.com/office/drawing/2014/main" id="{126AE548-4464-4362-B612-7E36CBAB3A09}"/>
              </a:ext>
            </a:extLst>
          </p:cNvPr>
          <p:cNvSpPr/>
          <p:nvPr/>
        </p:nvSpPr>
        <p:spPr>
          <a:xfrm>
            <a:off x="5974813" y="3244334"/>
            <a:ext cx="242374" cy="369332"/>
          </a:xfrm>
          <a:prstGeom prst="rect">
            <a:avLst/>
          </a:prstGeom>
        </p:spPr>
        <p:txBody>
          <a:bodyPr wrap="none">
            <a:spAutoFit/>
          </a:bodyPr>
          <a:lstStyle/>
          <a:p>
            <a:r>
              <a:rPr lang="en-GB">
                <a:solidFill>
                  <a:srgbClr val="000000"/>
                </a:solidFill>
                <a:latin typeface="Times New Roman" panose="02020603050405020304" pitchFamily="18" charset="0"/>
              </a:rPr>
              <a:t> </a:t>
            </a:r>
            <a:endParaRPr lang="en-GB"/>
          </a:p>
        </p:txBody>
      </p:sp>
    </p:spTree>
    <p:extLst>
      <p:ext uri="{BB962C8B-B14F-4D97-AF65-F5344CB8AC3E}">
        <p14:creationId xmlns:p14="http://schemas.microsoft.com/office/powerpoint/2010/main" val="2142701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0">
            <a:extLst>
              <a:ext uri="{FF2B5EF4-FFF2-40B4-BE49-F238E27FC236}">
                <a16:creationId xmlns:a16="http://schemas.microsoft.com/office/drawing/2014/main" id="{056B2E04-15B4-424F-801F-513CBEC813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6046" y="3117480"/>
            <a:ext cx="4088367" cy="1362963"/>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a:extLst>
              <a:ext uri="{FF2B5EF4-FFF2-40B4-BE49-F238E27FC236}">
                <a16:creationId xmlns:a16="http://schemas.microsoft.com/office/drawing/2014/main" id="{290E8DDA-320B-4A3B-85C9-EB08B11EA0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2694" y="1342281"/>
            <a:ext cx="5364050" cy="160718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19DC5FCF-D990-47E5-A4C2-CFE4B580B1B8}"/>
              </a:ext>
            </a:extLst>
          </p:cNvPr>
          <p:cNvSpPr txBox="1">
            <a:spLocks/>
          </p:cNvSpPr>
          <p:nvPr/>
        </p:nvSpPr>
        <p:spPr>
          <a:xfrm>
            <a:off x="921276" y="365126"/>
            <a:ext cx="10996613" cy="710288"/>
          </a:xfrm>
          <a:prstGeom prst="rect">
            <a:avLst/>
          </a:prstGeom>
        </p:spPr>
        <p:txBody>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r>
              <a:rPr lang="en-GB" dirty="0"/>
              <a:t>3. </a:t>
            </a:r>
            <a:r>
              <a:rPr lang="en-GB" dirty="0">
                <a:cs typeface="Arial" panose="020B0604020202020204" pitchFamily="34" charset="0"/>
              </a:rPr>
              <a:t>Market Cross</a:t>
            </a:r>
            <a:endParaRPr lang="en-GB" dirty="0"/>
          </a:p>
        </p:txBody>
      </p:sp>
      <p:pic>
        <p:nvPicPr>
          <p:cNvPr id="9220" name="Picture 4">
            <a:extLst>
              <a:ext uri="{FF2B5EF4-FFF2-40B4-BE49-F238E27FC236}">
                <a16:creationId xmlns:a16="http://schemas.microsoft.com/office/drawing/2014/main" id="{CFED6E68-7C37-42BF-8697-68F5DA6021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7185" y="1100040"/>
            <a:ext cx="4565059" cy="1362963"/>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a:extLst>
              <a:ext uri="{FF2B5EF4-FFF2-40B4-BE49-F238E27FC236}">
                <a16:creationId xmlns:a16="http://schemas.microsoft.com/office/drawing/2014/main" id="{755C75D6-4187-4690-A757-4E11E8443E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586" y="3259703"/>
            <a:ext cx="4256314" cy="1752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CDD079E-7132-488F-B3BB-936033627E50}"/>
              </a:ext>
            </a:extLst>
          </p:cNvPr>
          <p:cNvSpPr txBox="1"/>
          <p:nvPr/>
        </p:nvSpPr>
        <p:spPr>
          <a:xfrm>
            <a:off x="1453243" y="1563089"/>
            <a:ext cx="4966340" cy="1200329"/>
          </a:xfrm>
          <a:prstGeom prst="rect">
            <a:avLst/>
          </a:prstGeom>
          <a:noFill/>
        </p:spPr>
        <p:txBody>
          <a:bodyPr wrap="square" lIns="91440" tIns="45720" rIns="91440" bIns="45720" rtlCol="0" anchor="t">
            <a:spAutoFit/>
          </a:bodyPr>
          <a:lstStyle/>
          <a:p>
            <a:r>
              <a:rPr lang="en-GB" b="1" dirty="0"/>
              <a:t>Huddersfield first began to grow as a market town - a place for local people to buy and sell things. The original open-air market was held near the parish church.</a:t>
            </a:r>
            <a:endParaRPr lang="en-US" b="1" dirty="0"/>
          </a:p>
        </p:txBody>
      </p:sp>
      <p:sp>
        <p:nvSpPr>
          <p:cNvPr id="11" name="TextBox 10">
            <a:extLst>
              <a:ext uri="{FF2B5EF4-FFF2-40B4-BE49-F238E27FC236}">
                <a16:creationId xmlns:a16="http://schemas.microsoft.com/office/drawing/2014/main" id="{9A9EE634-CAD0-4B6B-936A-E6B704066081}"/>
              </a:ext>
            </a:extLst>
          </p:cNvPr>
          <p:cNvSpPr txBox="1"/>
          <p:nvPr/>
        </p:nvSpPr>
        <p:spPr>
          <a:xfrm>
            <a:off x="7413954" y="1287210"/>
            <a:ext cx="4097689" cy="923330"/>
          </a:xfrm>
          <a:prstGeom prst="rect">
            <a:avLst/>
          </a:prstGeom>
          <a:noFill/>
        </p:spPr>
        <p:txBody>
          <a:bodyPr wrap="square" rtlCol="0">
            <a:spAutoFit/>
          </a:bodyPr>
          <a:lstStyle/>
          <a:p>
            <a:r>
              <a:rPr lang="en-GB" b="1" dirty="0"/>
              <a:t>In 1671 John Ramsden was granted a Charter by Charles II to hold a weekly Tuesday market.</a:t>
            </a:r>
            <a:endParaRPr lang="en-US" b="1" dirty="0"/>
          </a:p>
        </p:txBody>
      </p:sp>
      <p:sp>
        <p:nvSpPr>
          <p:cNvPr id="12" name="TextBox 11">
            <a:extLst>
              <a:ext uri="{FF2B5EF4-FFF2-40B4-BE49-F238E27FC236}">
                <a16:creationId xmlns:a16="http://schemas.microsoft.com/office/drawing/2014/main" id="{7889F5E4-B2CF-47DA-82F2-477D8CD024E3}"/>
              </a:ext>
            </a:extLst>
          </p:cNvPr>
          <p:cNvSpPr txBox="1"/>
          <p:nvPr/>
        </p:nvSpPr>
        <p:spPr>
          <a:xfrm>
            <a:off x="506186" y="3429000"/>
            <a:ext cx="3756251" cy="1477328"/>
          </a:xfrm>
          <a:prstGeom prst="rect">
            <a:avLst/>
          </a:prstGeom>
          <a:noFill/>
        </p:spPr>
        <p:txBody>
          <a:bodyPr wrap="square" rtlCol="0">
            <a:spAutoFit/>
          </a:bodyPr>
          <a:lstStyle/>
          <a:p>
            <a:r>
              <a:rPr lang="en-GB" b="1" dirty="0"/>
              <a:t>The site of the market was marked with a Market Cross with the Ramsden’s coat of arms on. The market helped the town’s expansion.  </a:t>
            </a:r>
            <a:endParaRPr lang="en-US" b="1" dirty="0"/>
          </a:p>
        </p:txBody>
      </p:sp>
      <p:pic>
        <p:nvPicPr>
          <p:cNvPr id="9226" name="Picture 10">
            <a:extLst>
              <a:ext uri="{FF2B5EF4-FFF2-40B4-BE49-F238E27FC236}">
                <a16:creationId xmlns:a16="http://schemas.microsoft.com/office/drawing/2014/main" id="{84694036-EFD9-48E6-8549-6956EDE392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950" y="5234618"/>
            <a:ext cx="5364050" cy="1258256"/>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a:extLst>
              <a:ext uri="{FF2B5EF4-FFF2-40B4-BE49-F238E27FC236}">
                <a16:creationId xmlns:a16="http://schemas.microsoft.com/office/drawing/2014/main" id="{933481E2-A132-4D30-A317-21762BC99E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68551" y="4791541"/>
            <a:ext cx="4797383" cy="175647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0355F73-8749-4A54-B23C-11201962E266}"/>
              </a:ext>
            </a:extLst>
          </p:cNvPr>
          <p:cNvSpPr txBox="1"/>
          <p:nvPr/>
        </p:nvSpPr>
        <p:spPr>
          <a:xfrm>
            <a:off x="8017618" y="3315333"/>
            <a:ext cx="3705222" cy="923330"/>
          </a:xfrm>
          <a:prstGeom prst="rect">
            <a:avLst/>
          </a:prstGeom>
          <a:noFill/>
        </p:spPr>
        <p:txBody>
          <a:bodyPr wrap="square" rtlCol="0">
            <a:spAutoFit/>
          </a:bodyPr>
          <a:lstStyle/>
          <a:p>
            <a:pPr fontAlgn="base"/>
            <a:r>
              <a:rPr lang="en-GB" b="1" dirty="0"/>
              <a:t>Cloth sales were so successful that they spilled over into the nearby churchyard!</a:t>
            </a:r>
            <a:endParaRPr lang="en-US" b="1" dirty="0"/>
          </a:p>
        </p:txBody>
      </p:sp>
      <p:sp>
        <p:nvSpPr>
          <p:cNvPr id="7" name="Rectangle 6">
            <a:extLst>
              <a:ext uri="{FF2B5EF4-FFF2-40B4-BE49-F238E27FC236}">
                <a16:creationId xmlns:a16="http://schemas.microsoft.com/office/drawing/2014/main" id="{C1E2B679-EEC7-45C7-9EBF-B372DAD7DA5B}"/>
              </a:ext>
            </a:extLst>
          </p:cNvPr>
          <p:cNvSpPr/>
          <p:nvPr/>
        </p:nvSpPr>
        <p:spPr>
          <a:xfrm>
            <a:off x="970004" y="5402081"/>
            <a:ext cx="4973596" cy="923330"/>
          </a:xfrm>
          <a:prstGeom prst="rect">
            <a:avLst/>
          </a:prstGeom>
        </p:spPr>
        <p:txBody>
          <a:bodyPr wrap="square" lIns="91440" tIns="45720" rIns="91440" bIns="45720" anchor="t">
            <a:spAutoFit/>
          </a:bodyPr>
          <a:lstStyle/>
          <a:p>
            <a:pPr fontAlgn="base"/>
            <a:r>
              <a:rPr lang="en-GB" b="1" dirty="0">
                <a:solidFill>
                  <a:srgbClr val="000000"/>
                </a:solidFill>
              </a:rPr>
              <a:t>Other speciality markets developed, like the Corn Market on Northgate, and nearby the  Beast Market for livestock</a:t>
            </a:r>
            <a:r>
              <a:rPr lang="en-US" b="1" dirty="0">
                <a:solidFill>
                  <a:srgbClr val="000000"/>
                </a:solidFill>
              </a:rPr>
              <a:t>​.</a:t>
            </a:r>
          </a:p>
        </p:txBody>
      </p:sp>
      <p:sp>
        <p:nvSpPr>
          <p:cNvPr id="20" name="Rectangle 19">
            <a:extLst>
              <a:ext uri="{FF2B5EF4-FFF2-40B4-BE49-F238E27FC236}">
                <a16:creationId xmlns:a16="http://schemas.microsoft.com/office/drawing/2014/main" id="{36C29CA0-89CE-4476-81A3-3796FE5FB7FC}"/>
              </a:ext>
            </a:extLst>
          </p:cNvPr>
          <p:cNvSpPr/>
          <p:nvPr/>
        </p:nvSpPr>
        <p:spPr>
          <a:xfrm>
            <a:off x="6946585" y="5069613"/>
            <a:ext cx="4275412" cy="1200329"/>
          </a:xfrm>
          <a:prstGeom prst="rect">
            <a:avLst/>
          </a:prstGeom>
        </p:spPr>
        <p:txBody>
          <a:bodyPr wrap="square">
            <a:spAutoFit/>
          </a:bodyPr>
          <a:lstStyle/>
          <a:p>
            <a:pPr fontAlgn="base"/>
            <a:r>
              <a:rPr lang="en-GB" b="1" dirty="0"/>
              <a:t>A covered ‘Gothic Revival’ Market Hall was opened in 1880. This was then replaced by the ‘modernist’ Queensgate Market in 1970</a:t>
            </a:r>
            <a:r>
              <a:rPr lang="en-US" b="1" dirty="0"/>
              <a:t>​.</a:t>
            </a:r>
          </a:p>
        </p:txBody>
      </p:sp>
      <p:pic>
        <p:nvPicPr>
          <p:cNvPr id="3" name="Picture 2" descr="Diagram&#10;&#10;Description automatically generated">
            <a:extLst>
              <a:ext uri="{FF2B5EF4-FFF2-40B4-BE49-F238E27FC236}">
                <a16:creationId xmlns:a16="http://schemas.microsoft.com/office/drawing/2014/main" id="{5D584486-ACC1-427E-AA27-1E901D8EB1F1}"/>
              </a:ext>
            </a:extLst>
          </p:cNvPr>
          <p:cNvPicPr>
            <a:picLocks noChangeAspect="1"/>
          </p:cNvPicPr>
          <p:nvPr/>
        </p:nvPicPr>
        <p:blipFill>
          <a:blip r:embed="rId7"/>
          <a:srcRect/>
          <a:stretch/>
        </p:blipFill>
        <p:spPr>
          <a:xfrm>
            <a:off x="5570690" y="3030285"/>
            <a:ext cx="1105048" cy="1765253"/>
          </a:xfrm>
          <a:prstGeom prst="rect">
            <a:avLst/>
          </a:prstGeom>
        </p:spPr>
      </p:pic>
    </p:spTree>
    <p:extLst>
      <p:ext uri="{BB962C8B-B14F-4D97-AF65-F5344CB8AC3E}">
        <p14:creationId xmlns:p14="http://schemas.microsoft.com/office/powerpoint/2010/main" val="319515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2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2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2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7" grpId="0"/>
      <p:bldP spid="7"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6A9CBCFE-3C4B-40EE-BF6E-1BD58F6D2775}"/>
              </a:ext>
            </a:extLst>
          </p:cNvPr>
          <p:cNvPicPr>
            <a:picLocks noGrp="1" noChangeAspect="1"/>
          </p:cNvPicPr>
          <p:nvPr>
            <p:ph idx="1"/>
          </p:nvPr>
        </p:nvPicPr>
        <p:blipFill>
          <a:blip r:embed="rId2"/>
          <a:srcRect/>
          <a:stretch/>
        </p:blipFill>
        <p:spPr>
          <a:xfrm>
            <a:off x="2547257" y="936756"/>
            <a:ext cx="5959929" cy="5697692"/>
          </a:xfrm>
        </p:spPr>
      </p:pic>
      <p:sp>
        <p:nvSpPr>
          <p:cNvPr id="4" name="Title 1">
            <a:extLst>
              <a:ext uri="{FF2B5EF4-FFF2-40B4-BE49-F238E27FC236}">
                <a16:creationId xmlns:a16="http://schemas.microsoft.com/office/drawing/2014/main" id="{C4C8DB72-6D68-4A7E-AB11-8932D9BF8C05}"/>
              </a:ext>
            </a:extLst>
          </p:cNvPr>
          <p:cNvSpPr txBox="1">
            <a:spLocks/>
          </p:cNvSpPr>
          <p:nvPr/>
        </p:nvSpPr>
        <p:spPr>
          <a:xfrm>
            <a:off x="921276" y="365126"/>
            <a:ext cx="10996613" cy="710288"/>
          </a:xfrm>
          <a:prstGeom prst="rect">
            <a:avLst/>
          </a:prstGeom>
        </p:spPr>
        <p:txBody>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r>
              <a:rPr lang="en-GB" dirty="0"/>
              <a:t>4. </a:t>
            </a:r>
            <a:r>
              <a:rPr lang="en-GB" dirty="0">
                <a:cs typeface="Arial" panose="020B0604020202020204" pitchFamily="34" charset="0"/>
              </a:rPr>
              <a:t>Town Hall</a:t>
            </a:r>
            <a:endParaRPr lang="en-GB" dirty="0"/>
          </a:p>
        </p:txBody>
      </p:sp>
      <p:sp>
        <p:nvSpPr>
          <p:cNvPr id="5" name="Rectangle 4">
            <a:extLst>
              <a:ext uri="{FF2B5EF4-FFF2-40B4-BE49-F238E27FC236}">
                <a16:creationId xmlns:a16="http://schemas.microsoft.com/office/drawing/2014/main" id="{9D35E09A-B429-40BE-9AB3-44F7C785B5DC}"/>
              </a:ext>
            </a:extLst>
          </p:cNvPr>
          <p:cNvSpPr/>
          <p:nvPr/>
        </p:nvSpPr>
        <p:spPr>
          <a:xfrm>
            <a:off x="5974813" y="3244334"/>
            <a:ext cx="242374" cy="369332"/>
          </a:xfrm>
          <a:prstGeom prst="rect">
            <a:avLst/>
          </a:prstGeom>
        </p:spPr>
        <p:txBody>
          <a:bodyPr wrap="none">
            <a:spAutoFit/>
          </a:bodyPr>
          <a:lstStyle/>
          <a:p>
            <a:r>
              <a:rPr lang="en-GB">
                <a:solidFill>
                  <a:srgbClr val="000000"/>
                </a:solidFill>
                <a:latin typeface="Times New Roman" panose="02020603050405020304" pitchFamily="18" charset="0"/>
              </a:rPr>
              <a:t> </a:t>
            </a:r>
            <a:endParaRPr lang="en-GB"/>
          </a:p>
        </p:txBody>
      </p:sp>
      <p:sp>
        <p:nvSpPr>
          <p:cNvPr id="6" name="Rectangle 5">
            <a:extLst>
              <a:ext uri="{FF2B5EF4-FFF2-40B4-BE49-F238E27FC236}">
                <a16:creationId xmlns:a16="http://schemas.microsoft.com/office/drawing/2014/main" id="{126AE548-4464-4362-B612-7E36CBAB3A09}"/>
              </a:ext>
            </a:extLst>
          </p:cNvPr>
          <p:cNvSpPr/>
          <p:nvPr/>
        </p:nvSpPr>
        <p:spPr>
          <a:xfrm>
            <a:off x="5974813" y="3244334"/>
            <a:ext cx="242374" cy="369332"/>
          </a:xfrm>
          <a:prstGeom prst="rect">
            <a:avLst/>
          </a:prstGeom>
        </p:spPr>
        <p:txBody>
          <a:bodyPr wrap="none">
            <a:spAutoFit/>
          </a:bodyPr>
          <a:lstStyle/>
          <a:p>
            <a:r>
              <a:rPr lang="en-GB">
                <a:solidFill>
                  <a:srgbClr val="000000"/>
                </a:solidFill>
                <a:latin typeface="Times New Roman" panose="02020603050405020304" pitchFamily="18" charset="0"/>
              </a:rPr>
              <a:t> </a:t>
            </a:r>
            <a:endParaRPr lang="en-GB"/>
          </a:p>
        </p:txBody>
      </p:sp>
    </p:spTree>
    <p:extLst>
      <p:ext uri="{BB962C8B-B14F-4D97-AF65-F5344CB8AC3E}">
        <p14:creationId xmlns:p14="http://schemas.microsoft.com/office/powerpoint/2010/main" val="33771619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0">
            <a:extLst>
              <a:ext uri="{FF2B5EF4-FFF2-40B4-BE49-F238E27FC236}">
                <a16:creationId xmlns:a16="http://schemas.microsoft.com/office/drawing/2014/main" id="{056B2E04-15B4-424F-801F-513CBEC813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9114" y="3117480"/>
            <a:ext cx="4305299" cy="1362963"/>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a:extLst>
              <a:ext uri="{FF2B5EF4-FFF2-40B4-BE49-F238E27FC236}">
                <a16:creationId xmlns:a16="http://schemas.microsoft.com/office/drawing/2014/main" id="{290E8DDA-320B-4A3B-85C9-EB08B11EA0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276" y="1342281"/>
            <a:ext cx="5675468" cy="160718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19DC5FCF-D990-47E5-A4C2-CFE4B580B1B8}"/>
              </a:ext>
            </a:extLst>
          </p:cNvPr>
          <p:cNvSpPr txBox="1">
            <a:spLocks/>
          </p:cNvSpPr>
          <p:nvPr/>
        </p:nvSpPr>
        <p:spPr>
          <a:xfrm>
            <a:off x="921276" y="365126"/>
            <a:ext cx="10996613" cy="710288"/>
          </a:xfrm>
          <a:prstGeom prst="rect">
            <a:avLst/>
          </a:prstGeom>
        </p:spPr>
        <p:txBody>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r>
              <a:rPr lang="en-GB" dirty="0"/>
              <a:t>4. </a:t>
            </a:r>
            <a:r>
              <a:rPr lang="en-GB" dirty="0">
                <a:cs typeface="Arial" panose="020B0604020202020204" pitchFamily="34" charset="0"/>
              </a:rPr>
              <a:t>Town Hall</a:t>
            </a:r>
            <a:endParaRPr lang="en-GB" dirty="0"/>
          </a:p>
        </p:txBody>
      </p:sp>
      <p:pic>
        <p:nvPicPr>
          <p:cNvPr id="9220" name="Picture 4">
            <a:extLst>
              <a:ext uri="{FF2B5EF4-FFF2-40B4-BE49-F238E27FC236}">
                <a16:creationId xmlns:a16="http://schemas.microsoft.com/office/drawing/2014/main" id="{CFED6E68-7C37-42BF-8697-68F5DA6021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4861" y="865414"/>
            <a:ext cx="4797383" cy="199110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a:extLst>
              <a:ext uri="{FF2B5EF4-FFF2-40B4-BE49-F238E27FC236}">
                <a16:creationId xmlns:a16="http://schemas.microsoft.com/office/drawing/2014/main" id="{755C75D6-4187-4690-A757-4E11E8443E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585" y="3259703"/>
            <a:ext cx="4604657" cy="1752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CDD079E-7132-488F-B3BB-936033627E50}"/>
              </a:ext>
            </a:extLst>
          </p:cNvPr>
          <p:cNvSpPr txBox="1"/>
          <p:nvPr/>
        </p:nvSpPr>
        <p:spPr>
          <a:xfrm>
            <a:off x="1055533" y="1563089"/>
            <a:ext cx="5364050" cy="1200329"/>
          </a:xfrm>
          <a:prstGeom prst="rect">
            <a:avLst/>
          </a:prstGeom>
          <a:noFill/>
        </p:spPr>
        <p:txBody>
          <a:bodyPr wrap="square" rtlCol="0">
            <a:spAutoFit/>
          </a:bodyPr>
          <a:lstStyle/>
          <a:p>
            <a:r>
              <a:rPr lang="en-GB" b="1" dirty="0"/>
              <a:t>In 1848 Huddersfield set up an Improvement Commission to run highways, policing and public health. This involved committees and paid officials across the town.</a:t>
            </a:r>
            <a:endParaRPr lang="en-US" b="1" dirty="0"/>
          </a:p>
        </p:txBody>
      </p:sp>
      <p:sp>
        <p:nvSpPr>
          <p:cNvPr id="11" name="TextBox 10">
            <a:extLst>
              <a:ext uri="{FF2B5EF4-FFF2-40B4-BE49-F238E27FC236}">
                <a16:creationId xmlns:a16="http://schemas.microsoft.com/office/drawing/2014/main" id="{9A9EE634-CAD0-4B6B-936A-E6B704066081}"/>
              </a:ext>
            </a:extLst>
          </p:cNvPr>
          <p:cNvSpPr txBox="1"/>
          <p:nvPr/>
        </p:nvSpPr>
        <p:spPr>
          <a:xfrm>
            <a:off x="7168243" y="1161438"/>
            <a:ext cx="4397691" cy="1477328"/>
          </a:xfrm>
          <a:prstGeom prst="rect">
            <a:avLst/>
          </a:prstGeom>
          <a:noFill/>
        </p:spPr>
        <p:txBody>
          <a:bodyPr wrap="square" lIns="91440" tIns="45720" rIns="91440" bIns="45720" rtlCol="0" anchor="t">
            <a:spAutoFit/>
          </a:bodyPr>
          <a:lstStyle/>
          <a:p>
            <a:r>
              <a:rPr lang="en-GB" b="1" dirty="0"/>
              <a:t>In 1868 Huddersfield was granted borough status, and a council was set up. Plans were made to build a Town Hall, which had to be as good as the ones in Leeds, Halifax and Bradford!</a:t>
            </a:r>
            <a:endParaRPr lang="en-US" b="1" dirty="0"/>
          </a:p>
        </p:txBody>
      </p:sp>
      <p:sp>
        <p:nvSpPr>
          <p:cNvPr id="12" name="TextBox 11">
            <a:extLst>
              <a:ext uri="{FF2B5EF4-FFF2-40B4-BE49-F238E27FC236}">
                <a16:creationId xmlns:a16="http://schemas.microsoft.com/office/drawing/2014/main" id="{7889F5E4-B2CF-47DA-82F2-477D8CD024E3}"/>
              </a:ext>
            </a:extLst>
          </p:cNvPr>
          <p:cNvSpPr txBox="1"/>
          <p:nvPr/>
        </p:nvSpPr>
        <p:spPr>
          <a:xfrm>
            <a:off x="382054" y="3416646"/>
            <a:ext cx="4395717" cy="1477328"/>
          </a:xfrm>
          <a:prstGeom prst="rect">
            <a:avLst/>
          </a:prstGeom>
          <a:noFill/>
        </p:spPr>
        <p:txBody>
          <a:bodyPr wrap="square" rtlCol="0">
            <a:spAutoFit/>
          </a:bodyPr>
          <a:lstStyle/>
          <a:p>
            <a:r>
              <a:rPr lang="en-GB" b="1" dirty="0"/>
              <a:t>The building was designed in the ‘Classical Corinthian Style’. It was built in two halves. The council offices opened in 1878 and the ‘public’ part, facing Peel Street, opened in 1881. </a:t>
            </a:r>
            <a:endParaRPr lang="en-US" b="1" dirty="0"/>
          </a:p>
        </p:txBody>
      </p:sp>
      <p:pic>
        <p:nvPicPr>
          <p:cNvPr id="9226" name="Picture 10">
            <a:extLst>
              <a:ext uri="{FF2B5EF4-FFF2-40B4-BE49-F238E27FC236}">
                <a16:creationId xmlns:a16="http://schemas.microsoft.com/office/drawing/2014/main" id="{84694036-EFD9-48E6-8549-6956EDE392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950" y="5234617"/>
            <a:ext cx="5364050" cy="1477327"/>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a:extLst>
              <a:ext uri="{FF2B5EF4-FFF2-40B4-BE49-F238E27FC236}">
                <a16:creationId xmlns:a16="http://schemas.microsoft.com/office/drawing/2014/main" id="{933481E2-A132-4D30-A317-21762BC99E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68551" y="4791541"/>
            <a:ext cx="4797383" cy="175647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0355F73-8749-4A54-B23C-11201962E266}"/>
              </a:ext>
            </a:extLst>
          </p:cNvPr>
          <p:cNvSpPr txBox="1"/>
          <p:nvPr/>
        </p:nvSpPr>
        <p:spPr>
          <a:xfrm>
            <a:off x="7837714" y="3315333"/>
            <a:ext cx="3885126" cy="923330"/>
          </a:xfrm>
          <a:prstGeom prst="rect">
            <a:avLst/>
          </a:prstGeom>
          <a:noFill/>
        </p:spPr>
        <p:txBody>
          <a:bodyPr wrap="square" rtlCol="0">
            <a:spAutoFit/>
          </a:bodyPr>
          <a:lstStyle/>
          <a:p>
            <a:pPr fontAlgn="base"/>
            <a:r>
              <a:rPr lang="en-GB" b="1" dirty="0"/>
              <a:t>It has a richly decorated Concert Hall which can accommodate up to 1200 people!</a:t>
            </a:r>
            <a:endParaRPr lang="en-US" b="1" dirty="0"/>
          </a:p>
        </p:txBody>
      </p:sp>
      <p:sp>
        <p:nvSpPr>
          <p:cNvPr id="7" name="Rectangle 6">
            <a:extLst>
              <a:ext uri="{FF2B5EF4-FFF2-40B4-BE49-F238E27FC236}">
                <a16:creationId xmlns:a16="http://schemas.microsoft.com/office/drawing/2014/main" id="{C1E2B679-EEC7-45C7-9EBF-B372DAD7DA5B}"/>
              </a:ext>
            </a:extLst>
          </p:cNvPr>
          <p:cNvSpPr/>
          <p:nvPr/>
        </p:nvSpPr>
        <p:spPr>
          <a:xfrm>
            <a:off x="970004" y="5402081"/>
            <a:ext cx="4973596" cy="1200329"/>
          </a:xfrm>
          <a:prstGeom prst="rect">
            <a:avLst/>
          </a:prstGeom>
        </p:spPr>
        <p:txBody>
          <a:bodyPr wrap="square" lIns="91440" tIns="45720" rIns="91440" bIns="45720" anchor="t">
            <a:spAutoFit/>
          </a:bodyPr>
          <a:lstStyle/>
          <a:p>
            <a:pPr fontAlgn="base"/>
            <a:r>
              <a:rPr lang="en-GB" b="1" dirty="0"/>
              <a:t>In August 1914, at the start of the First World War, around 4000 people attended a recruiting meeting there. Later in the war it held tribunals for conscientious objectors.</a:t>
            </a:r>
            <a:r>
              <a:rPr lang="en-US" b="1" dirty="0">
                <a:solidFill>
                  <a:srgbClr val="000000"/>
                </a:solidFill>
              </a:rPr>
              <a:t>​</a:t>
            </a:r>
          </a:p>
        </p:txBody>
      </p:sp>
      <p:sp>
        <p:nvSpPr>
          <p:cNvPr id="20" name="Rectangle 19">
            <a:extLst>
              <a:ext uri="{FF2B5EF4-FFF2-40B4-BE49-F238E27FC236}">
                <a16:creationId xmlns:a16="http://schemas.microsoft.com/office/drawing/2014/main" id="{36C29CA0-89CE-4476-81A3-3796FE5FB7FC}"/>
              </a:ext>
            </a:extLst>
          </p:cNvPr>
          <p:cNvSpPr/>
          <p:nvPr/>
        </p:nvSpPr>
        <p:spPr>
          <a:xfrm>
            <a:off x="6946584" y="4985988"/>
            <a:ext cx="4275412" cy="1477328"/>
          </a:xfrm>
          <a:prstGeom prst="rect">
            <a:avLst/>
          </a:prstGeom>
        </p:spPr>
        <p:txBody>
          <a:bodyPr wrap="square">
            <a:spAutoFit/>
          </a:bodyPr>
          <a:lstStyle/>
          <a:p>
            <a:pPr fontAlgn="base"/>
            <a:r>
              <a:rPr lang="en-GB" b="1" dirty="0"/>
              <a:t>At the official opening, Sir Charles </a:t>
            </a:r>
            <a:r>
              <a:rPr lang="en-GB" b="1" dirty="0" err="1"/>
              <a:t>Hallé</a:t>
            </a:r>
            <a:r>
              <a:rPr lang="en-GB" b="1" dirty="0"/>
              <a:t> conducted the Huddersfield Choral Society</a:t>
            </a:r>
            <a:r>
              <a:rPr lang="en-US" b="1" dirty="0"/>
              <a:t>​. </a:t>
            </a:r>
            <a:r>
              <a:rPr lang="en-GB" b="1" dirty="0"/>
              <a:t>The beautiful Concert Hall continues to be highly regarded as a music venue.</a:t>
            </a:r>
            <a:endParaRPr lang="en-US" b="1" dirty="0"/>
          </a:p>
        </p:txBody>
      </p:sp>
      <p:pic>
        <p:nvPicPr>
          <p:cNvPr id="3" name="Picture 2" descr="Diagram, engineering drawing&#10;&#10;Description automatically generated">
            <a:extLst>
              <a:ext uri="{FF2B5EF4-FFF2-40B4-BE49-F238E27FC236}">
                <a16:creationId xmlns:a16="http://schemas.microsoft.com/office/drawing/2014/main" id="{5D584486-ACC1-427E-AA27-1E901D8EB1F1}"/>
              </a:ext>
            </a:extLst>
          </p:cNvPr>
          <p:cNvPicPr>
            <a:picLocks noChangeAspect="1"/>
          </p:cNvPicPr>
          <p:nvPr/>
        </p:nvPicPr>
        <p:blipFill>
          <a:blip r:embed="rId7"/>
          <a:srcRect/>
          <a:stretch/>
        </p:blipFill>
        <p:spPr>
          <a:xfrm>
            <a:off x="5212276" y="3042054"/>
            <a:ext cx="1821876" cy="1741714"/>
          </a:xfrm>
          <a:prstGeom prst="rect">
            <a:avLst/>
          </a:prstGeom>
        </p:spPr>
      </p:pic>
    </p:spTree>
    <p:extLst>
      <p:ext uri="{BB962C8B-B14F-4D97-AF65-F5344CB8AC3E}">
        <p14:creationId xmlns:p14="http://schemas.microsoft.com/office/powerpoint/2010/main" val="3924851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2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2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2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7" grpId="0"/>
      <p:bldP spid="7"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6A9CBCFE-3C4B-40EE-BF6E-1BD58F6D2775}"/>
              </a:ext>
            </a:extLst>
          </p:cNvPr>
          <p:cNvPicPr>
            <a:picLocks noGrp="1" noChangeAspect="1"/>
          </p:cNvPicPr>
          <p:nvPr>
            <p:ph idx="1"/>
          </p:nvPr>
        </p:nvPicPr>
        <p:blipFill>
          <a:blip r:embed="rId2"/>
          <a:srcRect/>
          <a:stretch/>
        </p:blipFill>
        <p:spPr>
          <a:xfrm>
            <a:off x="620486" y="1783654"/>
            <a:ext cx="10275989" cy="4192604"/>
          </a:xfrm>
        </p:spPr>
      </p:pic>
      <p:sp>
        <p:nvSpPr>
          <p:cNvPr id="4" name="Title 1">
            <a:extLst>
              <a:ext uri="{FF2B5EF4-FFF2-40B4-BE49-F238E27FC236}">
                <a16:creationId xmlns:a16="http://schemas.microsoft.com/office/drawing/2014/main" id="{C4C8DB72-6D68-4A7E-AB11-8932D9BF8C05}"/>
              </a:ext>
            </a:extLst>
          </p:cNvPr>
          <p:cNvSpPr txBox="1">
            <a:spLocks/>
          </p:cNvSpPr>
          <p:nvPr/>
        </p:nvSpPr>
        <p:spPr>
          <a:xfrm>
            <a:off x="921276" y="365126"/>
            <a:ext cx="10996613" cy="710288"/>
          </a:xfrm>
          <a:prstGeom prst="rect">
            <a:avLst/>
          </a:prstGeom>
        </p:spPr>
        <p:txBody>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r>
              <a:rPr lang="en-GB" dirty="0"/>
              <a:t>5. </a:t>
            </a:r>
            <a:r>
              <a:rPr lang="en-GB" dirty="0">
                <a:cs typeface="Arial" panose="020B0604020202020204" pitchFamily="34" charset="0"/>
              </a:rPr>
              <a:t>Queensgate Market</a:t>
            </a:r>
            <a:endParaRPr lang="en-GB" dirty="0"/>
          </a:p>
        </p:txBody>
      </p:sp>
      <p:sp>
        <p:nvSpPr>
          <p:cNvPr id="5" name="Rectangle 4">
            <a:extLst>
              <a:ext uri="{FF2B5EF4-FFF2-40B4-BE49-F238E27FC236}">
                <a16:creationId xmlns:a16="http://schemas.microsoft.com/office/drawing/2014/main" id="{9D35E09A-B429-40BE-9AB3-44F7C785B5DC}"/>
              </a:ext>
            </a:extLst>
          </p:cNvPr>
          <p:cNvSpPr/>
          <p:nvPr/>
        </p:nvSpPr>
        <p:spPr>
          <a:xfrm>
            <a:off x="5974813" y="3244334"/>
            <a:ext cx="242374" cy="369332"/>
          </a:xfrm>
          <a:prstGeom prst="rect">
            <a:avLst/>
          </a:prstGeom>
        </p:spPr>
        <p:txBody>
          <a:bodyPr wrap="none">
            <a:spAutoFit/>
          </a:bodyPr>
          <a:lstStyle/>
          <a:p>
            <a:r>
              <a:rPr lang="en-GB">
                <a:solidFill>
                  <a:srgbClr val="000000"/>
                </a:solidFill>
                <a:latin typeface="Times New Roman" panose="02020603050405020304" pitchFamily="18" charset="0"/>
              </a:rPr>
              <a:t> </a:t>
            </a:r>
            <a:endParaRPr lang="en-GB"/>
          </a:p>
        </p:txBody>
      </p:sp>
      <p:sp>
        <p:nvSpPr>
          <p:cNvPr id="6" name="Rectangle 5">
            <a:extLst>
              <a:ext uri="{FF2B5EF4-FFF2-40B4-BE49-F238E27FC236}">
                <a16:creationId xmlns:a16="http://schemas.microsoft.com/office/drawing/2014/main" id="{126AE548-4464-4362-B612-7E36CBAB3A09}"/>
              </a:ext>
            </a:extLst>
          </p:cNvPr>
          <p:cNvSpPr/>
          <p:nvPr/>
        </p:nvSpPr>
        <p:spPr>
          <a:xfrm>
            <a:off x="5974813" y="3244334"/>
            <a:ext cx="242374" cy="369332"/>
          </a:xfrm>
          <a:prstGeom prst="rect">
            <a:avLst/>
          </a:prstGeom>
        </p:spPr>
        <p:txBody>
          <a:bodyPr wrap="none">
            <a:spAutoFit/>
          </a:bodyPr>
          <a:lstStyle/>
          <a:p>
            <a:r>
              <a:rPr lang="en-GB">
                <a:solidFill>
                  <a:srgbClr val="000000"/>
                </a:solidFill>
                <a:latin typeface="Times New Roman" panose="02020603050405020304" pitchFamily="18" charset="0"/>
              </a:rPr>
              <a:t> </a:t>
            </a:r>
            <a:endParaRPr lang="en-GB"/>
          </a:p>
        </p:txBody>
      </p:sp>
    </p:spTree>
    <p:extLst>
      <p:ext uri="{BB962C8B-B14F-4D97-AF65-F5344CB8AC3E}">
        <p14:creationId xmlns:p14="http://schemas.microsoft.com/office/powerpoint/2010/main" val="14993126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0">
            <a:extLst>
              <a:ext uri="{FF2B5EF4-FFF2-40B4-BE49-F238E27FC236}">
                <a16:creationId xmlns:a16="http://schemas.microsoft.com/office/drawing/2014/main" id="{056B2E04-15B4-424F-801F-513CBEC813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9114" y="3117480"/>
            <a:ext cx="4305299" cy="1966625"/>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a:extLst>
              <a:ext uri="{FF2B5EF4-FFF2-40B4-BE49-F238E27FC236}">
                <a16:creationId xmlns:a16="http://schemas.microsoft.com/office/drawing/2014/main" id="{290E8DDA-320B-4A3B-85C9-EB08B11EA0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276" y="1342281"/>
            <a:ext cx="5675468" cy="160718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19DC5FCF-D990-47E5-A4C2-CFE4B580B1B8}"/>
              </a:ext>
            </a:extLst>
          </p:cNvPr>
          <p:cNvSpPr txBox="1">
            <a:spLocks/>
          </p:cNvSpPr>
          <p:nvPr/>
        </p:nvSpPr>
        <p:spPr>
          <a:xfrm>
            <a:off x="921276" y="365126"/>
            <a:ext cx="10996613" cy="710288"/>
          </a:xfrm>
          <a:prstGeom prst="rect">
            <a:avLst/>
          </a:prstGeom>
        </p:spPr>
        <p:txBody>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r>
              <a:rPr lang="en-GB" dirty="0"/>
              <a:t>5. </a:t>
            </a:r>
            <a:r>
              <a:rPr lang="en-GB">
                <a:cs typeface="Arial" panose="020B0604020202020204" pitchFamily="34" charset="0"/>
              </a:rPr>
              <a:t>Queensgate Market</a:t>
            </a:r>
            <a:endParaRPr lang="en-GB" dirty="0"/>
          </a:p>
        </p:txBody>
      </p:sp>
      <p:pic>
        <p:nvPicPr>
          <p:cNvPr id="9220" name="Picture 4">
            <a:extLst>
              <a:ext uri="{FF2B5EF4-FFF2-40B4-BE49-F238E27FC236}">
                <a16:creationId xmlns:a16="http://schemas.microsoft.com/office/drawing/2014/main" id="{CFED6E68-7C37-42BF-8697-68F5DA6021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4861" y="865414"/>
            <a:ext cx="4797383" cy="199110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a:extLst>
              <a:ext uri="{FF2B5EF4-FFF2-40B4-BE49-F238E27FC236}">
                <a16:creationId xmlns:a16="http://schemas.microsoft.com/office/drawing/2014/main" id="{755C75D6-4187-4690-A757-4E11E8443E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585" y="3259703"/>
            <a:ext cx="4604657" cy="1752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CDD079E-7132-488F-B3BB-936033627E50}"/>
              </a:ext>
            </a:extLst>
          </p:cNvPr>
          <p:cNvSpPr txBox="1"/>
          <p:nvPr/>
        </p:nvSpPr>
        <p:spPr>
          <a:xfrm>
            <a:off x="1055533" y="1563089"/>
            <a:ext cx="5364050" cy="1200329"/>
          </a:xfrm>
          <a:prstGeom prst="rect">
            <a:avLst/>
          </a:prstGeom>
          <a:noFill/>
        </p:spPr>
        <p:txBody>
          <a:bodyPr wrap="square" lIns="91440" tIns="45720" rIns="91440" bIns="45720" rtlCol="0" anchor="t">
            <a:spAutoFit/>
          </a:bodyPr>
          <a:lstStyle/>
          <a:p>
            <a:r>
              <a:rPr lang="en-GB" b="1" dirty="0"/>
              <a:t>In </a:t>
            </a:r>
            <a:r>
              <a:rPr lang="en-GB" b="1" dirty="0">
                <a:ea typeface="+mn-lt"/>
                <a:cs typeface="+mn-lt"/>
              </a:rPr>
              <a:t>1959 plans began for a new modern indoor market. This was the start of a much larger redevelopment of central Huddersfield in the 1960s and 1970s.  </a:t>
            </a:r>
            <a:endParaRPr lang="en-GB" b="1" dirty="0">
              <a:cs typeface="Arial"/>
            </a:endParaRPr>
          </a:p>
        </p:txBody>
      </p:sp>
      <p:sp>
        <p:nvSpPr>
          <p:cNvPr id="11" name="TextBox 10">
            <a:extLst>
              <a:ext uri="{FF2B5EF4-FFF2-40B4-BE49-F238E27FC236}">
                <a16:creationId xmlns:a16="http://schemas.microsoft.com/office/drawing/2014/main" id="{9A9EE634-CAD0-4B6B-936A-E6B704066081}"/>
              </a:ext>
            </a:extLst>
          </p:cNvPr>
          <p:cNvSpPr txBox="1"/>
          <p:nvPr/>
        </p:nvSpPr>
        <p:spPr>
          <a:xfrm>
            <a:off x="7168243" y="1161438"/>
            <a:ext cx="4397691" cy="1477328"/>
          </a:xfrm>
          <a:prstGeom prst="rect">
            <a:avLst/>
          </a:prstGeom>
          <a:noFill/>
        </p:spPr>
        <p:txBody>
          <a:bodyPr wrap="square" lIns="91440" tIns="45720" rIns="91440" bIns="45720" rtlCol="0" anchor="t">
            <a:spAutoFit/>
          </a:bodyPr>
          <a:lstStyle/>
          <a:p>
            <a:r>
              <a:rPr lang="en-GB" b="1" dirty="0"/>
              <a:t>The</a:t>
            </a:r>
            <a:r>
              <a:rPr lang="en-GB" b="1" dirty="0">
                <a:ea typeface="+mn-lt"/>
                <a:cs typeface="+mn-lt"/>
              </a:rPr>
              <a:t> market was designed by Gwyn Roberts and built between 1968-70. He had a new concept for the market. Inside was space for 187 market stalls and 27 shop units!</a:t>
            </a:r>
          </a:p>
        </p:txBody>
      </p:sp>
      <p:sp>
        <p:nvSpPr>
          <p:cNvPr id="12" name="TextBox 11">
            <a:extLst>
              <a:ext uri="{FF2B5EF4-FFF2-40B4-BE49-F238E27FC236}">
                <a16:creationId xmlns:a16="http://schemas.microsoft.com/office/drawing/2014/main" id="{7889F5E4-B2CF-47DA-82F2-477D8CD024E3}"/>
              </a:ext>
            </a:extLst>
          </p:cNvPr>
          <p:cNvSpPr txBox="1"/>
          <p:nvPr/>
        </p:nvSpPr>
        <p:spPr>
          <a:xfrm>
            <a:off x="382054" y="3426542"/>
            <a:ext cx="4356132" cy="1477328"/>
          </a:xfrm>
          <a:prstGeom prst="rect">
            <a:avLst/>
          </a:prstGeom>
          <a:noFill/>
        </p:spPr>
        <p:txBody>
          <a:bodyPr wrap="square" lIns="91440" tIns="45720" rIns="91440" bIns="45720" rtlCol="0" anchor="t">
            <a:spAutoFit/>
          </a:bodyPr>
          <a:lstStyle/>
          <a:p>
            <a:r>
              <a:rPr lang="en-GB" b="1" dirty="0"/>
              <a:t>He</a:t>
            </a:r>
            <a:r>
              <a:rPr lang="en-GB" b="1" dirty="0">
                <a:ea typeface="+mn-lt"/>
                <a:cs typeface="+mn-lt"/>
              </a:rPr>
              <a:t> used modern concrete for much of it, including its amazing 'mushroom' shaped columns and canopies. He still used traditional wood for the market stalls themselves.</a:t>
            </a:r>
            <a:endParaRPr lang="en-US" b="1" dirty="0"/>
          </a:p>
        </p:txBody>
      </p:sp>
      <p:pic>
        <p:nvPicPr>
          <p:cNvPr id="9226" name="Picture 10">
            <a:extLst>
              <a:ext uri="{FF2B5EF4-FFF2-40B4-BE49-F238E27FC236}">
                <a16:creationId xmlns:a16="http://schemas.microsoft.com/office/drawing/2014/main" id="{84694036-EFD9-48E6-8549-6956EDE392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132" y="5234617"/>
            <a:ext cx="5571868" cy="1477327"/>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a:extLst>
              <a:ext uri="{FF2B5EF4-FFF2-40B4-BE49-F238E27FC236}">
                <a16:creationId xmlns:a16="http://schemas.microsoft.com/office/drawing/2014/main" id="{933481E2-A132-4D30-A317-21762BC99E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68551" y="5236865"/>
            <a:ext cx="4985408" cy="146948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0355F73-8749-4A54-B23C-11201962E266}"/>
              </a:ext>
            </a:extLst>
          </p:cNvPr>
          <p:cNvSpPr txBox="1"/>
          <p:nvPr/>
        </p:nvSpPr>
        <p:spPr>
          <a:xfrm>
            <a:off x="7837714" y="3315333"/>
            <a:ext cx="3875229" cy="1477328"/>
          </a:xfrm>
          <a:prstGeom prst="rect">
            <a:avLst/>
          </a:prstGeom>
          <a:noFill/>
        </p:spPr>
        <p:txBody>
          <a:bodyPr wrap="square" lIns="91440" tIns="45720" rIns="91440" bIns="45720" rtlCol="0" anchor="t">
            <a:spAutoFit/>
          </a:bodyPr>
          <a:lstStyle/>
          <a:p>
            <a:r>
              <a:rPr lang="en-GB" b="1" dirty="0">
                <a:ea typeface="+mn-lt"/>
                <a:cs typeface="+mn-lt"/>
              </a:rPr>
              <a:t>In September 1972, </a:t>
            </a:r>
            <a:r>
              <a:rPr lang="en-GB" b="1" i="1" dirty="0">
                <a:ea typeface="+mn-lt"/>
                <a:cs typeface="+mn-lt"/>
              </a:rPr>
              <a:t>The Architect</a:t>
            </a:r>
            <a:r>
              <a:rPr lang="en-GB" b="1" dirty="0">
                <a:ea typeface="+mn-lt"/>
                <a:cs typeface="+mn-lt"/>
              </a:rPr>
              <a:t>, described Huddersfield as </a:t>
            </a:r>
            <a:r>
              <a:rPr lang="en-GB" b="1" i="1" dirty="0">
                <a:ea typeface="+mn-lt"/>
                <a:cs typeface="+mn-lt"/>
              </a:rPr>
              <a:t>'the first retail market in Europe to be covered by a roof form of this type with vertical patent glazing'</a:t>
            </a:r>
            <a:r>
              <a:rPr lang="en-GB" b="1" dirty="0">
                <a:ea typeface="+mn-lt"/>
                <a:cs typeface="+mn-lt"/>
              </a:rPr>
              <a:t>.</a:t>
            </a:r>
            <a:endParaRPr lang="en-US" b="1" dirty="0"/>
          </a:p>
        </p:txBody>
      </p:sp>
      <p:sp>
        <p:nvSpPr>
          <p:cNvPr id="7" name="Rectangle 6">
            <a:extLst>
              <a:ext uri="{FF2B5EF4-FFF2-40B4-BE49-F238E27FC236}">
                <a16:creationId xmlns:a16="http://schemas.microsoft.com/office/drawing/2014/main" id="{C1E2B679-EEC7-45C7-9EBF-B372DAD7DA5B}"/>
              </a:ext>
            </a:extLst>
          </p:cNvPr>
          <p:cNvSpPr/>
          <p:nvPr/>
        </p:nvSpPr>
        <p:spPr>
          <a:xfrm>
            <a:off x="732498" y="5402081"/>
            <a:ext cx="5211102" cy="1200329"/>
          </a:xfrm>
          <a:prstGeom prst="rect">
            <a:avLst/>
          </a:prstGeom>
        </p:spPr>
        <p:txBody>
          <a:bodyPr wrap="square" lIns="91440" tIns="45720" rIns="91440" bIns="45720" anchor="t">
            <a:spAutoFit/>
          </a:bodyPr>
          <a:lstStyle/>
          <a:p>
            <a:pPr fontAlgn="base"/>
            <a:r>
              <a:rPr lang="en-GB" b="1" dirty="0"/>
              <a:t>The</a:t>
            </a:r>
            <a:r>
              <a:rPr lang="en-GB" b="1" dirty="0">
                <a:ea typeface="+mn-lt"/>
                <a:cs typeface="+mn-lt"/>
              </a:rPr>
              <a:t> walls, inside and out, are covered lots of beautiful works of art. In 2007 it was awarded the Concrete Society’s 'Certificate of Excellence for a Mature Structure'.</a:t>
            </a:r>
            <a:r>
              <a:rPr lang="en-GB" dirty="0">
                <a:ea typeface="+mn-lt"/>
                <a:cs typeface="+mn-lt"/>
              </a:rPr>
              <a:t> </a:t>
            </a:r>
            <a:r>
              <a:rPr lang="en-US" b="1" dirty="0">
                <a:solidFill>
                  <a:srgbClr val="000000"/>
                </a:solidFill>
              </a:rPr>
              <a:t>​</a:t>
            </a:r>
            <a:endParaRPr lang="en-US" dirty="0">
              <a:cs typeface="Arial" panose="020B0604020202020204"/>
            </a:endParaRPr>
          </a:p>
        </p:txBody>
      </p:sp>
      <p:sp>
        <p:nvSpPr>
          <p:cNvPr id="20" name="Rectangle 19">
            <a:extLst>
              <a:ext uri="{FF2B5EF4-FFF2-40B4-BE49-F238E27FC236}">
                <a16:creationId xmlns:a16="http://schemas.microsoft.com/office/drawing/2014/main" id="{36C29CA0-89CE-4476-81A3-3796FE5FB7FC}"/>
              </a:ext>
            </a:extLst>
          </p:cNvPr>
          <p:cNvSpPr/>
          <p:nvPr/>
        </p:nvSpPr>
        <p:spPr>
          <a:xfrm>
            <a:off x="6996065" y="5431313"/>
            <a:ext cx="4720735" cy="1200329"/>
          </a:xfrm>
          <a:prstGeom prst="rect">
            <a:avLst/>
          </a:prstGeom>
        </p:spPr>
        <p:txBody>
          <a:bodyPr wrap="square" lIns="91440" tIns="45720" rIns="91440" bIns="45720" anchor="t">
            <a:spAutoFit/>
          </a:bodyPr>
          <a:lstStyle/>
          <a:p>
            <a:r>
              <a:rPr lang="en-GB" b="1" dirty="0">
                <a:ea typeface="+mn-lt"/>
                <a:cs typeface="+mn-lt"/>
              </a:rPr>
              <a:t>The Yorkshire Coat of Arms from the old police station, built on the same site in 1898 and demolished in 1967, was kept and put into the new building!</a:t>
            </a:r>
            <a:endParaRPr lang="en-GB" b="1" dirty="0">
              <a:cs typeface="Arial"/>
            </a:endParaRPr>
          </a:p>
        </p:txBody>
      </p:sp>
      <p:pic>
        <p:nvPicPr>
          <p:cNvPr id="3" name="Picture 2">
            <a:extLst>
              <a:ext uri="{FF2B5EF4-FFF2-40B4-BE49-F238E27FC236}">
                <a16:creationId xmlns:a16="http://schemas.microsoft.com/office/drawing/2014/main" id="{5D584486-ACC1-427E-AA27-1E901D8EB1F1}"/>
              </a:ext>
            </a:extLst>
          </p:cNvPr>
          <p:cNvPicPr>
            <a:picLocks noChangeAspect="1"/>
          </p:cNvPicPr>
          <p:nvPr/>
        </p:nvPicPr>
        <p:blipFill>
          <a:blip r:embed="rId7"/>
          <a:srcRect/>
          <a:stretch/>
        </p:blipFill>
        <p:spPr>
          <a:xfrm>
            <a:off x="5010892" y="3460668"/>
            <a:ext cx="2412670" cy="983655"/>
          </a:xfrm>
          <a:prstGeom prst="rect">
            <a:avLst/>
          </a:prstGeom>
        </p:spPr>
      </p:pic>
    </p:spTree>
    <p:extLst>
      <p:ext uri="{BB962C8B-B14F-4D97-AF65-F5344CB8AC3E}">
        <p14:creationId xmlns:p14="http://schemas.microsoft.com/office/powerpoint/2010/main" val="3965279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2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2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2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7" grpId="0"/>
      <p:bldP spid="7"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6A9CBCFE-3C4B-40EE-BF6E-1BD58F6D2775}"/>
              </a:ext>
            </a:extLst>
          </p:cNvPr>
          <p:cNvPicPr>
            <a:picLocks noGrp="1" noChangeAspect="1"/>
          </p:cNvPicPr>
          <p:nvPr>
            <p:ph idx="1"/>
          </p:nvPr>
        </p:nvPicPr>
        <p:blipFill>
          <a:blip r:embed="rId2"/>
          <a:srcRect/>
          <a:stretch/>
        </p:blipFill>
        <p:spPr>
          <a:xfrm>
            <a:off x="2015067" y="1392946"/>
            <a:ext cx="7484533" cy="5441255"/>
          </a:xfrm>
        </p:spPr>
      </p:pic>
      <p:sp>
        <p:nvSpPr>
          <p:cNvPr id="4" name="Title 1">
            <a:extLst>
              <a:ext uri="{FF2B5EF4-FFF2-40B4-BE49-F238E27FC236}">
                <a16:creationId xmlns:a16="http://schemas.microsoft.com/office/drawing/2014/main" id="{C4C8DB72-6D68-4A7E-AB11-8932D9BF8C05}"/>
              </a:ext>
            </a:extLst>
          </p:cNvPr>
          <p:cNvSpPr txBox="1">
            <a:spLocks/>
          </p:cNvSpPr>
          <p:nvPr/>
        </p:nvSpPr>
        <p:spPr>
          <a:xfrm>
            <a:off x="921276" y="365126"/>
            <a:ext cx="10996613" cy="710288"/>
          </a:xfrm>
          <a:prstGeom prst="rect">
            <a:avLst/>
          </a:prstGeom>
        </p:spPr>
        <p:txBody>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r>
              <a:rPr lang="en-GB" dirty="0"/>
              <a:t>6. Lawrence Batley Theatre</a:t>
            </a:r>
          </a:p>
        </p:txBody>
      </p:sp>
      <p:sp>
        <p:nvSpPr>
          <p:cNvPr id="5" name="Rectangle 4">
            <a:extLst>
              <a:ext uri="{FF2B5EF4-FFF2-40B4-BE49-F238E27FC236}">
                <a16:creationId xmlns:a16="http://schemas.microsoft.com/office/drawing/2014/main" id="{9D35E09A-B429-40BE-9AB3-44F7C785B5DC}"/>
              </a:ext>
            </a:extLst>
          </p:cNvPr>
          <p:cNvSpPr/>
          <p:nvPr/>
        </p:nvSpPr>
        <p:spPr>
          <a:xfrm>
            <a:off x="5974813" y="3244334"/>
            <a:ext cx="242374" cy="369332"/>
          </a:xfrm>
          <a:prstGeom prst="rect">
            <a:avLst/>
          </a:prstGeom>
        </p:spPr>
        <p:txBody>
          <a:bodyPr wrap="none">
            <a:spAutoFit/>
          </a:bodyPr>
          <a:lstStyle/>
          <a:p>
            <a:r>
              <a:rPr lang="en-GB">
                <a:solidFill>
                  <a:srgbClr val="000000"/>
                </a:solidFill>
                <a:latin typeface="Times New Roman" panose="02020603050405020304" pitchFamily="18" charset="0"/>
              </a:rPr>
              <a:t> </a:t>
            </a:r>
            <a:endParaRPr lang="en-GB"/>
          </a:p>
        </p:txBody>
      </p:sp>
      <p:sp>
        <p:nvSpPr>
          <p:cNvPr id="6" name="Rectangle 5">
            <a:extLst>
              <a:ext uri="{FF2B5EF4-FFF2-40B4-BE49-F238E27FC236}">
                <a16:creationId xmlns:a16="http://schemas.microsoft.com/office/drawing/2014/main" id="{126AE548-4464-4362-B612-7E36CBAB3A09}"/>
              </a:ext>
            </a:extLst>
          </p:cNvPr>
          <p:cNvSpPr/>
          <p:nvPr/>
        </p:nvSpPr>
        <p:spPr>
          <a:xfrm>
            <a:off x="5974813" y="3244334"/>
            <a:ext cx="242374" cy="369332"/>
          </a:xfrm>
          <a:prstGeom prst="rect">
            <a:avLst/>
          </a:prstGeom>
        </p:spPr>
        <p:txBody>
          <a:bodyPr wrap="none">
            <a:spAutoFit/>
          </a:bodyPr>
          <a:lstStyle/>
          <a:p>
            <a:r>
              <a:rPr lang="en-GB">
                <a:solidFill>
                  <a:srgbClr val="000000"/>
                </a:solidFill>
                <a:latin typeface="Times New Roman" panose="02020603050405020304" pitchFamily="18" charset="0"/>
              </a:rPr>
              <a:t> </a:t>
            </a:r>
            <a:endParaRPr lang="en-GB"/>
          </a:p>
        </p:txBody>
      </p:sp>
    </p:spTree>
    <p:extLst>
      <p:ext uri="{BB962C8B-B14F-4D97-AF65-F5344CB8AC3E}">
        <p14:creationId xmlns:p14="http://schemas.microsoft.com/office/powerpoint/2010/main" val="7235249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0">
            <a:extLst>
              <a:ext uri="{FF2B5EF4-FFF2-40B4-BE49-F238E27FC236}">
                <a16:creationId xmlns:a16="http://schemas.microsoft.com/office/drawing/2014/main" id="{056B2E04-15B4-424F-801F-513CBEC813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4186" y="3117480"/>
            <a:ext cx="4550227" cy="1581108"/>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a:extLst>
              <a:ext uri="{FF2B5EF4-FFF2-40B4-BE49-F238E27FC236}">
                <a16:creationId xmlns:a16="http://schemas.microsoft.com/office/drawing/2014/main" id="{290E8DDA-320B-4A3B-85C9-EB08B11EA0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276" y="1342281"/>
            <a:ext cx="6241524" cy="160718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19DC5FCF-D990-47E5-A4C2-CFE4B580B1B8}"/>
              </a:ext>
            </a:extLst>
          </p:cNvPr>
          <p:cNvSpPr txBox="1">
            <a:spLocks/>
          </p:cNvSpPr>
          <p:nvPr/>
        </p:nvSpPr>
        <p:spPr>
          <a:xfrm>
            <a:off x="921276" y="365126"/>
            <a:ext cx="10996613" cy="710288"/>
          </a:xfrm>
          <a:prstGeom prst="rect">
            <a:avLst/>
          </a:prstGeom>
        </p:spPr>
        <p:txBody>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r>
              <a:rPr lang="en-GB" dirty="0"/>
              <a:t>6. Lawrence Batley Theatre</a:t>
            </a:r>
          </a:p>
        </p:txBody>
      </p:sp>
      <p:pic>
        <p:nvPicPr>
          <p:cNvPr id="9220" name="Picture 4">
            <a:extLst>
              <a:ext uri="{FF2B5EF4-FFF2-40B4-BE49-F238E27FC236}">
                <a16:creationId xmlns:a16="http://schemas.microsoft.com/office/drawing/2014/main" id="{CFED6E68-7C37-42BF-8697-68F5DA6021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9114" y="1075414"/>
            <a:ext cx="4103130" cy="178110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a:extLst>
              <a:ext uri="{FF2B5EF4-FFF2-40B4-BE49-F238E27FC236}">
                <a16:creationId xmlns:a16="http://schemas.microsoft.com/office/drawing/2014/main" id="{755C75D6-4187-4690-A757-4E11E8443E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585" y="3259703"/>
            <a:ext cx="4604657" cy="1752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CDD079E-7132-488F-B3BB-936033627E50}"/>
              </a:ext>
            </a:extLst>
          </p:cNvPr>
          <p:cNvSpPr txBox="1"/>
          <p:nvPr/>
        </p:nvSpPr>
        <p:spPr>
          <a:xfrm>
            <a:off x="1055533" y="1563089"/>
            <a:ext cx="5881251" cy="1200329"/>
          </a:xfrm>
          <a:prstGeom prst="rect">
            <a:avLst/>
          </a:prstGeom>
          <a:noFill/>
        </p:spPr>
        <p:txBody>
          <a:bodyPr wrap="square" lIns="91440" tIns="45720" rIns="91440" bIns="45720" rtlCol="0" anchor="t">
            <a:spAutoFit/>
          </a:bodyPr>
          <a:lstStyle/>
          <a:p>
            <a:r>
              <a:rPr lang="en-GB" b="1" dirty="0"/>
              <a:t>The Lawrence Batley Theatre first opened in 1819 as a place of </a:t>
            </a:r>
            <a:r>
              <a:rPr lang="en-GB" b="1" dirty="0" err="1"/>
              <a:t>worship,the</a:t>
            </a:r>
            <a:r>
              <a:rPr lang="en-GB" b="1" dirty="0"/>
              <a:t> Queen Street Methodist Chapel. At the time it was the largest chapel in the country, with seating for over 2000 people!</a:t>
            </a:r>
            <a:endParaRPr lang="en-US" b="1" dirty="0"/>
          </a:p>
        </p:txBody>
      </p:sp>
      <p:sp>
        <p:nvSpPr>
          <p:cNvPr id="11" name="TextBox 10">
            <a:extLst>
              <a:ext uri="{FF2B5EF4-FFF2-40B4-BE49-F238E27FC236}">
                <a16:creationId xmlns:a16="http://schemas.microsoft.com/office/drawing/2014/main" id="{9A9EE634-CAD0-4B6B-936A-E6B704066081}"/>
              </a:ext>
            </a:extLst>
          </p:cNvPr>
          <p:cNvSpPr txBox="1"/>
          <p:nvPr/>
        </p:nvSpPr>
        <p:spPr>
          <a:xfrm>
            <a:off x="7926147" y="1406829"/>
            <a:ext cx="3469064" cy="1200329"/>
          </a:xfrm>
          <a:prstGeom prst="rect">
            <a:avLst/>
          </a:prstGeom>
          <a:noFill/>
        </p:spPr>
        <p:txBody>
          <a:bodyPr wrap="square" rtlCol="0">
            <a:spAutoFit/>
          </a:bodyPr>
          <a:lstStyle/>
          <a:p>
            <a:r>
              <a:rPr lang="en-GB" b="1" dirty="0"/>
              <a:t>The Leeds Mercury described it as </a:t>
            </a:r>
            <a:r>
              <a:rPr lang="en-GB" b="1" i="1" dirty="0"/>
              <a:t>‘one of the most handsome and commodious chapels in the kingdom.’</a:t>
            </a:r>
            <a:endParaRPr lang="en-US" b="1" i="1" dirty="0"/>
          </a:p>
        </p:txBody>
      </p:sp>
      <p:sp>
        <p:nvSpPr>
          <p:cNvPr id="12" name="TextBox 11">
            <a:extLst>
              <a:ext uri="{FF2B5EF4-FFF2-40B4-BE49-F238E27FC236}">
                <a16:creationId xmlns:a16="http://schemas.microsoft.com/office/drawing/2014/main" id="{7889F5E4-B2CF-47DA-82F2-477D8CD024E3}"/>
              </a:ext>
            </a:extLst>
          </p:cNvPr>
          <p:cNvSpPr txBox="1"/>
          <p:nvPr/>
        </p:nvSpPr>
        <p:spPr>
          <a:xfrm>
            <a:off x="382054" y="3416646"/>
            <a:ext cx="4395717" cy="1477328"/>
          </a:xfrm>
          <a:prstGeom prst="rect">
            <a:avLst/>
          </a:prstGeom>
          <a:noFill/>
        </p:spPr>
        <p:txBody>
          <a:bodyPr wrap="square" rtlCol="0">
            <a:spAutoFit/>
          </a:bodyPr>
          <a:lstStyle/>
          <a:p>
            <a:r>
              <a:rPr lang="en-GB" b="1" dirty="0"/>
              <a:t>In 1906 the chapel became a mission, designed to bring Christianity to new people. After the mission left the building, in 1970, it was threatened with closure. </a:t>
            </a:r>
            <a:endParaRPr lang="en-US" b="1" dirty="0"/>
          </a:p>
        </p:txBody>
      </p:sp>
      <p:pic>
        <p:nvPicPr>
          <p:cNvPr id="9226" name="Picture 10">
            <a:extLst>
              <a:ext uri="{FF2B5EF4-FFF2-40B4-BE49-F238E27FC236}">
                <a16:creationId xmlns:a16="http://schemas.microsoft.com/office/drawing/2014/main" id="{84694036-EFD9-48E6-8549-6956EDE392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950" y="5234617"/>
            <a:ext cx="5364050" cy="1477327"/>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a:extLst>
              <a:ext uri="{FF2B5EF4-FFF2-40B4-BE49-F238E27FC236}">
                <a16:creationId xmlns:a16="http://schemas.microsoft.com/office/drawing/2014/main" id="{933481E2-A132-4D30-A317-21762BC99E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9333" y="4940827"/>
            <a:ext cx="5192911" cy="160718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0355F73-8749-4A54-B23C-11201962E266}"/>
              </a:ext>
            </a:extLst>
          </p:cNvPr>
          <p:cNvSpPr txBox="1"/>
          <p:nvPr/>
        </p:nvSpPr>
        <p:spPr>
          <a:xfrm>
            <a:off x="7609115" y="3315333"/>
            <a:ext cx="4103129" cy="1477328"/>
          </a:xfrm>
          <a:prstGeom prst="rect">
            <a:avLst/>
          </a:prstGeom>
          <a:noFill/>
        </p:spPr>
        <p:txBody>
          <a:bodyPr wrap="square" rtlCol="0">
            <a:spAutoFit/>
          </a:bodyPr>
          <a:lstStyle/>
          <a:p>
            <a:pPr fontAlgn="base"/>
            <a:r>
              <a:rPr lang="en-GB" b="1" dirty="0"/>
              <a:t>It was saved when the council bought it. It then had new life breathed into it and a new purpose, opening in 1994 as a theatre.</a:t>
            </a:r>
          </a:p>
          <a:p>
            <a:pPr fontAlgn="base"/>
            <a:endParaRPr lang="en-US" b="1" dirty="0"/>
          </a:p>
        </p:txBody>
      </p:sp>
      <p:sp>
        <p:nvSpPr>
          <p:cNvPr id="7" name="Rectangle 6">
            <a:extLst>
              <a:ext uri="{FF2B5EF4-FFF2-40B4-BE49-F238E27FC236}">
                <a16:creationId xmlns:a16="http://schemas.microsoft.com/office/drawing/2014/main" id="{C1E2B679-EEC7-45C7-9EBF-B372DAD7DA5B}"/>
              </a:ext>
            </a:extLst>
          </p:cNvPr>
          <p:cNvSpPr/>
          <p:nvPr/>
        </p:nvSpPr>
        <p:spPr>
          <a:xfrm>
            <a:off x="970004" y="5462722"/>
            <a:ext cx="4973596" cy="923330"/>
          </a:xfrm>
          <a:prstGeom prst="rect">
            <a:avLst/>
          </a:prstGeom>
        </p:spPr>
        <p:txBody>
          <a:bodyPr wrap="square">
            <a:spAutoFit/>
          </a:bodyPr>
          <a:lstStyle/>
          <a:p>
            <a:pPr fontAlgn="base"/>
            <a:r>
              <a:rPr lang="en-GB" b="1" dirty="0"/>
              <a:t>It is named after its sponsor, Lawrence Batley, who was born in Huddersfield and founded Batley’s Cash and Carry.</a:t>
            </a:r>
            <a:endParaRPr lang="en-US" b="1" dirty="0">
              <a:solidFill>
                <a:srgbClr val="000000"/>
              </a:solidFill>
            </a:endParaRPr>
          </a:p>
        </p:txBody>
      </p:sp>
      <p:sp>
        <p:nvSpPr>
          <p:cNvPr id="20" name="Rectangle 19">
            <a:extLst>
              <a:ext uri="{FF2B5EF4-FFF2-40B4-BE49-F238E27FC236}">
                <a16:creationId xmlns:a16="http://schemas.microsoft.com/office/drawing/2014/main" id="{36C29CA0-89CE-4476-81A3-3796FE5FB7FC}"/>
              </a:ext>
            </a:extLst>
          </p:cNvPr>
          <p:cNvSpPr/>
          <p:nvPr/>
        </p:nvSpPr>
        <p:spPr>
          <a:xfrm>
            <a:off x="6677849" y="5156859"/>
            <a:ext cx="4875877" cy="1200329"/>
          </a:xfrm>
          <a:prstGeom prst="rect">
            <a:avLst/>
          </a:prstGeom>
        </p:spPr>
        <p:txBody>
          <a:bodyPr wrap="square">
            <a:spAutoFit/>
          </a:bodyPr>
          <a:lstStyle/>
          <a:p>
            <a:pPr fontAlgn="base"/>
            <a:r>
              <a:rPr lang="en-GB" b="1" dirty="0"/>
              <a:t>Huddersfield has a strong tradition of music and the arts. The theatre is now the town’s main theatre offering music, dance, drama and comedy performances.</a:t>
            </a:r>
            <a:endParaRPr lang="en-US" b="1" dirty="0"/>
          </a:p>
        </p:txBody>
      </p:sp>
      <p:pic>
        <p:nvPicPr>
          <p:cNvPr id="3" name="Picture 2" descr="Diagram&#10;&#10;Description automatically generated">
            <a:extLst>
              <a:ext uri="{FF2B5EF4-FFF2-40B4-BE49-F238E27FC236}">
                <a16:creationId xmlns:a16="http://schemas.microsoft.com/office/drawing/2014/main" id="{5D584486-ACC1-427E-AA27-1E901D8EB1F1}"/>
              </a:ext>
            </a:extLst>
          </p:cNvPr>
          <p:cNvPicPr>
            <a:picLocks noChangeAspect="1"/>
          </p:cNvPicPr>
          <p:nvPr/>
        </p:nvPicPr>
        <p:blipFill>
          <a:blip r:embed="rId7"/>
          <a:srcRect/>
          <a:stretch/>
        </p:blipFill>
        <p:spPr>
          <a:xfrm>
            <a:off x="5211786" y="3250302"/>
            <a:ext cx="1822856" cy="1325217"/>
          </a:xfrm>
          <a:prstGeom prst="rect">
            <a:avLst/>
          </a:prstGeom>
        </p:spPr>
      </p:pic>
    </p:spTree>
    <p:extLst>
      <p:ext uri="{BB962C8B-B14F-4D97-AF65-F5344CB8AC3E}">
        <p14:creationId xmlns:p14="http://schemas.microsoft.com/office/powerpoint/2010/main" val="36094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2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2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2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7" grpId="0"/>
      <p:bldP spid="7"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2BDB14B3-7D2A-41C0-8CF0-6AA9AB60AC9B}"/>
              </a:ext>
            </a:extLst>
          </p:cNvPr>
          <p:cNvSpPr>
            <a:spLocks noGrp="1"/>
          </p:cNvSpPr>
          <p:nvPr>
            <p:ph type="subTitle" idx="1"/>
          </p:nvPr>
        </p:nvSpPr>
        <p:spPr/>
        <p:txBody>
          <a:bodyPr lIns="0" tIns="45720" rIns="91440" bIns="45720" anchor="t"/>
          <a:lstStyle/>
          <a:p>
            <a:r>
              <a:rPr lang="en-GB" b="0" dirty="0">
                <a:cs typeface="Arial"/>
              </a:rPr>
              <a:t>Take 10 Buildings: What can the Heritage Mile Trail tell us about the history and importance of Huddersfield?</a:t>
            </a:r>
          </a:p>
          <a:p>
            <a:endParaRPr lang="en-GB" dirty="0">
              <a:cs typeface="Arial"/>
            </a:endParaRPr>
          </a:p>
        </p:txBody>
      </p:sp>
      <p:pic>
        <p:nvPicPr>
          <p:cNvPr id="7" name="Picture 6" descr="Map&#10;&#10;Description automatically generated">
            <a:extLst>
              <a:ext uri="{FF2B5EF4-FFF2-40B4-BE49-F238E27FC236}">
                <a16:creationId xmlns:a16="http://schemas.microsoft.com/office/drawing/2014/main" id="{AF1201B5-187E-4B18-87B1-B5D50FCAF15F}"/>
              </a:ext>
            </a:extLst>
          </p:cNvPr>
          <p:cNvPicPr>
            <a:picLocks noChangeAspect="1"/>
          </p:cNvPicPr>
          <p:nvPr/>
        </p:nvPicPr>
        <p:blipFill>
          <a:blip r:embed="rId2"/>
          <a:stretch>
            <a:fillRect/>
          </a:stretch>
        </p:blipFill>
        <p:spPr>
          <a:xfrm>
            <a:off x="4120755" y="440871"/>
            <a:ext cx="8071245" cy="5666014"/>
          </a:xfrm>
          <a:prstGeom prst="rect">
            <a:avLst/>
          </a:prstGeom>
        </p:spPr>
      </p:pic>
    </p:spTree>
    <p:extLst>
      <p:ext uri="{BB962C8B-B14F-4D97-AF65-F5344CB8AC3E}">
        <p14:creationId xmlns:p14="http://schemas.microsoft.com/office/powerpoint/2010/main" val="30068426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6A9CBCFE-3C4B-40EE-BF6E-1BD58F6D2775}"/>
              </a:ext>
            </a:extLst>
          </p:cNvPr>
          <p:cNvPicPr>
            <a:picLocks noGrp="1" noChangeAspect="1"/>
          </p:cNvPicPr>
          <p:nvPr>
            <p:ph idx="1"/>
          </p:nvPr>
        </p:nvPicPr>
        <p:blipFill>
          <a:blip r:embed="rId2"/>
          <a:srcRect/>
          <a:stretch/>
        </p:blipFill>
        <p:spPr>
          <a:xfrm>
            <a:off x="4056941" y="1392946"/>
            <a:ext cx="3400784" cy="5441255"/>
          </a:xfrm>
        </p:spPr>
      </p:pic>
      <p:sp>
        <p:nvSpPr>
          <p:cNvPr id="4" name="Title 1">
            <a:extLst>
              <a:ext uri="{FF2B5EF4-FFF2-40B4-BE49-F238E27FC236}">
                <a16:creationId xmlns:a16="http://schemas.microsoft.com/office/drawing/2014/main" id="{C4C8DB72-6D68-4A7E-AB11-8932D9BF8C05}"/>
              </a:ext>
            </a:extLst>
          </p:cNvPr>
          <p:cNvSpPr txBox="1">
            <a:spLocks/>
          </p:cNvSpPr>
          <p:nvPr/>
        </p:nvSpPr>
        <p:spPr>
          <a:xfrm>
            <a:off x="921276" y="365126"/>
            <a:ext cx="10996613" cy="710288"/>
          </a:xfrm>
          <a:prstGeom prst="rect">
            <a:avLst/>
          </a:prstGeom>
        </p:spPr>
        <p:txBody>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r>
              <a:rPr lang="en-GB" dirty="0"/>
              <a:t>7. St Peter’s Parish Church</a:t>
            </a:r>
          </a:p>
        </p:txBody>
      </p:sp>
      <p:sp>
        <p:nvSpPr>
          <p:cNvPr id="5" name="Rectangle 4">
            <a:extLst>
              <a:ext uri="{FF2B5EF4-FFF2-40B4-BE49-F238E27FC236}">
                <a16:creationId xmlns:a16="http://schemas.microsoft.com/office/drawing/2014/main" id="{9D35E09A-B429-40BE-9AB3-44F7C785B5DC}"/>
              </a:ext>
            </a:extLst>
          </p:cNvPr>
          <p:cNvSpPr/>
          <p:nvPr/>
        </p:nvSpPr>
        <p:spPr>
          <a:xfrm>
            <a:off x="5974813" y="3244334"/>
            <a:ext cx="242374" cy="369332"/>
          </a:xfrm>
          <a:prstGeom prst="rect">
            <a:avLst/>
          </a:prstGeom>
        </p:spPr>
        <p:txBody>
          <a:bodyPr wrap="none">
            <a:spAutoFit/>
          </a:bodyPr>
          <a:lstStyle/>
          <a:p>
            <a:r>
              <a:rPr lang="en-GB">
                <a:solidFill>
                  <a:srgbClr val="000000"/>
                </a:solidFill>
                <a:latin typeface="Times New Roman" panose="02020603050405020304" pitchFamily="18" charset="0"/>
              </a:rPr>
              <a:t> </a:t>
            </a:r>
            <a:endParaRPr lang="en-GB"/>
          </a:p>
        </p:txBody>
      </p:sp>
      <p:sp>
        <p:nvSpPr>
          <p:cNvPr id="6" name="Rectangle 5">
            <a:extLst>
              <a:ext uri="{FF2B5EF4-FFF2-40B4-BE49-F238E27FC236}">
                <a16:creationId xmlns:a16="http://schemas.microsoft.com/office/drawing/2014/main" id="{126AE548-4464-4362-B612-7E36CBAB3A09}"/>
              </a:ext>
            </a:extLst>
          </p:cNvPr>
          <p:cNvSpPr/>
          <p:nvPr/>
        </p:nvSpPr>
        <p:spPr>
          <a:xfrm>
            <a:off x="5974813" y="3244334"/>
            <a:ext cx="242374" cy="369332"/>
          </a:xfrm>
          <a:prstGeom prst="rect">
            <a:avLst/>
          </a:prstGeom>
        </p:spPr>
        <p:txBody>
          <a:bodyPr wrap="none">
            <a:spAutoFit/>
          </a:bodyPr>
          <a:lstStyle/>
          <a:p>
            <a:r>
              <a:rPr lang="en-GB">
                <a:solidFill>
                  <a:srgbClr val="000000"/>
                </a:solidFill>
                <a:latin typeface="Times New Roman" panose="02020603050405020304" pitchFamily="18" charset="0"/>
              </a:rPr>
              <a:t> </a:t>
            </a:r>
            <a:endParaRPr lang="en-GB"/>
          </a:p>
        </p:txBody>
      </p:sp>
    </p:spTree>
    <p:extLst>
      <p:ext uri="{BB962C8B-B14F-4D97-AF65-F5344CB8AC3E}">
        <p14:creationId xmlns:p14="http://schemas.microsoft.com/office/powerpoint/2010/main" val="19424236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0">
            <a:extLst>
              <a:ext uri="{FF2B5EF4-FFF2-40B4-BE49-F238E27FC236}">
                <a16:creationId xmlns:a16="http://schemas.microsoft.com/office/drawing/2014/main" id="{056B2E04-15B4-424F-801F-513CBEC813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4186" y="3117480"/>
            <a:ext cx="4550227" cy="1581108"/>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a:extLst>
              <a:ext uri="{FF2B5EF4-FFF2-40B4-BE49-F238E27FC236}">
                <a16:creationId xmlns:a16="http://schemas.microsoft.com/office/drawing/2014/main" id="{290E8DDA-320B-4A3B-85C9-EB08B11EA0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276" y="1342281"/>
            <a:ext cx="6241524" cy="160718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19DC5FCF-D990-47E5-A4C2-CFE4B580B1B8}"/>
              </a:ext>
            </a:extLst>
          </p:cNvPr>
          <p:cNvSpPr txBox="1">
            <a:spLocks/>
          </p:cNvSpPr>
          <p:nvPr/>
        </p:nvSpPr>
        <p:spPr>
          <a:xfrm>
            <a:off x="921276" y="365126"/>
            <a:ext cx="10996613" cy="710288"/>
          </a:xfrm>
          <a:prstGeom prst="rect">
            <a:avLst/>
          </a:prstGeom>
        </p:spPr>
        <p:txBody>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r>
              <a:rPr lang="en-GB" dirty="0"/>
              <a:t>7. St Peter’s Parish Church</a:t>
            </a:r>
          </a:p>
        </p:txBody>
      </p:sp>
      <p:pic>
        <p:nvPicPr>
          <p:cNvPr id="9220" name="Picture 4">
            <a:extLst>
              <a:ext uri="{FF2B5EF4-FFF2-40B4-BE49-F238E27FC236}">
                <a16:creationId xmlns:a16="http://schemas.microsoft.com/office/drawing/2014/main" id="{CFED6E68-7C37-42BF-8697-68F5DA6021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4186" y="1075414"/>
            <a:ext cx="4348058" cy="1607186"/>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a:extLst>
              <a:ext uri="{FF2B5EF4-FFF2-40B4-BE49-F238E27FC236}">
                <a16:creationId xmlns:a16="http://schemas.microsoft.com/office/drawing/2014/main" id="{755C75D6-4187-4690-A757-4E11E8443E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585" y="3259703"/>
            <a:ext cx="3650948" cy="12953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CDD079E-7132-488F-B3BB-936033627E50}"/>
              </a:ext>
            </a:extLst>
          </p:cNvPr>
          <p:cNvSpPr txBox="1"/>
          <p:nvPr/>
        </p:nvSpPr>
        <p:spPr>
          <a:xfrm>
            <a:off x="1055533" y="1563089"/>
            <a:ext cx="5836334" cy="1477328"/>
          </a:xfrm>
          <a:prstGeom prst="rect">
            <a:avLst/>
          </a:prstGeom>
          <a:noFill/>
        </p:spPr>
        <p:txBody>
          <a:bodyPr wrap="square" rtlCol="0">
            <a:spAutoFit/>
          </a:bodyPr>
          <a:lstStyle/>
          <a:p>
            <a:r>
              <a:rPr lang="en-GB" b="1" dirty="0"/>
              <a:t>The first church on this site was built between 1090 and 1100 by Walter de Lacy. Walter and his brother </a:t>
            </a:r>
            <a:r>
              <a:rPr lang="en-GB" b="1" dirty="0" err="1"/>
              <a:t>Ilbert</a:t>
            </a:r>
            <a:r>
              <a:rPr lang="en-GB" b="1" dirty="0"/>
              <a:t> were originally Normans. They had fought for William the Conqueror at the Battle of Hastings. </a:t>
            </a:r>
          </a:p>
          <a:p>
            <a:endParaRPr lang="en-US" b="1" dirty="0"/>
          </a:p>
        </p:txBody>
      </p:sp>
      <p:sp>
        <p:nvSpPr>
          <p:cNvPr id="11" name="TextBox 10">
            <a:extLst>
              <a:ext uri="{FF2B5EF4-FFF2-40B4-BE49-F238E27FC236}">
                <a16:creationId xmlns:a16="http://schemas.microsoft.com/office/drawing/2014/main" id="{9A9EE634-CAD0-4B6B-936A-E6B704066081}"/>
              </a:ext>
            </a:extLst>
          </p:cNvPr>
          <p:cNvSpPr txBox="1"/>
          <p:nvPr/>
        </p:nvSpPr>
        <p:spPr>
          <a:xfrm>
            <a:off x="7617805" y="1291446"/>
            <a:ext cx="4094439" cy="1200329"/>
          </a:xfrm>
          <a:prstGeom prst="rect">
            <a:avLst/>
          </a:prstGeom>
          <a:noFill/>
        </p:spPr>
        <p:txBody>
          <a:bodyPr wrap="square" rtlCol="0">
            <a:spAutoFit/>
          </a:bodyPr>
          <a:lstStyle/>
          <a:p>
            <a:r>
              <a:rPr lang="en-GB" b="1" dirty="0"/>
              <a:t>According to one story, Walter was thrown from his horse and fearing for his life, promised to build a church on the site if he survived!</a:t>
            </a:r>
            <a:endParaRPr lang="en-US" b="1" i="1" dirty="0"/>
          </a:p>
        </p:txBody>
      </p:sp>
      <p:sp>
        <p:nvSpPr>
          <p:cNvPr id="12" name="TextBox 11">
            <a:extLst>
              <a:ext uri="{FF2B5EF4-FFF2-40B4-BE49-F238E27FC236}">
                <a16:creationId xmlns:a16="http://schemas.microsoft.com/office/drawing/2014/main" id="{7889F5E4-B2CF-47DA-82F2-477D8CD024E3}"/>
              </a:ext>
            </a:extLst>
          </p:cNvPr>
          <p:cNvSpPr txBox="1"/>
          <p:nvPr/>
        </p:nvSpPr>
        <p:spPr>
          <a:xfrm>
            <a:off x="382054" y="3416646"/>
            <a:ext cx="3394079" cy="923330"/>
          </a:xfrm>
          <a:prstGeom prst="rect">
            <a:avLst/>
          </a:prstGeom>
          <a:noFill/>
        </p:spPr>
        <p:txBody>
          <a:bodyPr wrap="square" rtlCol="0">
            <a:spAutoFit/>
          </a:bodyPr>
          <a:lstStyle/>
          <a:p>
            <a:r>
              <a:rPr lang="en-GB" b="1" dirty="0"/>
              <a:t>Between 1503 and 1506 the church was rebuilt in the ‘Perpendicular Style’.</a:t>
            </a:r>
            <a:endParaRPr lang="en-US" b="1" dirty="0"/>
          </a:p>
        </p:txBody>
      </p:sp>
      <p:pic>
        <p:nvPicPr>
          <p:cNvPr id="9226" name="Picture 10">
            <a:extLst>
              <a:ext uri="{FF2B5EF4-FFF2-40B4-BE49-F238E27FC236}">
                <a16:creationId xmlns:a16="http://schemas.microsoft.com/office/drawing/2014/main" id="{84694036-EFD9-48E6-8549-6956EDE392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950" y="5234617"/>
            <a:ext cx="5364050" cy="1477327"/>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a:extLst>
              <a:ext uri="{FF2B5EF4-FFF2-40B4-BE49-F238E27FC236}">
                <a16:creationId xmlns:a16="http://schemas.microsoft.com/office/drawing/2014/main" id="{933481E2-A132-4D30-A317-21762BC99E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9333" y="4940827"/>
            <a:ext cx="5192911" cy="160718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0355F73-8749-4A54-B23C-11201962E266}"/>
              </a:ext>
            </a:extLst>
          </p:cNvPr>
          <p:cNvSpPr txBox="1"/>
          <p:nvPr/>
        </p:nvSpPr>
        <p:spPr>
          <a:xfrm>
            <a:off x="7609115" y="3315333"/>
            <a:ext cx="4103129" cy="1477328"/>
          </a:xfrm>
          <a:prstGeom prst="rect">
            <a:avLst/>
          </a:prstGeom>
          <a:noFill/>
        </p:spPr>
        <p:txBody>
          <a:bodyPr wrap="square" rtlCol="0">
            <a:spAutoFit/>
          </a:bodyPr>
          <a:lstStyle/>
          <a:p>
            <a:pPr fontAlgn="base"/>
            <a:r>
              <a:rPr lang="en-GB" b="1" dirty="0"/>
              <a:t>Eventually, a bigger church was needed - the town’s population increased from 13,284  in 1821 to 19,035 1831!</a:t>
            </a:r>
          </a:p>
          <a:p>
            <a:pPr fontAlgn="base"/>
            <a:endParaRPr lang="en-US" b="1" dirty="0"/>
          </a:p>
        </p:txBody>
      </p:sp>
      <p:sp>
        <p:nvSpPr>
          <p:cNvPr id="7" name="Rectangle 6">
            <a:extLst>
              <a:ext uri="{FF2B5EF4-FFF2-40B4-BE49-F238E27FC236}">
                <a16:creationId xmlns:a16="http://schemas.microsoft.com/office/drawing/2014/main" id="{C1E2B679-EEC7-45C7-9EBF-B372DAD7DA5B}"/>
              </a:ext>
            </a:extLst>
          </p:cNvPr>
          <p:cNvSpPr/>
          <p:nvPr/>
        </p:nvSpPr>
        <p:spPr>
          <a:xfrm>
            <a:off x="927177" y="5377004"/>
            <a:ext cx="4973596" cy="1200329"/>
          </a:xfrm>
          <a:prstGeom prst="rect">
            <a:avLst/>
          </a:prstGeom>
        </p:spPr>
        <p:txBody>
          <a:bodyPr wrap="square">
            <a:spAutoFit/>
          </a:bodyPr>
          <a:lstStyle/>
          <a:p>
            <a:pPr fontAlgn="base"/>
            <a:r>
              <a:rPr lang="en-GB" b="1" dirty="0"/>
              <a:t>The existing sixteenth-century building had also gradually become run-down. The present church was designed by James Pigott Pritchett.</a:t>
            </a:r>
            <a:endParaRPr lang="en-US" b="1" dirty="0">
              <a:solidFill>
                <a:srgbClr val="000000"/>
              </a:solidFill>
            </a:endParaRPr>
          </a:p>
        </p:txBody>
      </p:sp>
      <p:sp>
        <p:nvSpPr>
          <p:cNvPr id="20" name="Rectangle 19">
            <a:extLst>
              <a:ext uri="{FF2B5EF4-FFF2-40B4-BE49-F238E27FC236}">
                <a16:creationId xmlns:a16="http://schemas.microsoft.com/office/drawing/2014/main" id="{36C29CA0-89CE-4476-81A3-3796FE5FB7FC}"/>
              </a:ext>
            </a:extLst>
          </p:cNvPr>
          <p:cNvSpPr/>
          <p:nvPr/>
        </p:nvSpPr>
        <p:spPr>
          <a:xfrm>
            <a:off x="6677849" y="5156859"/>
            <a:ext cx="4875877" cy="1200329"/>
          </a:xfrm>
          <a:prstGeom prst="rect">
            <a:avLst/>
          </a:prstGeom>
        </p:spPr>
        <p:txBody>
          <a:bodyPr wrap="square">
            <a:spAutoFit/>
          </a:bodyPr>
          <a:lstStyle/>
          <a:p>
            <a:pPr fontAlgn="base"/>
            <a:r>
              <a:rPr lang="en-GB" b="1" dirty="0"/>
              <a:t>It was built between 1834 to 1836 using some of the materials from the old building. Despite this, the cost was still around £10,000!</a:t>
            </a:r>
          </a:p>
        </p:txBody>
      </p:sp>
      <p:pic>
        <p:nvPicPr>
          <p:cNvPr id="3" name="Picture 2" descr="Diagram&#10;&#10;Description automatically generated">
            <a:extLst>
              <a:ext uri="{FF2B5EF4-FFF2-40B4-BE49-F238E27FC236}">
                <a16:creationId xmlns:a16="http://schemas.microsoft.com/office/drawing/2014/main" id="{5D584486-ACC1-427E-AA27-1E901D8EB1F1}"/>
              </a:ext>
            </a:extLst>
          </p:cNvPr>
          <p:cNvPicPr>
            <a:picLocks noChangeAspect="1"/>
          </p:cNvPicPr>
          <p:nvPr/>
        </p:nvPicPr>
        <p:blipFill>
          <a:blip r:embed="rId7"/>
          <a:srcRect/>
          <a:stretch/>
        </p:blipFill>
        <p:spPr>
          <a:xfrm>
            <a:off x="5047793" y="3182804"/>
            <a:ext cx="1077611" cy="1721424"/>
          </a:xfrm>
          <a:prstGeom prst="rect">
            <a:avLst/>
          </a:prstGeom>
        </p:spPr>
      </p:pic>
    </p:spTree>
    <p:extLst>
      <p:ext uri="{BB962C8B-B14F-4D97-AF65-F5344CB8AC3E}">
        <p14:creationId xmlns:p14="http://schemas.microsoft.com/office/powerpoint/2010/main" val="3553227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2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2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2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7" grpId="0"/>
      <p:bldP spid="7"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6A9CBCFE-3C4B-40EE-BF6E-1BD58F6D2775}"/>
              </a:ext>
            </a:extLst>
          </p:cNvPr>
          <p:cNvPicPr>
            <a:picLocks noGrp="1" noChangeAspect="1"/>
          </p:cNvPicPr>
          <p:nvPr>
            <p:ph idx="1"/>
          </p:nvPr>
        </p:nvPicPr>
        <p:blipFill>
          <a:blip r:embed="rId2"/>
          <a:srcRect/>
          <a:stretch/>
        </p:blipFill>
        <p:spPr>
          <a:xfrm>
            <a:off x="595242" y="2167467"/>
            <a:ext cx="10225158" cy="3854883"/>
          </a:xfrm>
        </p:spPr>
      </p:pic>
      <p:sp>
        <p:nvSpPr>
          <p:cNvPr id="4" name="Title 1">
            <a:extLst>
              <a:ext uri="{FF2B5EF4-FFF2-40B4-BE49-F238E27FC236}">
                <a16:creationId xmlns:a16="http://schemas.microsoft.com/office/drawing/2014/main" id="{C4C8DB72-6D68-4A7E-AB11-8932D9BF8C05}"/>
              </a:ext>
            </a:extLst>
          </p:cNvPr>
          <p:cNvSpPr txBox="1">
            <a:spLocks/>
          </p:cNvSpPr>
          <p:nvPr/>
        </p:nvSpPr>
        <p:spPr>
          <a:xfrm>
            <a:off x="921276" y="365126"/>
            <a:ext cx="10996613" cy="710288"/>
          </a:xfrm>
          <a:prstGeom prst="rect">
            <a:avLst/>
          </a:prstGeom>
        </p:spPr>
        <p:txBody>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r>
              <a:rPr lang="en-GB" dirty="0"/>
              <a:t>8. Open Market </a:t>
            </a:r>
          </a:p>
        </p:txBody>
      </p:sp>
      <p:sp>
        <p:nvSpPr>
          <p:cNvPr id="5" name="Rectangle 4">
            <a:extLst>
              <a:ext uri="{FF2B5EF4-FFF2-40B4-BE49-F238E27FC236}">
                <a16:creationId xmlns:a16="http://schemas.microsoft.com/office/drawing/2014/main" id="{9D35E09A-B429-40BE-9AB3-44F7C785B5DC}"/>
              </a:ext>
            </a:extLst>
          </p:cNvPr>
          <p:cNvSpPr/>
          <p:nvPr/>
        </p:nvSpPr>
        <p:spPr>
          <a:xfrm>
            <a:off x="5974813" y="3244334"/>
            <a:ext cx="242374" cy="369332"/>
          </a:xfrm>
          <a:prstGeom prst="rect">
            <a:avLst/>
          </a:prstGeom>
        </p:spPr>
        <p:txBody>
          <a:bodyPr wrap="none">
            <a:spAutoFit/>
          </a:bodyPr>
          <a:lstStyle/>
          <a:p>
            <a:r>
              <a:rPr lang="en-GB">
                <a:solidFill>
                  <a:srgbClr val="000000"/>
                </a:solidFill>
                <a:latin typeface="Times New Roman" panose="02020603050405020304" pitchFamily="18" charset="0"/>
              </a:rPr>
              <a:t> </a:t>
            </a:r>
            <a:endParaRPr lang="en-GB"/>
          </a:p>
        </p:txBody>
      </p:sp>
      <p:sp>
        <p:nvSpPr>
          <p:cNvPr id="6" name="Rectangle 5">
            <a:extLst>
              <a:ext uri="{FF2B5EF4-FFF2-40B4-BE49-F238E27FC236}">
                <a16:creationId xmlns:a16="http://schemas.microsoft.com/office/drawing/2014/main" id="{126AE548-4464-4362-B612-7E36CBAB3A09}"/>
              </a:ext>
            </a:extLst>
          </p:cNvPr>
          <p:cNvSpPr/>
          <p:nvPr/>
        </p:nvSpPr>
        <p:spPr>
          <a:xfrm>
            <a:off x="5974813" y="3244334"/>
            <a:ext cx="242374" cy="369332"/>
          </a:xfrm>
          <a:prstGeom prst="rect">
            <a:avLst/>
          </a:prstGeom>
        </p:spPr>
        <p:txBody>
          <a:bodyPr wrap="none">
            <a:spAutoFit/>
          </a:bodyPr>
          <a:lstStyle/>
          <a:p>
            <a:r>
              <a:rPr lang="en-GB">
                <a:solidFill>
                  <a:srgbClr val="000000"/>
                </a:solidFill>
                <a:latin typeface="Times New Roman" panose="02020603050405020304" pitchFamily="18" charset="0"/>
              </a:rPr>
              <a:t> </a:t>
            </a:r>
            <a:endParaRPr lang="en-GB"/>
          </a:p>
        </p:txBody>
      </p:sp>
    </p:spTree>
    <p:extLst>
      <p:ext uri="{BB962C8B-B14F-4D97-AF65-F5344CB8AC3E}">
        <p14:creationId xmlns:p14="http://schemas.microsoft.com/office/powerpoint/2010/main" val="35120263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0">
            <a:extLst>
              <a:ext uri="{FF2B5EF4-FFF2-40B4-BE49-F238E27FC236}">
                <a16:creationId xmlns:a16="http://schemas.microsoft.com/office/drawing/2014/main" id="{056B2E04-15B4-424F-801F-513CBEC813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2267" y="3117480"/>
            <a:ext cx="4362146" cy="1581108"/>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a:extLst>
              <a:ext uri="{FF2B5EF4-FFF2-40B4-BE49-F238E27FC236}">
                <a16:creationId xmlns:a16="http://schemas.microsoft.com/office/drawing/2014/main" id="{290E8DDA-320B-4A3B-85C9-EB08B11EA0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276" y="1342281"/>
            <a:ext cx="3786191" cy="133573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19DC5FCF-D990-47E5-A4C2-CFE4B580B1B8}"/>
              </a:ext>
            </a:extLst>
          </p:cNvPr>
          <p:cNvSpPr txBox="1">
            <a:spLocks/>
          </p:cNvSpPr>
          <p:nvPr/>
        </p:nvSpPr>
        <p:spPr>
          <a:xfrm>
            <a:off x="921276" y="365126"/>
            <a:ext cx="10996613" cy="710288"/>
          </a:xfrm>
          <a:prstGeom prst="rect">
            <a:avLst/>
          </a:prstGeom>
        </p:spPr>
        <p:txBody>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r>
              <a:rPr lang="en-GB" dirty="0"/>
              <a:t>8. Open Market </a:t>
            </a:r>
          </a:p>
        </p:txBody>
      </p:sp>
      <p:pic>
        <p:nvPicPr>
          <p:cNvPr id="9220" name="Picture 4">
            <a:extLst>
              <a:ext uri="{FF2B5EF4-FFF2-40B4-BE49-F238E27FC236}">
                <a16:creationId xmlns:a16="http://schemas.microsoft.com/office/drawing/2014/main" id="{CFED6E68-7C37-42BF-8697-68F5DA6021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7333" y="1075414"/>
            <a:ext cx="5513391" cy="1607186"/>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a:extLst>
              <a:ext uri="{FF2B5EF4-FFF2-40B4-BE49-F238E27FC236}">
                <a16:creationId xmlns:a16="http://schemas.microsoft.com/office/drawing/2014/main" id="{755C75D6-4187-4690-A757-4E11E8443E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585" y="3259703"/>
            <a:ext cx="3650948" cy="12953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CDD079E-7132-488F-B3BB-936033627E50}"/>
              </a:ext>
            </a:extLst>
          </p:cNvPr>
          <p:cNvSpPr txBox="1"/>
          <p:nvPr/>
        </p:nvSpPr>
        <p:spPr>
          <a:xfrm>
            <a:off x="1055533" y="1563089"/>
            <a:ext cx="3397933" cy="1200329"/>
          </a:xfrm>
          <a:prstGeom prst="rect">
            <a:avLst/>
          </a:prstGeom>
          <a:noFill/>
        </p:spPr>
        <p:txBody>
          <a:bodyPr wrap="square" rtlCol="0">
            <a:spAutoFit/>
          </a:bodyPr>
          <a:lstStyle/>
          <a:p>
            <a:r>
              <a:rPr lang="en-GB" b="1" dirty="0"/>
              <a:t>The Open Market is one of the most colourful landmarks in the town.</a:t>
            </a:r>
          </a:p>
          <a:p>
            <a:endParaRPr lang="en-US" b="1" dirty="0"/>
          </a:p>
        </p:txBody>
      </p:sp>
      <p:sp>
        <p:nvSpPr>
          <p:cNvPr id="11" name="TextBox 10">
            <a:extLst>
              <a:ext uri="{FF2B5EF4-FFF2-40B4-BE49-F238E27FC236}">
                <a16:creationId xmlns:a16="http://schemas.microsoft.com/office/drawing/2014/main" id="{9A9EE634-CAD0-4B6B-936A-E6B704066081}"/>
              </a:ext>
            </a:extLst>
          </p:cNvPr>
          <p:cNvSpPr txBox="1"/>
          <p:nvPr/>
        </p:nvSpPr>
        <p:spPr>
          <a:xfrm>
            <a:off x="6096001" y="1291446"/>
            <a:ext cx="4842932" cy="1200329"/>
          </a:xfrm>
          <a:prstGeom prst="rect">
            <a:avLst/>
          </a:prstGeom>
          <a:noFill/>
        </p:spPr>
        <p:txBody>
          <a:bodyPr wrap="square" rtlCol="0">
            <a:spAutoFit/>
          </a:bodyPr>
          <a:lstStyle/>
          <a:p>
            <a:r>
              <a:rPr lang="en-GB" b="1" dirty="0"/>
              <a:t>The large open market was built in 1888 for wholesale traders. They sold fruit, vegetables, fish and meat. It is still a well used market place today.</a:t>
            </a:r>
          </a:p>
        </p:txBody>
      </p:sp>
      <p:sp>
        <p:nvSpPr>
          <p:cNvPr id="12" name="TextBox 11">
            <a:extLst>
              <a:ext uri="{FF2B5EF4-FFF2-40B4-BE49-F238E27FC236}">
                <a16:creationId xmlns:a16="http://schemas.microsoft.com/office/drawing/2014/main" id="{7889F5E4-B2CF-47DA-82F2-477D8CD024E3}"/>
              </a:ext>
            </a:extLst>
          </p:cNvPr>
          <p:cNvSpPr txBox="1"/>
          <p:nvPr/>
        </p:nvSpPr>
        <p:spPr>
          <a:xfrm>
            <a:off x="382054" y="3416646"/>
            <a:ext cx="3394079" cy="923330"/>
          </a:xfrm>
          <a:prstGeom prst="rect">
            <a:avLst/>
          </a:prstGeom>
          <a:noFill/>
        </p:spPr>
        <p:txBody>
          <a:bodyPr wrap="square" rtlCol="0">
            <a:spAutoFit/>
          </a:bodyPr>
          <a:lstStyle/>
          <a:p>
            <a:r>
              <a:rPr lang="en-GB" b="1" dirty="0"/>
              <a:t>It was designed by the first fulltime Borough Surveyor, Richard Dugdale.</a:t>
            </a:r>
          </a:p>
        </p:txBody>
      </p:sp>
      <p:pic>
        <p:nvPicPr>
          <p:cNvPr id="9226" name="Picture 10">
            <a:extLst>
              <a:ext uri="{FF2B5EF4-FFF2-40B4-BE49-F238E27FC236}">
                <a16:creationId xmlns:a16="http://schemas.microsoft.com/office/drawing/2014/main" id="{84694036-EFD9-48E6-8549-6956EDE392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950" y="5234617"/>
            <a:ext cx="4703650" cy="1477327"/>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a:extLst>
              <a:ext uri="{FF2B5EF4-FFF2-40B4-BE49-F238E27FC236}">
                <a16:creationId xmlns:a16="http://schemas.microsoft.com/office/drawing/2014/main" id="{933481E2-A132-4D30-A317-21762BC99E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56402" y="4940827"/>
            <a:ext cx="4955842" cy="160718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0355F73-8749-4A54-B23C-11201962E266}"/>
              </a:ext>
            </a:extLst>
          </p:cNvPr>
          <p:cNvSpPr txBox="1"/>
          <p:nvPr/>
        </p:nvSpPr>
        <p:spPr>
          <a:xfrm>
            <a:off x="7745835" y="3398974"/>
            <a:ext cx="3966409" cy="923330"/>
          </a:xfrm>
          <a:prstGeom prst="rect">
            <a:avLst/>
          </a:prstGeom>
          <a:noFill/>
        </p:spPr>
        <p:txBody>
          <a:bodyPr wrap="square" rtlCol="0">
            <a:spAutoFit/>
          </a:bodyPr>
          <a:lstStyle/>
          <a:p>
            <a:pPr fontAlgn="base"/>
            <a:r>
              <a:rPr lang="en-GB" b="1" dirty="0"/>
              <a:t>Dugdale had also designed Greenhead Park (1881-4), just to the west of the town centre.</a:t>
            </a:r>
            <a:endParaRPr lang="en-US" b="1" dirty="0"/>
          </a:p>
        </p:txBody>
      </p:sp>
      <p:sp>
        <p:nvSpPr>
          <p:cNvPr id="7" name="Rectangle 6">
            <a:extLst>
              <a:ext uri="{FF2B5EF4-FFF2-40B4-BE49-F238E27FC236}">
                <a16:creationId xmlns:a16="http://schemas.microsoft.com/office/drawing/2014/main" id="{C1E2B679-EEC7-45C7-9EBF-B372DAD7DA5B}"/>
              </a:ext>
            </a:extLst>
          </p:cNvPr>
          <p:cNvSpPr/>
          <p:nvPr/>
        </p:nvSpPr>
        <p:spPr>
          <a:xfrm>
            <a:off x="927176" y="5377004"/>
            <a:ext cx="4356023" cy="1200329"/>
          </a:xfrm>
          <a:prstGeom prst="rect">
            <a:avLst/>
          </a:prstGeom>
        </p:spPr>
        <p:txBody>
          <a:bodyPr wrap="square">
            <a:spAutoFit/>
          </a:bodyPr>
          <a:lstStyle/>
          <a:p>
            <a:pPr fontAlgn="base"/>
            <a:r>
              <a:rPr lang="en-GB" b="1" dirty="0"/>
              <a:t>The eye catching market hall has a decorative cast–iron frame with glass walls and skylights and cheerful bright paintwork.</a:t>
            </a:r>
            <a:endParaRPr lang="en-US" b="1" dirty="0">
              <a:solidFill>
                <a:srgbClr val="000000"/>
              </a:solidFill>
            </a:endParaRPr>
          </a:p>
        </p:txBody>
      </p:sp>
      <p:sp>
        <p:nvSpPr>
          <p:cNvPr id="20" name="Rectangle 19">
            <a:extLst>
              <a:ext uri="{FF2B5EF4-FFF2-40B4-BE49-F238E27FC236}">
                <a16:creationId xmlns:a16="http://schemas.microsoft.com/office/drawing/2014/main" id="{36C29CA0-89CE-4476-81A3-3796FE5FB7FC}"/>
              </a:ext>
            </a:extLst>
          </p:cNvPr>
          <p:cNvSpPr/>
          <p:nvPr/>
        </p:nvSpPr>
        <p:spPr>
          <a:xfrm>
            <a:off x="7018324" y="5282755"/>
            <a:ext cx="4441726" cy="923330"/>
          </a:xfrm>
          <a:prstGeom prst="rect">
            <a:avLst/>
          </a:prstGeom>
        </p:spPr>
        <p:txBody>
          <a:bodyPr wrap="square">
            <a:spAutoFit/>
          </a:bodyPr>
          <a:lstStyle/>
          <a:p>
            <a:pPr fontAlgn="base"/>
            <a:r>
              <a:rPr lang="en-GB" b="1" dirty="0"/>
              <a:t>It was renovated in 1980. This helped to highlight the fine decorations on this otherwise functional building. </a:t>
            </a:r>
          </a:p>
        </p:txBody>
      </p:sp>
      <p:pic>
        <p:nvPicPr>
          <p:cNvPr id="3" name="Picture 2" descr="Diagram&#10;&#10;Description automatically generated">
            <a:extLst>
              <a:ext uri="{FF2B5EF4-FFF2-40B4-BE49-F238E27FC236}">
                <a16:creationId xmlns:a16="http://schemas.microsoft.com/office/drawing/2014/main" id="{5D584486-ACC1-427E-AA27-1E901D8EB1F1}"/>
              </a:ext>
            </a:extLst>
          </p:cNvPr>
          <p:cNvPicPr>
            <a:picLocks noChangeAspect="1"/>
          </p:cNvPicPr>
          <p:nvPr/>
        </p:nvPicPr>
        <p:blipFill>
          <a:blip r:embed="rId7"/>
          <a:srcRect/>
          <a:stretch/>
        </p:blipFill>
        <p:spPr>
          <a:xfrm>
            <a:off x="4146687" y="3354797"/>
            <a:ext cx="3080766" cy="1196697"/>
          </a:xfrm>
          <a:prstGeom prst="rect">
            <a:avLst/>
          </a:prstGeom>
        </p:spPr>
      </p:pic>
    </p:spTree>
    <p:extLst>
      <p:ext uri="{BB962C8B-B14F-4D97-AF65-F5344CB8AC3E}">
        <p14:creationId xmlns:p14="http://schemas.microsoft.com/office/powerpoint/2010/main" val="164360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2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2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2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7" grpId="0"/>
      <p:bldP spid="7"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6A9CBCFE-3C4B-40EE-BF6E-1BD58F6D2775}"/>
              </a:ext>
            </a:extLst>
          </p:cNvPr>
          <p:cNvPicPr>
            <a:picLocks noGrp="1" noChangeAspect="1"/>
          </p:cNvPicPr>
          <p:nvPr>
            <p:ph idx="1"/>
          </p:nvPr>
        </p:nvPicPr>
        <p:blipFill>
          <a:blip r:embed="rId2"/>
          <a:srcRect/>
          <a:stretch/>
        </p:blipFill>
        <p:spPr>
          <a:xfrm>
            <a:off x="1151467" y="1329203"/>
            <a:ext cx="9127065" cy="5540128"/>
          </a:xfrm>
        </p:spPr>
      </p:pic>
      <p:sp>
        <p:nvSpPr>
          <p:cNvPr id="4" name="Title 1">
            <a:extLst>
              <a:ext uri="{FF2B5EF4-FFF2-40B4-BE49-F238E27FC236}">
                <a16:creationId xmlns:a16="http://schemas.microsoft.com/office/drawing/2014/main" id="{C4C8DB72-6D68-4A7E-AB11-8932D9BF8C05}"/>
              </a:ext>
            </a:extLst>
          </p:cNvPr>
          <p:cNvSpPr txBox="1">
            <a:spLocks/>
          </p:cNvSpPr>
          <p:nvPr/>
        </p:nvSpPr>
        <p:spPr>
          <a:xfrm>
            <a:off x="921276" y="365126"/>
            <a:ext cx="10996613" cy="710288"/>
          </a:xfrm>
          <a:prstGeom prst="rect">
            <a:avLst/>
          </a:prstGeom>
        </p:spPr>
        <p:txBody>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r>
              <a:rPr lang="en-GB" dirty="0"/>
              <a:t>9. Lion Chambers</a:t>
            </a:r>
          </a:p>
        </p:txBody>
      </p:sp>
      <p:sp>
        <p:nvSpPr>
          <p:cNvPr id="5" name="Rectangle 4">
            <a:extLst>
              <a:ext uri="{FF2B5EF4-FFF2-40B4-BE49-F238E27FC236}">
                <a16:creationId xmlns:a16="http://schemas.microsoft.com/office/drawing/2014/main" id="{9D35E09A-B429-40BE-9AB3-44F7C785B5DC}"/>
              </a:ext>
            </a:extLst>
          </p:cNvPr>
          <p:cNvSpPr/>
          <p:nvPr/>
        </p:nvSpPr>
        <p:spPr>
          <a:xfrm>
            <a:off x="5974813" y="3244334"/>
            <a:ext cx="242374" cy="369332"/>
          </a:xfrm>
          <a:prstGeom prst="rect">
            <a:avLst/>
          </a:prstGeom>
        </p:spPr>
        <p:txBody>
          <a:bodyPr wrap="none">
            <a:spAutoFit/>
          </a:bodyPr>
          <a:lstStyle/>
          <a:p>
            <a:r>
              <a:rPr lang="en-GB">
                <a:solidFill>
                  <a:srgbClr val="000000"/>
                </a:solidFill>
                <a:latin typeface="Times New Roman" panose="02020603050405020304" pitchFamily="18" charset="0"/>
              </a:rPr>
              <a:t> </a:t>
            </a:r>
            <a:endParaRPr lang="en-GB"/>
          </a:p>
        </p:txBody>
      </p:sp>
      <p:sp>
        <p:nvSpPr>
          <p:cNvPr id="6" name="Rectangle 5">
            <a:extLst>
              <a:ext uri="{FF2B5EF4-FFF2-40B4-BE49-F238E27FC236}">
                <a16:creationId xmlns:a16="http://schemas.microsoft.com/office/drawing/2014/main" id="{126AE548-4464-4362-B612-7E36CBAB3A09}"/>
              </a:ext>
            </a:extLst>
          </p:cNvPr>
          <p:cNvSpPr/>
          <p:nvPr/>
        </p:nvSpPr>
        <p:spPr>
          <a:xfrm>
            <a:off x="5974813" y="3244334"/>
            <a:ext cx="242374" cy="369332"/>
          </a:xfrm>
          <a:prstGeom prst="rect">
            <a:avLst/>
          </a:prstGeom>
        </p:spPr>
        <p:txBody>
          <a:bodyPr wrap="none">
            <a:spAutoFit/>
          </a:bodyPr>
          <a:lstStyle/>
          <a:p>
            <a:r>
              <a:rPr lang="en-GB">
                <a:solidFill>
                  <a:srgbClr val="000000"/>
                </a:solidFill>
                <a:latin typeface="Times New Roman" panose="02020603050405020304" pitchFamily="18" charset="0"/>
              </a:rPr>
              <a:t> </a:t>
            </a:r>
            <a:endParaRPr lang="en-GB"/>
          </a:p>
        </p:txBody>
      </p:sp>
    </p:spTree>
    <p:extLst>
      <p:ext uri="{BB962C8B-B14F-4D97-AF65-F5344CB8AC3E}">
        <p14:creationId xmlns:p14="http://schemas.microsoft.com/office/powerpoint/2010/main" val="42081696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0">
            <a:extLst>
              <a:ext uri="{FF2B5EF4-FFF2-40B4-BE49-F238E27FC236}">
                <a16:creationId xmlns:a16="http://schemas.microsoft.com/office/drawing/2014/main" id="{056B2E04-15B4-424F-801F-513CBEC813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2267" y="3117480"/>
            <a:ext cx="4362146" cy="1581108"/>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a:extLst>
              <a:ext uri="{FF2B5EF4-FFF2-40B4-BE49-F238E27FC236}">
                <a16:creationId xmlns:a16="http://schemas.microsoft.com/office/drawing/2014/main" id="{290E8DDA-320B-4A3B-85C9-EB08B11EA0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342281"/>
            <a:ext cx="4334933" cy="165551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19DC5FCF-D990-47E5-A4C2-CFE4B580B1B8}"/>
              </a:ext>
            </a:extLst>
          </p:cNvPr>
          <p:cNvSpPr txBox="1">
            <a:spLocks/>
          </p:cNvSpPr>
          <p:nvPr/>
        </p:nvSpPr>
        <p:spPr>
          <a:xfrm>
            <a:off x="921276" y="365126"/>
            <a:ext cx="10996613" cy="710288"/>
          </a:xfrm>
          <a:prstGeom prst="rect">
            <a:avLst/>
          </a:prstGeom>
        </p:spPr>
        <p:txBody>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r>
              <a:rPr lang="en-GB" dirty="0"/>
              <a:t>9. Lion Chambers</a:t>
            </a:r>
          </a:p>
        </p:txBody>
      </p:sp>
      <p:pic>
        <p:nvPicPr>
          <p:cNvPr id="9220" name="Picture 4">
            <a:extLst>
              <a:ext uri="{FF2B5EF4-FFF2-40B4-BE49-F238E27FC236}">
                <a16:creationId xmlns:a16="http://schemas.microsoft.com/office/drawing/2014/main" id="{CFED6E68-7C37-42BF-8697-68F5DA6021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7333" y="1075414"/>
            <a:ext cx="5702717" cy="1607186"/>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a:extLst>
              <a:ext uri="{FF2B5EF4-FFF2-40B4-BE49-F238E27FC236}">
                <a16:creationId xmlns:a16="http://schemas.microsoft.com/office/drawing/2014/main" id="{755C75D6-4187-4690-A757-4E11E8443E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661" y="3264666"/>
            <a:ext cx="3937529" cy="17256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CDD079E-7132-488F-B3BB-936033627E50}"/>
              </a:ext>
            </a:extLst>
          </p:cNvPr>
          <p:cNvSpPr txBox="1"/>
          <p:nvPr/>
        </p:nvSpPr>
        <p:spPr>
          <a:xfrm>
            <a:off x="802520" y="1563089"/>
            <a:ext cx="3888014" cy="1200329"/>
          </a:xfrm>
          <a:prstGeom prst="rect">
            <a:avLst/>
          </a:prstGeom>
          <a:noFill/>
        </p:spPr>
        <p:txBody>
          <a:bodyPr wrap="square" rtlCol="0">
            <a:spAutoFit/>
          </a:bodyPr>
          <a:lstStyle/>
          <a:p>
            <a:r>
              <a:rPr lang="en-GB" b="1" dirty="0"/>
              <a:t>The Lion Chambers was built in 1853. It was built by Samuel Oldfield and designed by James Pigott Pritchett.</a:t>
            </a:r>
            <a:endParaRPr lang="en-US" b="1" dirty="0"/>
          </a:p>
        </p:txBody>
      </p:sp>
      <p:sp>
        <p:nvSpPr>
          <p:cNvPr id="11" name="TextBox 10">
            <a:extLst>
              <a:ext uri="{FF2B5EF4-FFF2-40B4-BE49-F238E27FC236}">
                <a16:creationId xmlns:a16="http://schemas.microsoft.com/office/drawing/2014/main" id="{9A9EE634-CAD0-4B6B-936A-E6B704066081}"/>
              </a:ext>
            </a:extLst>
          </p:cNvPr>
          <p:cNvSpPr txBox="1"/>
          <p:nvPr/>
        </p:nvSpPr>
        <p:spPr>
          <a:xfrm>
            <a:off x="6096000" y="1307813"/>
            <a:ext cx="5293480" cy="1200329"/>
          </a:xfrm>
          <a:prstGeom prst="rect">
            <a:avLst/>
          </a:prstGeom>
          <a:noFill/>
        </p:spPr>
        <p:txBody>
          <a:bodyPr wrap="square" rtlCol="0">
            <a:spAutoFit/>
          </a:bodyPr>
          <a:lstStyle/>
          <a:p>
            <a:r>
              <a:rPr lang="en-GB" b="1" dirty="0"/>
              <a:t>The designs had to be approved by William </a:t>
            </a:r>
            <a:r>
              <a:rPr lang="en-GB" b="1" dirty="0" err="1"/>
              <a:t>Tite</a:t>
            </a:r>
            <a:r>
              <a:rPr lang="en-GB" b="1" dirty="0"/>
              <a:t>, the Ramsden's architectural consultant. He disapproved and suggested changes. James and Samuel were not happy about this!</a:t>
            </a:r>
          </a:p>
        </p:txBody>
      </p:sp>
      <p:sp>
        <p:nvSpPr>
          <p:cNvPr id="12" name="TextBox 11">
            <a:extLst>
              <a:ext uri="{FF2B5EF4-FFF2-40B4-BE49-F238E27FC236}">
                <a16:creationId xmlns:a16="http://schemas.microsoft.com/office/drawing/2014/main" id="{7889F5E4-B2CF-47DA-82F2-477D8CD024E3}"/>
              </a:ext>
            </a:extLst>
          </p:cNvPr>
          <p:cNvSpPr txBox="1"/>
          <p:nvPr/>
        </p:nvSpPr>
        <p:spPr>
          <a:xfrm>
            <a:off x="382054" y="3516043"/>
            <a:ext cx="3630890" cy="1200329"/>
          </a:xfrm>
          <a:prstGeom prst="rect">
            <a:avLst/>
          </a:prstGeom>
          <a:noFill/>
        </p:spPr>
        <p:txBody>
          <a:bodyPr wrap="square" rtlCol="0">
            <a:spAutoFit/>
          </a:bodyPr>
          <a:lstStyle/>
          <a:p>
            <a:r>
              <a:rPr lang="en-GB" b="1" dirty="0"/>
              <a:t>The finished building had shops, offices and storerooms at street level. Above were warehouses for wool. </a:t>
            </a:r>
          </a:p>
        </p:txBody>
      </p:sp>
      <p:pic>
        <p:nvPicPr>
          <p:cNvPr id="9226" name="Picture 10">
            <a:extLst>
              <a:ext uri="{FF2B5EF4-FFF2-40B4-BE49-F238E27FC236}">
                <a16:creationId xmlns:a16="http://schemas.microsoft.com/office/drawing/2014/main" id="{84694036-EFD9-48E6-8549-6956EDE392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950" y="5234617"/>
            <a:ext cx="4703650" cy="1477327"/>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a:extLst>
              <a:ext uri="{FF2B5EF4-FFF2-40B4-BE49-F238E27FC236}">
                <a16:creationId xmlns:a16="http://schemas.microsoft.com/office/drawing/2014/main" id="{933481E2-A132-4D30-A317-21762BC99E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62486" y="4940827"/>
            <a:ext cx="4519914" cy="160718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0355F73-8749-4A54-B23C-11201962E266}"/>
              </a:ext>
            </a:extLst>
          </p:cNvPr>
          <p:cNvSpPr txBox="1"/>
          <p:nvPr/>
        </p:nvSpPr>
        <p:spPr>
          <a:xfrm>
            <a:off x="7745835" y="3398974"/>
            <a:ext cx="3966409" cy="923330"/>
          </a:xfrm>
          <a:prstGeom prst="rect">
            <a:avLst/>
          </a:prstGeom>
          <a:noFill/>
        </p:spPr>
        <p:txBody>
          <a:bodyPr wrap="square" rtlCol="0">
            <a:spAutoFit/>
          </a:bodyPr>
          <a:lstStyle/>
          <a:p>
            <a:pPr fontAlgn="base"/>
            <a:r>
              <a:rPr lang="en-GB" b="1" dirty="0"/>
              <a:t>The main entrance has a beautiful shopping arcade with an arched glass roof..</a:t>
            </a:r>
            <a:endParaRPr lang="en-US" b="1" dirty="0"/>
          </a:p>
        </p:txBody>
      </p:sp>
      <p:sp>
        <p:nvSpPr>
          <p:cNvPr id="7" name="Rectangle 6">
            <a:extLst>
              <a:ext uri="{FF2B5EF4-FFF2-40B4-BE49-F238E27FC236}">
                <a16:creationId xmlns:a16="http://schemas.microsoft.com/office/drawing/2014/main" id="{C1E2B679-EEC7-45C7-9EBF-B372DAD7DA5B}"/>
              </a:ext>
            </a:extLst>
          </p:cNvPr>
          <p:cNvSpPr/>
          <p:nvPr/>
        </p:nvSpPr>
        <p:spPr>
          <a:xfrm>
            <a:off x="921276" y="5511615"/>
            <a:ext cx="4356023" cy="923330"/>
          </a:xfrm>
          <a:prstGeom prst="rect">
            <a:avLst/>
          </a:prstGeom>
        </p:spPr>
        <p:txBody>
          <a:bodyPr wrap="square">
            <a:spAutoFit/>
          </a:bodyPr>
          <a:lstStyle/>
          <a:p>
            <a:pPr fontAlgn="base"/>
            <a:r>
              <a:rPr lang="en-GB" b="1" dirty="0"/>
              <a:t>A white lion has always stood on the top of the building. The original one was made of </a:t>
            </a:r>
            <a:r>
              <a:rPr lang="en-GB" b="1" dirty="0" err="1"/>
              <a:t>Coade</a:t>
            </a:r>
            <a:r>
              <a:rPr lang="en-GB" b="1" dirty="0"/>
              <a:t> Stone.</a:t>
            </a:r>
            <a:endParaRPr lang="en-US" b="1" dirty="0">
              <a:solidFill>
                <a:srgbClr val="000000"/>
              </a:solidFill>
            </a:endParaRPr>
          </a:p>
        </p:txBody>
      </p:sp>
      <p:sp>
        <p:nvSpPr>
          <p:cNvPr id="20" name="Rectangle 19">
            <a:extLst>
              <a:ext uri="{FF2B5EF4-FFF2-40B4-BE49-F238E27FC236}">
                <a16:creationId xmlns:a16="http://schemas.microsoft.com/office/drawing/2014/main" id="{36C29CA0-89CE-4476-81A3-3796FE5FB7FC}"/>
              </a:ext>
            </a:extLst>
          </p:cNvPr>
          <p:cNvSpPr/>
          <p:nvPr/>
        </p:nvSpPr>
        <p:spPr>
          <a:xfrm>
            <a:off x="7382932" y="5282755"/>
            <a:ext cx="4006547" cy="923330"/>
          </a:xfrm>
          <a:prstGeom prst="rect">
            <a:avLst/>
          </a:prstGeom>
        </p:spPr>
        <p:txBody>
          <a:bodyPr wrap="square">
            <a:spAutoFit/>
          </a:bodyPr>
          <a:lstStyle/>
          <a:p>
            <a:pPr fontAlgn="base"/>
            <a:r>
              <a:rPr lang="en-GB" b="1" dirty="0"/>
              <a:t>In 1978, after over 100 years of weathering, the stone lion was replaced with a fibre glass replica. </a:t>
            </a:r>
          </a:p>
        </p:txBody>
      </p:sp>
      <p:pic>
        <p:nvPicPr>
          <p:cNvPr id="3" name="Picture 2" descr="Diagram&#10;&#10;Description automatically generated">
            <a:extLst>
              <a:ext uri="{FF2B5EF4-FFF2-40B4-BE49-F238E27FC236}">
                <a16:creationId xmlns:a16="http://schemas.microsoft.com/office/drawing/2014/main" id="{5D584486-ACC1-427E-AA27-1E901D8EB1F1}"/>
              </a:ext>
            </a:extLst>
          </p:cNvPr>
          <p:cNvPicPr>
            <a:picLocks noChangeAspect="1"/>
          </p:cNvPicPr>
          <p:nvPr/>
        </p:nvPicPr>
        <p:blipFill>
          <a:blip r:embed="rId7"/>
          <a:srcRect/>
          <a:stretch/>
        </p:blipFill>
        <p:spPr>
          <a:xfrm>
            <a:off x="4217317" y="2997799"/>
            <a:ext cx="2842965" cy="1725680"/>
          </a:xfrm>
          <a:prstGeom prst="rect">
            <a:avLst/>
          </a:prstGeom>
        </p:spPr>
      </p:pic>
    </p:spTree>
    <p:extLst>
      <p:ext uri="{BB962C8B-B14F-4D97-AF65-F5344CB8AC3E}">
        <p14:creationId xmlns:p14="http://schemas.microsoft.com/office/powerpoint/2010/main" val="3030108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2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2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2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7" grpId="0"/>
      <p:bldP spid="7"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6A9CBCFE-3C4B-40EE-BF6E-1BD58F6D2775}"/>
              </a:ext>
            </a:extLst>
          </p:cNvPr>
          <p:cNvPicPr>
            <a:picLocks noGrp="1" noChangeAspect="1"/>
          </p:cNvPicPr>
          <p:nvPr>
            <p:ph idx="1"/>
          </p:nvPr>
        </p:nvPicPr>
        <p:blipFill>
          <a:blip r:embed="rId2"/>
          <a:srcRect/>
          <a:stretch/>
        </p:blipFill>
        <p:spPr>
          <a:xfrm>
            <a:off x="1498768" y="1329203"/>
            <a:ext cx="8432462" cy="5540128"/>
          </a:xfrm>
        </p:spPr>
      </p:pic>
      <p:sp>
        <p:nvSpPr>
          <p:cNvPr id="4" name="Title 1">
            <a:extLst>
              <a:ext uri="{FF2B5EF4-FFF2-40B4-BE49-F238E27FC236}">
                <a16:creationId xmlns:a16="http://schemas.microsoft.com/office/drawing/2014/main" id="{C4C8DB72-6D68-4A7E-AB11-8932D9BF8C05}"/>
              </a:ext>
            </a:extLst>
          </p:cNvPr>
          <p:cNvSpPr txBox="1">
            <a:spLocks/>
          </p:cNvSpPr>
          <p:nvPr/>
        </p:nvSpPr>
        <p:spPr>
          <a:xfrm>
            <a:off x="921276" y="365126"/>
            <a:ext cx="10996613" cy="710288"/>
          </a:xfrm>
          <a:prstGeom prst="rect">
            <a:avLst/>
          </a:prstGeom>
        </p:spPr>
        <p:txBody>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r>
              <a:rPr lang="en-GB" dirty="0"/>
              <a:t>10. George Hotel </a:t>
            </a:r>
          </a:p>
        </p:txBody>
      </p:sp>
      <p:sp>
        <p:nvSpPr>
          <p:cNvPr id="5" name="Rectangle 4">
            <a:extLst>
              <a:ext uri="{FF2B5EF4-FFF2-40B4-BE49-F238E27FC236}">
                <a16:creationId xmlns:a16="http://schemas.microsoft.com/office/drawing/2014/main" id="{9D35E09A-B429-40BE-9AB3-44F7C785B5DC}"/>
              </a:ext>
            </a:extLst>
          </p:cNvPr>
          <p:cNvSpPr/>
          <p:nvPr/>
        </p:nvSpPr>
        <p:spPr>
          <a:xfrm>
            <a:off x="5974813" y="3244334"/>
            <a:ext cx="242374" cy="369332"/>
          </a:xfrm>
          <a:prstGeom prst="rect">
            <a:avLst/>
          </a:prstGeom>
        </p:spPr>
        <p:txBody>
          <a:bodyPr wrap="none">
            <a:spAutoFit/>
          </a:bodyPr>
          <a:lstStyle/>
          <a:p>
            <a:r>
              <a:rPr lang="en-GB">
                <a:solidFill>
                  <a:srgbClr val="000000"/>
                </a:solidFill>
                <a:latin typeface="Times New Roman" panose="02020603050405020304" pitchFamily="18" charset="0"/>
              </a:rPr>
              <a:t> </a:t>
            </a:r>
            <a:endParaRPr lang="en-GB"/>
          </a:p>
        </p:txBody>
      </p:sp>
      <p:sp>
        <p:nvSpPr>
          <p:cNvPr id="6" name="Rectangle 5">
            <a:extLst>
              <a:ext uri="{FF2B5EF4-FFF2-40B4-BE49-F238E27FC236}">
                <a16:creationId xmlns:a16="http://schemas.microsoft.com/office/drawing/2014/main" id="{126AE548-4464-4362-B612-7E36CBAB3A09}"/>
              </a:ext>
            </a:extLst>
          </p:cNvPr>
          <p:cNvSpPr/>
          <p:nvPr/>
        </p:nvSpPr>
        <p:spPr>
          <a:xfrm>
            <a:off x="5974813" y="3244334"/>
            <a:ext cx="242374" cy="369332"/>
          </a:xfrm>
          <a:prstGeom prst="rect">
            <a:avLst/>
          </a:prstGeom>
        </p:spPr>
        <p:txBody>
          <a:bodyPr wrap="none">
            <a:spAutoFit/>
          </a:bodyPr>
          <a:lstStyle/>
          <a:p>
            <a:r>
              <a:rPr lang="en-GB">
                <a:solidFill>
                  <a:srgbClr val="000000"/>
                </a:solidFill>
                <a:latin typeface="Times New Roman" panose="02020603050405020304" pitchFamily="18" charset="0"/>
              </a:rPr>
              <a:t> </a:t>
            </a:r>
            <a:endParaRPr lang="en-GB"/>
          </a:p>
        </p:txBody>
      </p:sp>
    </p:spTree>
    <p:extLst>
      <p:ext uri="{BB962C8B-B14F-4D97-AF65-F5344CB8AC3E}">
        <p14:creationId xmlns:p14="http://schemas.microsoft.com/office/powerpoint/2010/main" val="26965029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0">
            <a:extLst>
              <a:ext uri="{FF2B5EF4-FFF2-40B4-BE49-F238E27FC236}">
                <a16:creationId xmlns:a16="http://schemas.microsoft.com/office/drawing/2014/main" id="{056B2E04-15B4-424F-801F-513CBEC813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6283" y="3117480"/>
            <a:ext cx="4678130" cy="1581108"/>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a:extLst>
              <a:ext uri="{FF2B5EF4-FFF2-40B4-BE49-F238E27FC236}">
                <a16:creationId xmlns:a16="http://schemas.microsoft.com/office/drawing/2014/main" id="{290E8DDA-320B-4A3B-85C9-EB08B11EA0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342281"/>
            <a:ext cx="4718499" cy="165551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19DC5FCF-D990-47E5-A4C2-CFE4B580B1B8}"/>
              </a:ext>
            </a:extLst>
          </p:cNvPr>
          <p:cNvSpPr txBox="1">
            <a:spLocks/>
          </p:cNvSpPr>
          <p:nvPr/>
        </p:nvSpPr>
        <p:spPr>
          <a:xfrm>
            <a:off x="921276" y="365126"/>
            <a:ext cx="10996613" cy="710288"/>
          </a:xfrm>
          <a:prstGeom prst="rect">
            <a:avLst/>
          </a:prstGeom>
        </p:spPr>
        <p:txBody>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r>
              <a:rPr lang="en-GB" dirty="0"/>
              <a:t>10. George Hotel </a:t>
            </a:r>
          </a:p>
        </p:txBody>
      </p:sp>
      <p:pic>
        <p:nvPicPr>
          <p:cNvPr id="9220" name="Picture 4">
            <a:extLst>
              <a:ext uri="{FF2B5EF4-FFF2-40B4-BE49-F238E27FC236}">
                <a16:creationId xmlns:a16="http://schemas.microsoft.com/office/drawing/2014/main" id="{CFED6E68-7C37-42BF-8697-68F5DA6021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7333" y="1075414"/>
            <a:ext cx="5702717" cy="1362986"/>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a:extLst>
              <a:ext uri="{FF2B5EF4-FFF2-40B4-BE49-F238E27FC236}">
                <a16:creationId xmlns:a16="http://schemas.microsoft.com/office/drawing/2014/main" id="{755C75D6-4187-4690-A757-4E11E8443E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661" y="3264666"/>
            <a:ext cx="3937529" cy="17256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CDD079E-7132-488F-B3BB-936033627E50}"/>
              </a:ext>
            </a:extLst>
          </p:cNvPr>
          <p:cNvSpPr txBox="1"/>
          <p:nvPr/>
        </p:nvSpPr>
        <p:spPr>
          <a:xfrm>
            <a:off x="802520" y="1593658"/>
            <a:ext cx="4209747" cy="1200329"/>
          </a:xfrm>
          <a:prstGeom prst="rect">
            <a:avLst/>
          </a:prstGeom>
          <a:noFill/>
        </p:spPr>
        <p:txBody>
          <a:bodyPr wrap="square" rtlCol="0">
            <a:spAutoFit/>
          </a:bodyPr>
          <a:lstStyle/>
          <a:p>
            <a:r>
              <a:rPr lang="en-GB" b="1" dirty="0"/>
              <a:t>The George Hotel was built because of the arrival of the railway in 1847. It was finished in 1850, the same year as the station.</a:t>
            </a:r>
          </a:p>
        </p:txBody>
      </p:sp>
      <p:sp>
        <p:nvSpPr>
          <p:cNvPr id="11" name="TextBox 10">
            <a:extLst>
              <a:ext uri="{FF2B5EF4-FFF2-40B4-BE49-F238E27FC236}">
                <a16:creationId xmlns:a16="http://schemas.microsoft.com/office/drawing/2014/main" id="{9A9EE634-CAD0-4B6B-936A-E6B704066081}"/>
              </a:ext>
            </a:extLst>
          </p:cNvPr>
          <p:cNvSpPr txBox="1"/>
          <p:nvPr/>
        </p:nvSpPr>
        <p:spPr>
          <a:xfrm>
            <a:off x="6096000" y="1307813"/>
            <a:ext cx="5293480" cy="923330"/>
          </a:xfrm>
          <a:prstGeom prst="rect">
            <a:avLst/>
          </a:prstGeom>
          <a:noFill/>
        </p:spPr>
        <p:txBody>
          <a:bodyPr wrap="square" rtlCol="0">
            <a:spAutoFit/>
          </a:bodyPr>
          <a:lstStyle/>
          <a:p>
            <a:r>
              <a:rPr lang="en-GB" b="1" dirty="0"/>
              <a:t>It was designed with an Italianate façade. It was built by local builder Joseph Kaye. He also built the station.</a:t>
            </a:r>
          </a:p>
        </p:txBody>
      </p:sp>
      <p:sp>
        <p:nvSpPr>
          <p:cNvPr id="12" name="TextBox 11">
            <a:extLst>
              <a:ext uri="{FF2B5EF4-FFF2-40B4-BE49-F238E27FC236}">
                <a16:creationId xmlns:a16="http://schemas.microsoft.com/office/drawing/2014/main" id="{7889F5E4-B2CF-47DA-82F2-477D8CD024E3}"/>
              </a:ext>
            </a:extLst>
          </p:cNvPr>
          <p:cNvSpPr txBox="1"/>
          <p:nvPr/>
        </p:nvSpPr>
        <p:spPr>
          <a:xfrm>
            <a:off x="287357" y="3570545"/>
            <a:ext cx="3748136" cy="1200329"/>
          </a:xfrm>
          <a:prstGeom prst="rect">
            <a:avLst/>
          </a:prstGeom>
          <a:noFill/>
        </p:spPr>
        <p:txBody>
          <a:bodyPr wrap="square" rtlCol="0">
            <a:spAutoFit/>
          </a:bodyPr>
          <a:lstStyle/>
          <a:p>
            <a:r>
              <a:rPr lang="en-GB" b="1" dirty="0"/>
              <a:t>Kaye is believed to have got the contract because he offered a lower price - by using stone left over from building the station! </a:t>
            </a:r>
          </a:p>
        </p:txBody>
      </p:sp>
      <p:pic>
        <p:nvPicPr>
          <p:cNvPr id="9226" name="Picture 10">
            <a:extLst>
              <a:ext uri="{FF2B5EF4-FFF2-40B4-BE49-F238E27FC236}">
                <a16:creationId xmlns:a16="http://schemas.microsoft.com/office/drawing/2014/main" id="{84694036-EFD9-48E6-8549-6956EDE392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800" y="5234617"/>
            <a:ext cx="4876800" cy="1313397"/>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a:extLst>
              <a:ext uri="{FF2B5EF4-FFF2-40B4-BE49-F238E27FC236}">
                <a16:creationId xmlns:a16="http://schemas.microsoft.com/office/drawing/2014/main" id="{933481E2-A132-4D30-A317-21762BC99E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1" y="5075498"/>
            <a:ext cx="5472296" cy="160718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0355F73-8749-4A54-B23C-11201962E266}"/>
              </a:ext>
            </a:extLst>
          </p:cNvPr>
          <p:cNvSpPr txBox="1"/>
          <p:nvPr/>
        </p:nvSpPr>
        <p:spPr>
          <a:xfrm>
            <a:off x="7469959" y="3307869"/>
            <a:ext cx="4210777" cy="1200329"/>
          </a:xfrm>
          <a:prstGeom prst="rect">
            <a:avLst/>
          </a:prstGeom>
          <a:noFill/>
        </p:spPr>
        <p:txBody>
          <a:bodyPr wrap="square" rtlCol="0">
            <a:spAutoFit/>
          </a:bodyPr>
          <a:lstStyle/>
          <a:p>
            <a:pPr fontAlgn="base"/>
            <a:r>
              <a:rPr lang="en-GB" b="1" dirty="0"/>
              <a:t>It was part of the Ramsden Estate’s New Town development. This was one of the most ambitious plans in the country at the time!</a:t>
            </a:r>
            <a:endParaRPr lang="en-US" b="1" dirty="0"/>
          </a:p>
        </p:txBody>
      </p:sp>
      <p:sp>
        <p:nvSpPr>
          <p:cNvPr id="7" name="Rectangle 6">
            <a:extLst>
              <a:ext uri="{FF2B5EF4-FFF2-40B4-BE49-F238E27FC236}">
                <a16:creationId xmlns:a16="http://schemas.microsoft.com/office/drawing/2014/main" id="{C1E2B679-EEC7-45C7-9EBF-B372DAD7DA5B}"/>
              </a:ext>
            </a:extLst>
          </p:cNvPr>
          <p:cNvSpPr/>
          <p:nvPr/>
        </p:nvSpPr>
        <p:spPr>
          <a:xfrm>
            <a:off x="783414" y="5429650"/>
            <a:ext cx="4652186" cy="923330"/>
          </a:xfrm>
          <a:prstGeom prst="rect">
            <a:avLst/>
          </a:prstGeom>
        </p:spPr>
        <p:txBody>
          <a:bodyPr wrap="square">
            <a:spAutoFit/>
          </a:bodyPr>
          <a:lstStyle/>
          <a:p>
            <a:pPr fontAlgn="base"/>
            <a:r>
              <a:rPr lang="en-GB" b="1" dirty="0"/>
              <a:t>On the 29th August 1895 twenty one Lancashire and Yorkshire rugby clubs held a an important meeting at the hotel.</a:t>
            </a:r>
            <a:endParaRPr lang="en-US" b="1" dirty="0">
              <a:solidFill>
                <a:srgbClr val="000000"/>
              </a:solidFill>
            </a:endParaRPr>
          </a:p>
        </p:txBody>
      </p:sp>
      <p:sp>
        <p:nvSpPr>
          <p:cNvPr id="20" name="Rectangle 19">
            <a:extLst>
              <a:ext uri="{FF2B5EF4-FFF2-40B4-BE49-F238E27FC236}">
                <a16:creationId xmlns:a16="http://schemas.microsoft.com/office/drawing/2014/main" id="{36C29CA0-89CE-4476-81A3-3796FE5FB7FC}"/>
              </a:ext>
            </a:extLst>
          </p:cNvPr>
          <p:cNvSpPr/>
          <p:nvPr/>
        </p:nvSpPr>
        <p:spPr>
          <a:xfrm>
            <a:off x="6451600" y="5282755"/>
            <a:ext cx="5008450" cy="1200329"/>
          </a:xfrm>
          <a:prstGeom prst="rect">
            <a:avLst/>
          </a:prstGeom>
        </p:spPr>
        <p:txBody>
          <a:bodyPr wrap="square">
            <a:spAutoFit/>
          </a:bodyPr>
          <a:lstStyle/>
          <a:p>
            <a:pPr fontAlgn="base"/>
            <a:r>
              <a:rPr lang="en-GB" b="1" dirty="0"/>
              <a:t>The clubs voted to leave the Rugby Football Union and set up their own Northern Rugby Football Union. In 1922 this became the Rugby Football League.</a:t>
            </a:r>
          </a:p>
        </p:txBody>
      </p:sp>
      <p:pic>
        <p:nvPicPr>
          <p:cNvPr id="3" name="Picture 2" descr="Diagram, engineering drawing&#10;&#10;Description automatically generated">
            <a:extLst>
              <a:ext uri="{FF2B5EF4-FFF2-40B4-BE49-F238E27FC236}">
                <a16:creationId xmlns:a16="http://schemas.microsoft.com/office/drawing/2014/main" id="{5D584486-ACC1-427E-AA27-1E901D8EB1F1}"/>
              </a:ext>
            </a:extLst>
          </p:cNvPr>
          <p:cNvPicPr>
            <a:picLocks noChangeAspect="1"/>
          </p:cNvPicPr>
          <p:nvPr/>
        </p:nvPicPr>
        <p:blipFill>
          <a:blip r:embed="rId7"/>
          <a:srcRect/>
          <a:stretch/>
        </p:blipFill>
        <p:spPr>
          <a:xfrm>
            <a:off x="4371720" y="3046368"/>
            <a:ext cx="2623033" cy="1723332"/>
          </a:xfrm>
          <a:prstGeom prst="rect">
            <a:avLst/>
          </a:prstGeom>
        </p:spPr>
      </p:pic>
    </p:spTree>
    <p:extLst>
      <p:ext uri="{BB962C8B-B14F-4D97-AF65-F5344CB8AC3E}">
        <p14:creationId xmlns:p14="http://schemas.microsoft.com/office/powerpoint/2010/main" val="3285057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2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2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2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7" grpId="0"/>
      <p:bldP spid="7" grpId="0"/>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C3DDB-22C6-4B1E-9875-67ADDEA73E21}"/>
              </a:ext>
            </a:extLst>
          </p:cNvPr>
          <p:cNvSpPr>
            <a:spLocks noGrp="1"/>
          </p:cNvSpPr>
          <p:nvPr>
            <p:ph type="title"/>
          </p:nvPr>
        </p:nvSpPr>
        <p:spPr>
          <a:xfrm>
            <a:off x="921276" y="365126"/>
            <a:ext cx="10996613" cy="710288"/>
          </a:xfrm>
        </p:spPr>
        <p:txBody>
          <a:bodyPr/>
          <a:lstStyle/>
          <a:p>
            <a:r>
              <a:rPr lang="en-GB"/>
              <a:t>Take 10 buildings</a:t>
            </a:r>
          </a:p>
        </p:txBody>
      </p:sp>
      <p:sp>
        <p:nvSpPr>
          <p:cNvPr id="3" name="Content Placeholder 2">
            <a:extLst>
              <a:ext uri="{FF2B5EF4-FFF2-40B4-BE49-F238E27FC236}">
                <a16:creationId xmlns:a16="http://schemas.microsoft.com/office/drawing/2014/main" id="{EF86A5E9-5808-4CD9-85B2-B1DC9EE43056}"/>
              </a:ext>
            </a:extLst>
          </p:cNvPr>
          <p:cNvSpPr>
            <a:spLocks noGrp="1"/>
          </p:cNvSpPr>
          <p:nvPr>
            <p:ph idx="1"/>
          </p:nvPr>
        </p:nvSpPr>
        <p:spPr>
          <a:xfrm>
            <a:off x="787926" y="2316248"/>
            <a:ext cx="10108674" cy="3628263"/>
          </a:xfrm>
        </p:spPr>
        <p:txBody>
          <a:bodyPr/>
          <a:lstStyle/>
          <a:p>
            <a:pPr fontAlgn="base">
              <a:lnSpc>
                <a:spcPct val="150000"/>
              </a:lnSpc>
            </a:pPr>
            <a:r>
              <a:rPr lang="en-GB" sz="2000" dirty="0"/>
              <a:t>Now you’ve followed the trail and found out more……...</a:t>
            </a:r>
            <a:r>
              <a:rPr lang="en-US" sz="2000" dirty="0"/>
              <a:t>​</a:t>
            </a:r>
          </a:p>
          <a:p>
            <a:endParaRPr lang="en-GB" sz="1400" dirty="0"/>
          </a:p>
        </p:txBody>
      </p:sp>
      <p:pic>
        <p:nvPicPr>
          <p:cNvPr id="28674" name="Picture 2">
            <a:extLst>
              <a:ext uri="{FF2B5EF4-FFF2-40B4-BE49-F238E27FC236}">
                <a16:creationId xmlns:a16="http://schemas.microsoft.com/office/drawing/2014/main" id="{7C544E54-4EE3-4EFA-BAFE-26AC64EABC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2016" y="3968454"/>
            <a:ext cx="2067193" cy="1692372"/>
          </a:xfrm>
          <a:prstGeom prst="rect">
            <a:avLst/>
          </a:prstGeom>
          <a:noFill/>
          <a:extLst>
            <a:ext uri="{909E8E84-426E-40DD-AFC4-6F175D3DCCD1}">
              <a14:hiddenFill xmlns:a14="http://schemas.microsoft.com/office/drawing/2010/main">
                <a:solidFill>
                  <a:srgbClr val="FFFFFF"/>
                </a:solidFill>
              </a14:hiddenFill>
            </a:ext>
          </a:extLst>
        </p:spPr>
      </p:pic>
      <p:sp>
        <p:nvSpPr>
          <p:cNvPr id="12" name="Picture Placeholder 17">
            <a:extLst>
              <a:ext uri="{FF2B5EF4-FFF2-40B4-BE49-F238E27FC236}">
                <a16:creationId xmlns:a16="http://schemas.microsoft.com/office/drawing/2014/main" id="{38A2682D-CAAD-4407-A950-CC8EA38D0715}"/>
              </a:ext>
            </a:extLst>
          </p:cNvPr>
          <p:cNvSpPr txBox="1">
            <a:spLocks/>
          </p:cNvSpPr>
          <p:nvPr/>
        </p:nvSpPr>
        <p:spPr>
          <a:xfrm flipH="1">
            <a:off x="1109221" y="4277868"/>
            <a:ext cx="3021979" cy="1356021"/>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lIns="144000" tIns="252000" rIns="144000" bIns="180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b="1"/>
              <a:t>What makes my building special is…</a:t>
            </a:r>
          </a:p>
        </p:txBody>
      </p:sp>
      <p:sp>
        <p:nvSpPr>
          <p:cNvPr id="13" name="Picture Placeholder 25">
            <a:extLst>
              <a:ext uri="{FF2B5EF4-FFF2-40B4-BE49-F238E27FC236}">
                <a16:creationId xmlns:a16="http://schemas.microsoft.com/office/drawing/2014/main" id="{BB282C16-46C7-4743-AECA-295F3B797B82}"/>
              </a:ext>
            </a:extLst>
          </p:cNvPr>
          <p:cNvSpPr txBox="1">
            <a:spLocks/>
          </p:cNvSpPr>
          <p:nvPr/>
        </p:nvSpPr>
        <p:spPr>
          <a:xfrm>
            <a:off x="7920233" y="4277868"/>
            <a:ext cx="2790825" cy="1237107"/>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tIns="180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2800"/>
              </a:spcBef>
            </a:pPr>
            <a:r>
              <a:rPr lang="en-US" sz="1800" b="1"/>
              <a:t>It is my </a:t>
            </a:r>
            <a:r>
              <a:rPr lang="en-US" sz="1800" b="1" err="1"/>
              <a:t>favourite</a:t>
            </a:r>
            <a:r>
              <a:rPr lang="en-US" sz="1800" b="1"/>
              <a:t> because…</a:t>
            </a:r>
          </a:p>
        </p:txBody>
      </p:sp>
      <p:sp>
        <p:nvSpPr>
          <p:cNvPr id="14" name="Picture Placeholder 39">
            <a:extLst>
              <a:ext uri="{FF2B5EF4-FFF2-40B4-BE49-F238E27FC236}">
                <a16:creationId xmlns:a16="http://schemas.microsoft.com/office/drawing/2014/main" id="{DC29E7EB-FD0E-43C7-9E4D-ABB222E4C1AF}"/>
              </a:ext>
            </a:extLst>
          </p:cNvPr>
          <p:cNvSpPr txBox="1">
            <a:spLocks/>
          </p:cNvSpPr>
          <p:nvPr/>
        </p:nvSpPr>
        <p:spPr>
          <a:xfrm>
            <a:off x="3483519" y="2912533"/>
            <a:ext cx="4554991" cy="1134534"/>
          </a:xfrm>
          <a:prstGeom prst="rect">
            <a:avLst/>
          </a:prstGeom>
          <a:blipFill>
            <a:blip r:embed="rId7">
              <a:extLst>
                <a:ext uri="{96DAC541-7B7A-43D3-8B79-37D633B846F1}">
                  <asvg:svgBlip xmlns:asvg="http://schemas.microsoft.com/office/drawing/2016/SVG/main" r:embed="rId8"/>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5" name="Text Placeholder 41">
            <a:extLst>
              <a:ext uri="{FF2B5EF4-FFF2-40B4-BE49-F238E27FC236}">
                <a16:creationId xmlns:a16="http://schemas.microsoft.com/office/drawing/2014/main" id="{31CDCF09-2A89-4C80-BF05-15D4B8E73861}"/>
              </a:ext>
            </a:extLst>
          </p:cNvPr>
          <p:cNvSpPr txBox="1">
            <a:spLocks/>
          </p:cNvSpPr>
          <p:nvPr/>
        </p:nvSpPr>
        <p:spPr>
          <a:xfrm rot="21383919">
            <a:off x="3671917" y="3221830"/>
            <a:ext cx="4357883" cy="414338"/>
          </a:xfrm>
          <a:prstGeom prst="rect">
            <a:avLst/>
          </a:prstGeom>
          <a:solidFill>
            <a:srgbClr val="F5C946"/>
          </a:solid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It’s time to choose!</a:t>
            </a:r>
          </a:p>
        </p:txBody>
      </p:sp>
      <p:pic>
        <p:nvPicPr>
          <p:cNvPr id="11" name="Picture 10">
            <a:extLst>
              <a:ext uri="{FF2B5EF4-FFF2-40B4-BE49-F238E27FC236}">
                <a16:creationId xmlns:a16="http://schemas.microsoft.com/office/drawing/2014/main" id="{36B94C86-751E-4B80-A90A-1A7FA59AFC63}"/>
              </a:ext>
            </a:extLst>
          </p:cNvPr>
          <p:cNvPicPr>
            <a:picLocks noChangeAspect="1"/>
          </p:cNvPicPr>
          <p:nvPr/>
        </p:nvPicPr>
        <p:blipFill>
          <a:blip r:embed="rId9"/>
          <a:stretch>
            <a:fillRect/>
          </a:stretch>
        </p:blipFill>
        <p:spPr>
          <a:xfrm>
            <a:off x="0" y="1044803"/>
            <a:ext cx="11495314" cy="859142"/>
          </a:xfrm>
          <a:prstGeom prst="rect">
            <a:avLst/>
          </a:prstGeom>
        </p:spPr>
      </p:pic>
    </p:spTree>
    <p:extLst>
      <p:ext uri="{BB962C8B-B14F-4D97-AF65-F5344CB8AC3E}">
        <p14:creationId xmlns:p14="http://schemas.microsoft.com/office/powerpoint/2010/main" val="2243046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B031A4-034B-49C1-880F-42AD368E151B}"/>
              </a:ext>
            </a:extLst>
          </p:cNvPr>
          <p:cNvSpPr>
            <a:spLocks noGrp="1"/>
          </p:cNvSpPr>
          <p:nvPr>
            <p:ph type="title"/>
          </p:nvPr>
        </p:nvSpPr>
        <p:spPr>
          <a:xfrm>
            <a:off x="620010" y="549277"/>
            <a:ext cx="10996613" cy="710288"/>
          </a:xfrm>
        </p:spPr>
        <p:txBody>
          <a:bodyPr/>
          <a:lstStyle/>
          <a:p>
            <a:r>
              <a:rPr lang="en-GB"/>
              <a:t>Wider Context </a:t>
            </a:r>
          </a:p>
        </p:txBody>
      </p:sp>
      <p:sp>
        <p:nvSpPr>
          <p:cNvPr id="5" name="Content Placeholder 4">
            <a:extLst>
              <a:ext uri="{FF2B5EF4-FFF2-40B4-BE49-F238E27FC236}">
                <a16:creationId xmlns:a16="http://schemas.microsoft.com/office/drawing/2014/main" id="{F031FA09-A895-4F90-AF91-BDD2764A8C2E}"/>
              </a:ext>
            </a:extLst>
          </p:cNvPr>
          <p:cNvSpPr>
            <a:spLocks noGrp="1"/>
          </p:cNvSpPr>
          <p:nvPr>
            <p:ph idx="1"/>
          </p:nvPr>
        </p:nvSpPr>
        <p:spPr>
          <a:xfrm>
            <a:off x="623741" y="1398242"/>
            <a:ext cx="5559623" cy="4320194"/>
          </a:xfrm>
        </p:spPr>
        <p:txBody>
          <a:bodyPr lIns="0" tIns="45720" rIns="90000" bIns="45720" anchor="t"/>
          <a:lstStyle/>
          <a:p>
            <a:pPr fontAlgn="base"/>
            <a:r>
              <a:rPr lang="en-GB" sz="2200" dirty="0"/>
              <a:t>Use the </a:t>
            </a:r>
            <a:r>
              <a:rPr lang="en-GB" sz="2200" u="sng" dirty="0">
                <a:hlinkClick r:id="rId2"/>
              </a:rPr>
              <a:t>timeline</a:t>
            </a:r>
            <a:r>
              <a:rPr lang="en-GB" sz="2200" dirty="0"/>
              <a:t> on the online trail and the </a:t>
            </a:r>
            <a:r>
              <a:rPr lang="en-GB" sz="2200" u="sng" dirty="0">
                <a:hlinkClick r:id="rId3"/>
              </a:rPr>
              <a:t>A short history of Huddersfield</a:t>
            </a:r>
            <a:r>
              <a:rPr lang="en-GB" sz="2200" dirty="0"/>
              <a:t> PowerPoint to help pupils put their favourite building into the wider context of Huddersfield’s history.</a:t>
            </a:r>
            <a:r>
              <a:rPr lang="en-US" sz="2200" dirty="0"/>
              <a:t>​</a:t>
            </a:r>
            <a:endParaRPr lang="en-US">
              <a:cs typeface="Arial" panose="020B0604020202020204"/>
            </a:endParaRPr>
          </a:p>
          <a:p>
            <a:pPr fontAlgn="base"/>
            <a:r>
              <a:rPr lang="en-GB" sz="2200" dirty="0"/>
              <a:t>​After they’ve found out more, ask pupils if they would still choose the same buildings as their favourite?</a:t>
            </a:r>
            <a:endParaRPr lang="en-US" sz="2200" dirty="0"/>
          </a:p>
          <a:p>
            <a:endParaRPr lang="en-GB" sz="2200"/>
          </a:p>
        </p:txBody>
      </p:sp>
      <p:pic>
        <p:nvPicPr>
          <p:cNvPr id="7" name="Picture 8">
            <a:extLst>
              <a:ext uri="{FF2B5EF4-FFF2-40B4-BE49-F238E27FC236}">
                <a16:creationId xmlns:a16="http://schemas.microsoft.com/office/drawing/2014/main" id="{4EA2F0BB-7A01-42A8-9C93-55D053E7846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248285">
            <a:off x="3609841" y="4749116"/>
            <a:ext cx="513743" cy="909280"/>
          </a:xfrm>
          <a:prstGeom prst="rect">
            <a:avLst/>
          </a:prstGeom>
        </p:spPr>
      </p:pic>
      <p:pic>
        <p:nvPicPr>
          <p:cNvPr id="8" name="Picture 10">
            <a:extLst>
              <a:ext uri="{FF2B5EF4-FFF2-40B4-BE49-F238E27FC236}">
                <a16:creationId xmlns:a16="http://schemas.microsoft.com/office/drawing/2014/main" id="{2C862BB4-909E-4518-99A7-082C0207CA9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561028">
            <a:off x="4500318" y="4208116"/>
            <a:ext cx="691566" cy="1224010"/>
          </a:xfrm>
          <a:prstGeom prst="rect">
            <a:avLst/>
          </a:prstGeom>
        </p:spPr>
      </p:pic>
      <p:pic>
        <p:nvPicPr>
          <p:cNvPr id="2" name="Picture 5" descr="Text&#10;&#10;Description automatically generated">
            <a:extLst>
              <a:ext uri="{FF2B5EF4-FFF2-40B4-BE49-F238E27FC236}">
                <a16:creationId xmlns:a16="http://schemas.microsoft.com/office/drawing/2014/main" id="{3B377F66-5ADE-27A1-B9D6-DEFE75DACAC5}"/>
              </a:ext>
            </a:extLst>
          </p:cNvPr>
          <p:cNvPicPr>
            <a:picLocks noChangeAspect="1"/>
          </p:cNvPicPr>
          <p:nvPr/>
        </p:nvPicPr>
        <p:blipFill rotWithShape="1">
          <a:blip r:embed="rId8"/>
          <a:srcRect t="4714" r="338" b="673"/>
          <a:stretch/>
        </p:blipFill>
        <p:spPr>
          <a:xfrm>
            <a:off x="7496155" y="107795"/>
            <a:ext cx="3100558" cy="5917680"/>
          </a:xfrm>
          <a:prstGeom prst="rect">
            <a:avLst/>
          </a:prstGeom>
        </p:spPr>
      </p:pic>
    </p:spTree>
    <p:extLst>
      <p:ext uri="{BB962C8B-B14F-4D97-AF65-F5344CB8AC3E}">
        <p14:creationId xmlns:p14="http://schemas.microsoft.com/office/powerpoint/2010/main" val="1940248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2C576-2106-4D3A-B3DD-9300D67D53D6}"/>
              </a:ext>
            </a:extLst>
          </p:cNvPr>
          <p:cNvSpPr>
            <a:spLocks noGrp="1"/>
          </p:cNvSpPr>
          <p:nvPr>
            <p:ph type="title"/>
          </p:nvPr>
        </p:nvSpPr>
        <p:spPr>
          <a:xfrm>
            <a:off x="1147864" y="357275"/>
            <a:ext cx="9439956" cy="710288"/>
          </a:xfrm>
        </p:spPr>
        <p:txBody>
          <a:bodyPr/>
          <a:lstStyle/>
          <a:p>
            <a:r>
              <a:rPr lang="en-GB"/>
              <a:t>Additional resources to support this PowerPoint</a:t>
            </a:r>
          </a:p>
        </p:txBody>
      </p:sp>
      <p:sp>
        <p:nvSpPr>
          <p:cNvPr id="3" name="Content Placeholder 2">
            <a:extLst>
              <a:ext uri="{FF2B5EF4-FFF2-40B4-BE49-F238E27FC236}">
                <a16:creationId xmlns:a16="http://schemas.microsoft.com/office/drawing/2014/main" id="{60A11CEC-3B46-4DF5-8F3E-0FA9FE567F15}"/>
              </a:ext>
            </a:extLst>
          </p:cNvPr>
          <p:cNvSpPr>
            <a:spLocks noGrp="1"/>
          </p:cNvSpPr>
          <p:nvPr>
            <p:ph idx="1"/>
          </p:nvPr>
        </p:nvSpPr>
        <p:spPr>
          <a:xfrm>
            <a:off x="381884" y="2983772"/>
            <a:ext cx="10737873" cy="2202507"/>
          </a:xfrm>
        </p:spPr>
        <p:txBody>
          <a:bodyPr lIns="0" tIns="45720" rIns="90000" bIns="45720" anchor="t"/>
          <a:lstStyle/>
          <a:p>
            <a:pPr fontAlgn="base"/>
            <a:r>
              <a:rPr lang="en-GB" dirty="0">
                <a:hlinkClick r:id="rId2"/>
              </a:rPr>
              <a:t>Paper Trail Map​</a:t>
            </a:r>
            <a:endParaRPr lang="en-GB" dirty="0"/>
          </a:p>
          <a:p>
            <a:pPr fontAlgn="base"/>
            <a:r>
              <a:rPr lang="en-GB" dirty="0">
                <a:hlinkClick r:id="rId3"/>
              </a:rPr>
              <a:t>Interactive Trail StoryMap​</a:t>
            </a:r>
            <a:endParaRPr lang="en-GB" dirty="0">
              <a:cs typeface="Arial"/>
            </a:endParaRPr>
          </a:p>
          <a:p>
            <a:pPr fontAlgn="base"/>
            <a:r>
              <a:rPr lang="en-GB" dirty="0">
                <a:hlinkClick r:id="rId4"/>
              </a:rPr>
              <a:t>Cut-out models of the 10 trail buildings​</a:t>
            </a:r>
            <a:endParaRPr lang="en-GB" dirty="0">
              <a:cs typeface="Arial"/>
              <a:hlinkClick r:id="rId4"/>
            </a:endParaRPr>
          </a:p>
          <a:p>
            <a:pPr fontAlgn="base"/>
            <a:r>
              <a:rPr lang="en-GB" dirty="0">
                <a:hlinkClick r:id="rId5"/>
              </a:rPr>
              <a:t>A short history of Huddersfield</a:t>
            </a:r>
            <a:endParaRPr lang="en-GB" dirty="0">
              <a:cs typeface="Arial"/>
              <a:hlinkClick r:id="rId5"/>
            </a:endParaRPr>
          </a:p>
          <a:p>
            <a:endParaRPr lang="en-GB" dirty="0"/>
          </a:p>
        </p:txBody>
      </p:sp>
      <p:pic>
        <p:nvPicPr>
          <p:cNvPr id="11" name="Picture 10">
            <a:extLst>
              <a:ext uri="{FF2B5EF4-FFF2-40B4-BE49-F238E27FC236}">
                <a16:creationId xmlns:a16="http://schemas.microsoft.com/office/drawing/2014/main" id="{6B7B994F-39F9-4B5E-9642-D8C10B2FFB32}"/>
              </a:ext>
            </a:extLst>
          </p:cNvPr>
          <p:cNvPicPr>
            <a:picLocks noChangeAspect="1"/>
          </p:cNvPicPr>
          <p:nvPr/>
        </p:nvPicPr>
        <p:blipFill>
          <a:blip r:embed="rId6"/>
          <a:stretch>
            <a:fillRect/>
          </a:stretch>
        </p:blipFill>
        <p:spPr>
          <a:xfrm>
            <a:off x="0" y="1044803"/>
            <a:ext cx="11495314" cy="859142"/>
          </a:xfrm>
          <a:prstGeom prst="rect">
            <a:avLst/>
          </a:prstGeom>
        </p:spPr>
      </p:pic>
    </p:spTree>
    <p:extLst>
      <p:ext uri="{BB962C8B-B14F-4D97-AF65-F5344CB8AC3E}">
        <p14:creationId xmlns:p14="http://schemas.microsoft.com/office/powerpoint/2010/main" val="19402597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Shape&#10;&#10;Description automatically generated">
            <a:extLst>
              <a:ext uri="{FF2B5EF4-FFF2-40B4-BE49-F238E27FC236}">
                <a16:creationId xmlns:a16="http://schemas.microsoft.com/office/drawing/2014/main" id="{B8FAC357-8EAF-9C5A-0B49-E40F09EB2CB7}"/>
              </a:ext>
            </a:extLst>
          </p:cNvPr>
          <p:cNvPicPr>
            <a:picLocks noGrp="1" noChangeAspect="1"/>
          </p:cNvPicPr>
          <p:nvPr>
            <p:ph type="pic" sz="quarter" idx="11"/>
          </p:nvPr>
        </p:nvPicPr>
        <p:blipFill>
          <a:blip r:embed="rId2"/>
          <a:srcRect t="150" b="150"/>
          <a:stretch>
            <a:fillRect/>
          </a:stretch>
        </p:blipFill>
        <p:spPr>
          <a:xfrm>
            <a:off x="6071960" y="568421"/>
            <a:ext cx="2363787" cy="2711450"/>
          </a:xfrm>
        </p:spPr>
      </p:pic>
      <p:sp>
        <p:nvSpPr>
          <p:cNvPr id="4" name="Title 3">
            <a:extLst>
              <a:ext uri="{FF2B5EF4-FFF2-40B4-BE49-F238E27FC236}">
                <a16:creationId xmlns:a16="http://schemas.microsoft.com/office/drawing/2014/main" id="{BE1B1140-2206-40B5-9B7F-39F68F94574B}"/>
              </a:ext>
            </a:extLst>
          </p:cNvPr>
          <p:cNvSpPr>
            <a:spLocks noGrp="1"/>
          </p:cNvSpPr>
          <p:nvPr>
            <p:ph type="title"/>
          </p:nvPr>
        </p:nvSpPr>
        <p:spPr>
          <a:xfrm>
            <a:off x="597693" y="558068"/>
            <a:ext cx="10996613" cy="710288"/>
          </a:xfrm>
        </p:spPr>
        <p:txBody>
          <a:bodyPr/>
          <a:lstStyle/>
          <a:p>
            <a:r>
              <a:rPr lang="en-GB"/>
              <a:t>Get Creative</a:t>
            </a:r>
          </a:p>
        </p:txBody>
      </p:sp>
      <p:sp>
        <p:nvSpPr>
          <p:cNvPr id="5" name="Content Placeholder 4">
            <a:extLst>
              <a:ext uri="{FF2B5EF4-FFF2-40B4-BE49-F238E27FC236}">
                <a16:creationId xmlns:a16="http://schemas.microsoft.com/office/drawing/2014/main" id="{BFA9A92F-F7E0-4B0E-9B5A-FD73B744429D}"/>
              </a:ext>
            </a:extLst>
          </p:cNvPr>
          <p:cNvSpPr>
            <a:spLocks noGrp="1"/>
          </p:cNvSpPr>
          <p:nvPr>
            <p:ph idx="1"/>
          </p:nvPr>
        </p:nvSpPr>
        <p:spPr>
          <a:xfrm>
            <a:off x="620010" y="1470244"/>
            <a:ext cx="5022887" cy="3295651"/>
          </a:xfrm>
        </p:spPr>
        <p:txBody>
          <a:bodyPr lIns="0" tIns="45720" rIns="90000" bIns="45720" anchor="t"/>
          <a:lstStyle/>
          <a:p>
            <a:pPr fontAlgn="base"/>
            <a:r>
              <a:rPr lang="en-GB" dirty="0"/>
              <a:t>​Use the </a:t>
            </a:r>
            <a:r>
              <a:rPr lang="en-GB" u="sng" dirty="0">
                <a:hlinkClick r:id="rId3"/>
              </a:rPr>
              <a:t>cut-out and make models</a:t>
            </a:r>
            <a:r>
              <a:rPr lang="en-GB" dirty="0"/>
              <a:t> of the buildings to create an exhibition.</a:t>
            </a:r>
            <a:r>
              <a:rPr lang="en-US" dirty="0"/>
              <a:t>​</a:t>
            </a:r>
          </a:p>
          <a:p>
            <a:pPr fontAlgn="base"/>
            <a:r>
              <a:rPr lang="en-GB" dirty="0"/>
              <a:t>​</a:t>
            </a:r>
            <a:endParaRPr lang="en-GB" dirty="0">
              <a:cs typeface="Arial"/>
            </a:endParaRPr>
          </a:p>
          <a:p>
            <a:pPr fontAlgn="base"/>
            <a:r>
              <a:rPr lang="en-GB" dirty="0"/>
              <a:t>Find creative ways to show what you’ve learnt to other people.</a:t>
            </a:r>
            <a:endParaRPr lang="en-US" dirty="0"/>
          </a:p>
        </p:txBody>
      </p:sp>
      <p:pic>
        <p:nvPicPr>
          <p:cNvPr id="29698" name="Picture 2">
            <a:extLst>
              <a:ext uri="{FF2B5EF4-FFF2-40B4-BE49-F238E27FC236}">
                <a16:creationId xmlns:a16="http://schemas.microsoft.com/office/drawing/2014/main" id="{0E0C76CC-807E-46CD-A8C9-FD1EEE7A3B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0023" y="4308583"/>
            <a:ext cx="1881937" cy="157359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Placeholder 5" descr="Shape&#10;&#10;Description automatically generated">
            <a:extLst>
              <a:ext uri="{FF2B5EF4-FFF2-40B4-BE49-F238E27FC236}">
                <a16:creationId xmlns:a16="http://schemas.microsoft.com/office/drawing/2014/main" id="{6D01C893-F2E3-4A47-9F3C-80DE49D17C9B}"/>
              </a:ext>
            </a:extLst>
          </p:cNvPr>
          <p:cNvPicPr>
            <a:picLocks noChangeAspect="1"/>
          </p:cNvPicPr>
          <p:nvPr/>
        </p:nvPicPr>
        <p:blipFill>
          <a:blip r:embed="rId2"/>
          <a:srcRect t="150" b="150"/>
          <a:stretch>
            <a:fillRect/>
          </a:stretch>
        </p:blipFill>
        <p:spPr>
          <a:xfrm>
            <a:off x="8703720" y="121525"/>
            <a:ext cx="2363787" cy="2711450"/>
          </a:xfrm>
          <a:prstGeom prst="rect">
            <a:avLst/>
          </a:prstGeom>
          <a:blipFill>
            <a:blip r:embed="rId5"/>
            <a:stretch>
              <a:fillRect l="-412" r="-412"/>
            </a:stretch>
          </a:blipFill>
        </p:spPr>
      </p:pic>
      <p:pic>
        <p:nvPicPr>
          <p:cNvPr id="16" name="Picture Placeholder 5" descr="Shape&#10;&#10;Description automatically generated">
            <a:extLst>
              <a:ext uri="{FF2B5EF4-FFF2-40B4-BE49-F238E27FC236}">
                <a16:creationId xmlns:a16="http://schemas.microsoft.com/office/drawing/2014/main" id="{4212D761-4F9E-40C6-BA70-EF565F909468}"/>
              </a:ext>
            </a:extLst>
          </p:cNvPr>
          <p:cNvPicPr>
            <a:picLocks noChangeAspect="1"/>
          </p:cNvPicPr>
          <p:nvPr/>
        </p:nvPicPr>
        <p:blipFill>
          <a:blip r:embed="rId2"/>
          <a:srcRect t="150" b="150"/>
          <a:stretch>
            <a:fillRect/>
          </a:stretch>
        </p:blipFill>
        <p:spPr>
          <a:xfrm>
            <a:off x="6076156" y="3349637"/>
            <a:ext cx="2363787" cy="2711450"/>
          </a:xfrm>
          <a:prstGeom prst="rect">
            <a:avLst/>
          </a:prstGeom>
          <a:blipFill>
            <a:blip r:embed="rId5"/>
            <a:stretch>
              <a:fillRect l="-412" r="-412"/>
            </a:stretch>
          </a:blipFill>
        </p:spPr>
      </p:pic>
      <p:pic>
        <p:nvPicPr>
          <p:cNvPr id="17" name="Picture Placeholder 5" descr="Shape&#10;&#10;Description automatically generated">
            <a:extLst>
              <a:ext uri="{FF2B5EF4-FFF2-40B4-BE49-F238E27FC236}">
                <a16:creationId xmlns:a16="http://schemas.microsoft.com/office/drawing/2014/main" id="{C130381A-A91D-43BD-B937-92756AFB0DB9}"/>
              </a:ext>
            </a:extLst>
          </p:cNvPr>
          <p:cNvPicPr>
            <a:picLocks noChangeAspect="1"/>
          </p:cNvPicPr>
          <p:nvPr/>
        </p:nvPicPr>
        <p:blipFill>
          <a:blip r:embed="rId2"/>
          <a:srcRect t="150" b="150"/>
          <a:stretch>
            <a:fillRect/>
          </a:stretch>
        </p:blipFill>
        <p:spPr>
          <a:xfrm>
            <a:off x="8703720" y="2972481"/>
            <a:ext cx="2363787" cy="2711450"/>
          </a:xfrm>
          <a:prstGeom prst="rect">
            <a:avLst/>
          </a:prstGeom>
          <a:blipFill>
            <a:blip r:embed="rId5"/>
            <a:stretch>
              <a:fillRect l="-412" r="-412"/>
            </a:stretch>
          </a:blipFill>
        </p:spPr>
      </p:pic>
      <p:pic>
        <p:nvPicPr>
          <p:cNvPr id="7" name="Picture 6" descr="Diagram&#10;&#10;Description automatically generated">
            <a:extLst>
              <a:ext uri="{FF2B5EF4-FFF2-40B4-BE49-F238E27FC236}">
                <a16:creationId xmlns:a16="http://schemas.microsoft.com/office/drawing/2014/main" id="{60A57B40-86A0-4289-8FB9-554E928D4FC4}"/>
              </a:ext>
            </a:extLst>
          </p:cNvPr>
          <p:cNvPicPr>
            <a:picLocks noChangeAspect="1"/>
          </p:cNvPicPr>
          <p:nvPr/>
        </p:nvPicPr>
        <p:blipFill>
          <a:blip r:embed="rId6"/>
          <a:stretch>
            <a:fillRect/>
          </a:stretch>
        </p:blipFill>
        <p:spPr>
          <a:xfrm>
            <a:off x="6424833" y="796913"/>
            <a:ext cx="1715990" cy="1994629"/>
          </a:xfrm>
          <a:prstGeom prst="rect">
            <a:avLst/>
          </a:prstGeom>
        </p:spPr>
      </p:pic>
      <p:pic>
        <p:nvPicPr>
          <p:cNvPr id="9" name="Picture 8" descr="Diagram, engineering drawing&#10;&#10;Description automatically generated">
            <a:extLst>
              <a:ext uri="{FF2B5EF4-FFF2-40B4-BE49-F238E27FC236}">
                <a16:creationId xmlns:a16="http://schemas.microsoft.com/office/drawing/2014/main" id="{8496858F-146B-405C-881E-1AF2D5189D74}"/>
              </a:ext>
            </a:extLst>
          </p:cNvPr>
          <p:cNvPicPr>
            <a:picLocks noChangeAspect="1"/>
          </p:cNvPicPr>
          <p:nvPr/>
        </p:nvPicPr>
        <p:blipFill>
          <a:blip r:embed="rId7"/>
          <a:stretch>
            <a:fillRect/>
          </a:stretch>
        </p:blipFill>
        <p:spPr>
          <a:xfrm>
            <a:off x="8969911" y="558068"/>
            <a:ext cx="1946592" cy="1954313"/>
          </a:xfrm>
          <a:prstGeom prst="rect">
            <a:avLst/>
          </a:prstGeom>
        </p:spPr>
      </p:pic>
      <p:pic>
        <p:nvPicPr>
          <p:cNvPr id="12" name="Picture 11" descr="Diagram, engineering drawing&#10;&#10;Description automatically generated">
            <a:extLst>
              <a:ext uri="{FF2B5EF4-FFF2-40B4-BE49-F238E27FC236}">
                <a16:creationId xmlns:a16="http://schemas.microsoft.com/office/drawing/2014/main" id="{FB6C8EBB-C19D-4CCF-B761-E5CD236C09D2}"/>
              </a:ext>
            </a:extLst>
          </p:cNvPr>
          <p:cNvPicPr>
            <a:picLocks noChangeAspect="1"/>
          </p:cNvPicPr>
          <p:nvPr/>
        </p:nvPicPr>
        <p:blipFill>
          <a:blip r:embed="rId8"/>
          <a:stretch>
            <a:fillRect/>
          </a:stretch>
        </p:blipFill>
        <p:spPr>
          <a:xfrm>
            <a:off x="6335737" y="3508363"/>
            <a:ext cx="1962665" cy="2120080"/>
          </a:xfrm>
          <a:prstGeom prst="rect">
            <a:avLst/>
          </a:prstGeom>
        </p:spPr>
      </p:pic>
      <p:pic>
        <p:nvPicPr>
          <p:cNvPr id="19" name="Picture 18" descr="Diagram, engineering drawing&#10;&#10;Description automatically generated">
            <a:extLst>
              <a:ext uri="{FF2B5EF4-FFF2-40B4-BE49-F238E27FC236}">
                <a16:creationId xmlns:a16="http://schemas.microsoft.com/office/drawing/2014/main" id="{B4477C23-17F0-4BDE-BE33-355FF8C10894}"/>
              </a:ext>
            </a:extLst>
          </p:cNvPr>
          <p:cNvPicPr>
            <a:picLocks noChangeAspect="1"/>
          </p:cNvPicPr>
          <p:nvPr/>
        </p:nvPicPr>
        <p:blipFill>
          <a:blip r:embed="rId9"/>
          <a:stretch>
            <a:fillRect/>
          </a:stretch>
        </p:blipFill>
        <p:spPr>
          <a:xfrm>
            <a:off x="9090683" y="3410682"/>
            <a:ext cx="1735998" cy="1678734"/>
          </a:xfrm>
          <a:prstGeom prst="rect">
            <a:avLst/>
          </a:prstGeom>
        </p:spPr>
      </p:pic>
    </p:spTree>
    <p:extLst>
      <p:ext uri="{BB962C8B-B14F-4D97-AF65-F5344CB8AC3E}">
        <p14:creationId xmlns:p14="http://schemas.microsoft.com/office/powerpoint/2010/main" val="3567981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FF6625-F239-4113-9896-472357D98DD9}"/>
              </a:ext>
            </a:extLst>
          </p:cNvPr>
          <p:cNvSpPr>
            <a:spLocks noGrp="1"/>
          </p:cNvSpPr>
          <p:nvPr>
            <p:ph type="body" sz="quarter" idx="12"/>
          </p:nvPr>
        </p:nvSpPr>
        <p:spPr/>
        <p:txBody>
          <a:bodyPr/>
          <a:lstStyle/>
          <a:p>
            <a:r>
              <a:rPr lang="en-GB"/>
              <a:t>History &amp; Geography</a:t>
            </a:r>
          </a:p>
        </p:txBody>
      </p:sp>
      <p:sp>
        <p:nvSpPr>
          <p:cNvPr id="3" name="Title 2">
            <a:extLst>
              <a:ext uri="{FF2B5EF4-FFF2-40B4-BE49-F238E27FC236}">
                <a16:creationId xmlns:a16="http://schemas.microsoft.com/office/drawing/2014/main" id="{99E71D68-0F8F-4439-839C-F6D815FDC47B}"/>
              </a:ext>
            </a:extLst>
          </p:cNvPr>
          <p:cNvSpPr>
            <a:spLocks noGrp="1"/>
          </p:cNvSpPr>
          <p:nvPr>
            <p:ph type="title"/>
          </p:nvPr>
        </p:nvSpPr>
        <p:spPr/>
        <p:txBody>
          <a:bodyPr>
            <a:normAutofit fontScale="90000"/>
          </a:bodyPr>
          <a:lstStyle/>
          <a:p>
            <a:r>
              <a:rPr lang="en-GB" b="0" dirty="0"/>
              <a:t>What can the Heritage Mile tell us about the history and importance of Huddersfield?</a:t>
            </a:r>
            <a:endParaRPr lang="en-GB" dirty="0"/>
          </a:p>
        </p:txBody>
      </p:sp>
      <p:sp>
        <p:nvSpPr>
          <p:cNvPr id="4" name="Content Placeholder 3">
            <a:extLst>
              <a:ext uri="{FF2B5EF4-FFF2-40B4-BE49-F238E27FC236}">
                <a16:creationId xmlns:a16="http://schemas.microsoft.com/office/drawing/2014/main" id="{63D36F87-9056-40EB-9355-9604E544B0B8}"/>
              </a:ext>
            </a:extLst>
          </p:cNvPr>
          <p:cNvSpPr>
            <a:spLocks noGrp="1"/>
          </p:cNvSpPr>
          <p:nvPr>
            <p:ph idx="1"/>
          </p:nvPr>
        </p:nvSpPr>
        <p:spPr/>
        <p:txBody>
          <a:bodyPr lIns="0" tIns="45720" rIns="90000" bIns="45720" anchor="t"/>
          <a:lstStyle/>
          <a:p>
            <a:pPr marL="342900" indent="-342900" fontAlgn="base">
              <a:buFont typeface="Arial" panose="020B0604020202020204" pitchFamily="34" charset="0"/>
              <a:buChar char="•"/>
            </a:pPr>
            <a:r>
              <a:rPr lang="en-GB" sz="2400" dirty="0"/>
              <a:t>To develop our local history skills by using buildings as historical evidence to find out about our area in the past</a:t>
            </a:r>
            <a:r>
              <a:rPr lang="en-US" sz="2400" dirty="0"/>
              <a:t>​</a:t>
            </a:r>
            <a:endParaRPr lang="en-GB" sz="2400" dirty="0"/>
          </a:p>
          <a:p>
            <a:pPr marL="342900" indent="-342900" fontAlgn="base">
              <a:buFont typeface="Arial" panose="020B0604020202020204" pitchFamily="34" charset="0"/>
              <a:buChar char="•"/>
            </a:pPr>
            <a:r>
              <a:rPr lang="en-GB" sz="2400" dirty="0"/>
              <a:t>To develop our geography skills by using maps to find out about our area in the past</a:t>
            </a:r>
            <a:r>
              <a:rPr lang="en-US" sz="2400" dirty="0"/>
              <a:t>​</a:t>
            </a:r>
            <a:endParaRPr lang="en-GB" sz="2400" dirty="0"/>
          </a:p>
          <a:p>
            <a:pPr marL="342900" indent="-342900" fontAlgn="base">
              <a:buFont typeface="Arial" panose="020B0604020202020204" pitchFamily="34" charset="0"/>
              <a:buChar char="•"/>
            </a:pPr>
            <a:r>
              <a:rPr lang="en-GB" sz="2400" dirty="0"/>
              <a:t>To investigate why key historical sites in our local area are important</a:t>
            </a:r>
          </a:p>
          <a:p>
            <a:pPr fontAlgn="base"/>
            <a:endParaRPr lang="en-GB" sz="1600" dirty="0"/>
          </a:p>
          <a:p>
            <a:pPr fontAlgn="base"/>
            <a:r>
              <a:rPr lang="en-GB" sz="1400" dirty="0"/>
              <a:t>This PPT is part of the Teaching Activity: </a:t>
            </a:r>
            <a:r>
              <a:rPr lang="en-GB" sz="1400" dirty="0">
                <a:hlinkClick r:id="rId2"/>
              </a:rPr>
              <a:t>What can the Heritage Mile tell us about the history and importance of Huddersfield?</a:t>
            </a:r>
            <a:endParaRPr lang="en-US" sz="1400" dirty="0"/>
          </a:p>
          <a:p>
            <a:pPr marL="342900" indent="-342900">
              <a:buFont typeface="Arial" panose="020B0604020202020204" pitchFamily="34" charset="0"/>
              <a:buChar char="•"/>
            </a:pPr>
            <a:endParaRPr lang="en-GB" sz="2000" dirty="0"/>
          </a:p>
        </p:txBody>
      </p:sp>
    </p:spTree>
    <p:extLst>
      <p:ext uri="{BB962C8B-B14F-4D97-AF65-F5344CB8AC3E}">
        <p14:creationId xmlns:p14="http://schemas.microsoft.com/office/powerpoint/2010/main" val="31037926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15311E-8B7F-74F6-F953-723A6F3AF33A}"/>
              </a:ext>
            </a:extLst>
          </p:cNvPr>
          <p:cNvSpPr>
            <a:spLocks noGrp="1"/>
          </p:cNvSpPr>
          <p:nvPr>
            <p:ph type="title"/>
          </p:nvPr>
        </p:nvSpPr>
        <p:spPr/>
        <p:txBody>
          <a:bodyPr/>
          <a:lstStyle/>
          <a:p>
            <a:r>
              <a:rPr lang="en-GB" dirty="0"/>
              <a:t>Using the trail </a:t>
            </a:r>
            <a:endParaRPr lang="en-US" dirty="0"/>
          </a:p>
        </p:txBody>
      </p:sp>
      <p:grpSp>
        <p:nvGrpSpPr>
          <p:cNvPr id="8" name="Group 7">
            <a:extLst>
              <a:ext uri="{FF2B5EF4-FFF2-40B4-BE49-F238E27FC236}">
                <a16:creationId xmlns:a16="http://schemas.microsoft.com/office/drawing/2014/main" id="{375884FF-1B1B-381D-A0E1-782B33031F6A}"/>
              </a:ext>
            </a:extLst>
          </p:cNvPr>
          <p:cNvGrpSpPr/>
          <p:nvPr/>
        </p:nvGrpSpPr>
        <p:grpSpPr>
          <a:xfrm>
            <a:off x="176032" y="4162079"/>
            <a:ext cx="5919967" cy="2604028"/>
            <a:chOff x="176032" y="4162079"/>
            <a:chExt cx="5919967" cy="2604028"/>
          </a:xfrm>
        </p:grpSpPr>
        <p:sp>
          <p:nvSpPr>
            <p:cNvPr id="36" name="Picture 5">
              <a:extLst>
                <a:ext uri="{FF2B5EF4-FFF2-40B4-BE49-F238E27FC236}">
                  <a16:creationId xmlns:a16="http://schemas.microsoft.com/office/drawing/2014/main" id="{57088BAA-5606-4AC4-96A9-FD16B0C274C8}"/>
                </a:ext>
              </a:extLst>
            </p:cNvPr>
            <p:cNvSpPr/>
            <p:nvPr/>
          </p:nvSpPr>
          <p:spPr>
            <a:xfrm>
              <a:off x="243312" y="4647181"/>
              <a:ext cx="5852687" cy="2118926"/>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F5C946"/>
            </a:solidFill>
            <a:ln w="15449" cap="flat">
              <a:noFill/>
              <a:prstDash val="solid"/>
              <a:miter/>
            </a:ln>
          </p:spPr>
          <p:txBody>
            <a:bodyPr rtlCol="0" anchor="ctr"/>
            <a:lstStyle/>
            <a:p>
              <a:endParaRPr lang="en-US"/>
            </a:p>
          </p:txBody>
        </p:sp>
        <p:sp>
          <p:nvSpPr>
            <p:cNvPr id="15" name="Picture Placeholder 39">
              <a:extLst>
                <a:ext uri="{FF2B5EF4-FFF2-40B4-BE49-F238E27FC236}">
                  <a16:creationId xmlns:a16="http://schemas.microsoft.com/office/drawing/2014/main" id="{0E7A55E0-1E16-0376-8C9E-4CF3D5529AF5}"/>
                </a:ext>
              </a:extLst>
            </p:cNvPr>
            <p:cNvSpPr txBox="1">
              <a:spLocks/>
            </p:cNvSpPr>
            <p:nvPr/>
          </p:nvSpPr>
          <p:spPr>
            <a:xfrm>
              <a:off x="176032" y="4162079"/>
              <a:ext cx="1745588"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45" name="TextBox 44">
              <a:extLst>
                <a:ext uri="{FF2B5EF4-FFF2-40B4-BE49-F238E27FC236}">
                  <a16:creationId xmlns:a16="http://schemas.microsoft.com/office/drawing/2014/main" id="{A171BBA6-5A8C-D0FC-77D6-B51BFE33D228}"/>
                </a:ext>
              </a:extLst>
            </p:cNvPr>
            <p:cNvSpPr txBox="1"/>
            <p:nvPr/>
          </p:nvSpPr>
          <p:spPr>
            <a:xfrm>
              <a:off x="512675" y="4745773"/>
              <a:ext cx="5234981"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cs typeface="Arial"/>
                </a:rPr>
                <a:t>Pupils use the </a:t>
              </a:r>
              <a:r>
                <a:rPr lang="en-GB" sz="2400" b="1" dirty="0">
                  <a:cs typeface="Arial"/>
                </a:rPr>
                <a:t>cut-out</a:t>
              </a:r>
              <a:r>
                <a:rPr lang="en-GB" sz="2400" dirty="0">
                  <a:cs typeface="Arial"/>
                </a:rPr>
                <a:t> and make </a:t>
              </a:r>
              <a:r>
                <a:rPr lang="en-GB" sz="2400" dirty="0">
                  <a:cs typeface="Arial"/>
                  <a:hlinkClick r:id="rId5"/>
                </a:rPr>
                <a:t>models of the buildings</a:t>
              </a:r>
              <a:r>
                <a:rPr lang="en-GB" sz="2400" dirty="0">
                  <a:cs typeface="Arial"/>
                </a:rPr>
                <a:t> to create an exhibition. This will allow them to show what they’ve learnt to other pupils/parents.</a:t>
              </a:r>
            </a:p>
          </p:txBody>
        </p:sp>
      </p:grpSp>
      <p:sp>
        <p:nvSpPr>
          <p:cNvPr id="5" name="Picture Placeholder 39">
            <a:extLst>
              <a:ext uri="{FF2B5EF4-FFF2-40B4-BE49-F238E27FC236}">
                <a16:creationId xmlns:a16="http://schemas.microsoft.com/office/drawing/2014/main" id="{42B6A105-53F2-95CA-05B8-12BEEA92BC0A}"/>
              </a:ext>
            </a:extLst>
          </p:cNvPr>
          <p:cNvSpPr txBox="1">
            <a:spLocks/>
          </p:cNvSpPr>
          <p:nvPr/>
        </p:nvSpPr>
        <p:spPr>
          <a:xfrm>
            <a:off x="5747812" y="1219997"/>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a:t>
            </a:r>
          </a:p>
        </p:txBody>
      </p:sp>
      <p:grpSp>
        <p:nvGrpSpPr>
          <p:cNvPr id="44" name="Group 43">
            <a:extLst>
              <a:ext uri="{FF2B5EF4-FFF2-40B4-BE49-F238E27FC236}">
                <a16:creationId xmlns:a16="http://schemas.microsoft.com/office/drawing/2014/main" id="{B5B1FC6E-6ACC-8382-2B8F-723682D32105}"/>
              </a:ext>
            </a:extLst>
          </p:cNvPr>
          <p:cNvGrpSpPr/>
          <p:nvPr/>
        </p:nvGrpSpPr>
        <p:grpSpPr>
          <a:xfrm>
            <a:off x="6012051" y="1683419"/>
            <a:ext cx="4258620" cy="2524925"/>
            <a:chOff x="4690001" y="2029293"/>
            <a:chExt cx="4701078" cy="1915310"/>
          </a:xfrm>
        </p:grpSpPr>
        <p:sp>
          <p:nvSpPr>
            <p:cNvPr id="35" name="Picture 5">
              <a:extLst>
                <a:ext uri="{FF2B5EF4-FFF2-40B4-BE49-F238E27FC236}">
                  <a16:creationId xmlns:a16="http://schemas.microsoft.com/office/drawing/2014/main" id="{197B7C7A-3828-E590-E9C6-1262E9D2E8CF}"/>
                </a:ext>
              </a:extLst>
            </p:cNvPr>
            <p:cNvSpPr/>
            <p:nvPr/>
          </p:nvSpPr>
          <p:spPr>
            <a:xfrm>
              <a:off x="4690001" y="2029293"/>
              <a:ext cx="4672776" cy="1664027"/>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F5C946"/>
            </a:solidFill>
            <a:ln w="15449" cap="flat">
              <a:noFill/>
              <a:prstDash val="solid"/>
              <a:miter/>
            </a:ln>
          </p:spPr>
          <p:txBody>
            <a:bodyPr rtlCol="0" anchor="ctr"/>
            <a:lstStyle/>
            <a:p>
              <a:endParaRPr lang="en-US"/>
            </a:p>
          </p:txBody>
        </p:sp>
        <p:sp>
          <p:nvSpPr>
            <p:cNvPr id="43" name="TextBox 42">
              <a:extLst>
                <a:ext uri="{FF2B5EF4-FFF2-40B4-BE49-F238E27FC236}">
                  <a16:creationId xmlns:a16="http://schemas.microsoft.com/office/drawing/2014/main" id="{0753E022-F5EE-35E0-F365-2C5A2365BC72}"/>
                </a:ext>
              </a:extLst>
            </p:cNvPr>
            <p:cNvSpPr txBox="1"/>
            <p:nvPr/>
          </p:nvSpPr>
          <p:spPr>
            <a:xfrm>
              <a:off x="4895279" y="2193598"/>
              <a:ext cx="4495800" cy="17510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cs typeface="Arial"/>
                </a:rPr>
                <a:t>Use these ‘Take 10 Buildings’ slides to </a:t>
              </a:r>
              <a:r>
                <a:rPr lang="en-GB" sz="2400" b="1" dirty="0">
                  <a:cs typeface="Arial"/>
                </a:rPr>
                <a:t>discover</a:t>
              </a:r>
              <a:r>
                <a:rPr lang="en-GB" sz="2400" dirty="0">
                  <a:cs typeface="Arial"/>
                </a:rPr>
                <a:t> more about each building, to help pupils choose their favourite building.</a:t>
              </a:r>
            </a:p>
          </p:txBody>
        </p:sp>
      </p:grpSp>
      <p:sp>
        <p:nvSpPr>
          <p:cNvPr id="6" name="Text Placeholder 41">
            <a:extLst>
              <a:ext uri="{FF2B5EF4-FFF2-40B4-BE49-F238E27FC236}">
                <a16:creationId xmlns:a16="http://schemas.microsoft.com/office/drawing/2014/main" id="{BF21C3EB-F7BA-DDE8-2E00-4DEF664A9CC3}"/>
              </a:ext>
            </a:extLst>
          </p:cNvPr>
          <p:cNvSpPr txBox="1">
            <a:spLocks/>
          </p:cNvSpPr>
          <p:nvPr/>
        </p:nvSpPr>
        <p:spPr>
          <a:xfrm rot="21383919">
            <a:off x="5896738" y="1363691"/>
            <a:ext cx="2058987" cy="414338"/>
          </a:xfrm>
          <a:prstGeom prst="rect">
            <a:avLst/>
          </a:prstGeom>
          <a:noFill/>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b="1" dirty="0"/>
              <a:t>Discover</a:t>
            </a:r>
          </a:p>
        </p:txBody>
      </p:sp>
      <p:sp>
        <p:nvSpPr>
          <p:cNvPr id="11" name="Picture Placeholder 39">
            <a:extLst>
              <a:ext uri="{FF2B5EF4-FFF2-40B4-BE49-F238E27FC236}">
                <a16:creationId xmlns:a16="http://schemas.microsoft.com/office/drawing/2014/main" id="{92D56CE3-4A40-9387-86EE-7E757F26113F}"/>
              </a:ext>
            </a:extLst>
          </p:cNvPr>
          <p:cNvSpPr txBox="1">
            <a:spLocks/>
          </p:cNvSpPr>
          <p:nvPr/>
        </p:nvSpPr>
        <p:spPr>
          <a:xfrm>
            <a:off x="6751516" y="4093682"/>
            <a:ext cx="1745588" cy="619125"/>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grpSp>
        <p:nvGrpSpPr>
          <p:cNvPr id="9" name="Group 8">
            <a:extLst>
              <a:ext uri="{FF2B5EF4-FFF2-40B4-BE49-F238E27FC236}">
                <a16:creationId xmlns:a16="http://schemas.microsoft.com/office/drawing/2014/main" id="{9D463730-A164-785B-4265-B0F893BC2CBB}"/>
              </a:ext>
            </a:extLst>
          </p:cNvPr>
          <p:cNvGrpSpPr/>
          <p:nvPr/>
        </p:nvGrpSpPr>
        <p:grpSpPr>
          <a:xfrm>
            <a:off x="6751516" y="4205160"/>
            <a:ext cx="4927809" cy="2567948"/>
            <a:chOff x="6751516" y="4205160"/>
            <a:chExt cx="4927809" cy="2567948"/>
          </a:xfrm>
        </p:grpSpPr>
        <p:grpSp>
          <p:nvGrpSpPr>
            <p:cNvPr id="48" name="Group 47">
              <a:extLst>
                <a:ext uri="{FF2B5EF4-FFF2-40B4-BE49-F238E27FC236}">
                  <a16:creationId xmlns:a16="http://schemas.microsoft.com/office/drawing/2014/main" id="{005337BE-D074-B124-4A27-CD2D7D07543D}"/>
                </a:ext>
              </a:extLst>
            </p:cNvPr>
            <p:cNvGrpSpPr/>
            <p:nvPr/>
          </p:nvGrpSpPr>
          <p:grpSpPr>
            <a:xfrm>
              <a:off x="6751516" y="4498997"/>
              <a:ext cx="4927809" cy="2274111"/>
              <a:chOff x="4902145" y="3802904"/>
              <a:chExt cx="4672775" cy="2055912"/>
            </a:xfrm>
          </p:grpSpPr>
          <p:sp>
            <p:nvSpPr>
              <p:cNvPr id="37" name="Picture 5">
                <a:extLst>
                  <a:ext uri="{FF2B5EF4-FFF2-40B4-BE49-F238E27FC236}">
                    <a16:creationId xmlns:a16="http://schemas.microsoft.com/office/drawing/2014/main" id="{83C7D8D8-D7B8-85A0-EF5A-2E112FEE7DC9}"/>
                  </a:ext>
                </a:extLst>
              </p:cNvPr>
              <p:cNvSpPr/>
              <p:nvPr/>
            </p:nvSpPr>
            <p:spPr>
              <a:xfrm>
                <a:off x="4902145" y="3802904"/>
                <a:ext cx="4672775" cy="2055912"/>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F5C946"/>
              </a:solidFill>
              <a:ln w="15449" cap="flat">
                <a:noFill/>
                <a:prstDash val="solid"/>
                <a:miter/>
              </a:ln>
            </p:spPr>
            <p:txBody>
              <a:bodyPr rtlCol="0" anchor="ctr"/>
              <a:lstStyle/>
              <a:p>
                <a:endParaRPr lang="en-US"/>
              </a:p>
            </p:txBody>
          </p:sp>
          <p:sp>
            <p:nvSpPr>
              <p:cNvPr id="47" name="TextBox 46">
                <a:extLst>
                  <a:ext uri="{FF2B5EF4-FFF2-40B4-BE49-F238E27FC236}">
                    <a16:creationId xmlns:a16="http://schemas.microsoft.com/office/drawing/2014/main" id="{1E6D409C-700E-48FA-7A82-54AC73D528C1}"/>
                  </a:ext>
                </a:extLst>
              </p:cNvPr>
              <p:cNvSpPr txBox="1"/>
              <p:nvPr/>
            </p:nvSpPr>
            <p:spPr>
              <a:xfrm>
                <a:off x="5056287" y="3950755"/>
                <a:ext cx="4474027" cy="1752947"/>
              </a:xfrm>
              <a:prstGeom prst="rect">
                <a:avLst/>
              </a:prstGeom>
              <a:solidFill>
                <a:srgbClr val="F5C946"/>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latin typeface="Arial"/>
                    <a:cs typeface="Arial"/>
                  </a:rPr>
                  <a:t>Use the ‘</a:t>
                </a:r>
                <a:r>
                  <a:rPr lang="en-GB" sz="2400" dirty="0">
                    <a:latin typeface="Arial"/>
                    <a:cs typeface="Arial"/>
                    <a:hlinkClick r:id="rId6"/>
                  </a:rPr>
                  <a:t>A short history of Huddersfield</a:t>
                </a:r>
                <a:r>
                  <a:rPr lang="en-GB" sz="2400" dirty="0">
                    <a:latin typeface="Arial"/>
                    <a:cs typeface="Arial"/>
                  </a:rPr>
                  <a:t>’ PowerPoint to help pupils put their favourite building into the wider </a:t>
                </a:r>
                <a:r>
                  <a:rPr lang="en-GB" sz="2400" b="1" dirty="0">
                    <a:latin typeface="Arial"/>
                    <a:cs typeface="Arial"/>
                  </a:rPr>
                  <a:t>context</a:t>
                </a:r>
                <a:r>
                  <a:rPr lang="en-GB" sz="2400" dirty="0">
                    <a:latin typeface="Arial"/>
                    <a:cs typeface="Arial"/>
                  </a:rPr>
                  <a:t> of Huddersfield’s history.</a:t>
                </a:r>
              </a:p>
            </p:txBody>
          </p:sp>
        </p:grpSp>
        <p:sp>
          <p:nvSpPr>
            <p:cNvPr id="12" name="Text Placeholder 41">
              <a:extLst>
                <a:ext uri="{FF2B5EF4-FFF2-40B4-BE49-F238E27FC236}">
                  <a16:creationId xmlns:a16="http://schemas.microsoft.com/office/drawing/2014/main" id="{C3179872-D209-B455-147D-62F233992396}"/>
                </a:ext>
              </a:extLst>
            </p:cNvPr>
            <p:cNvSpPr txBox="1">
              <a:spLocks/>
            </p:cNvSpPr>
            <p:nvPr/>
          </p:nvSpPr>
          <p:spPr>
            <a:xfrm rot="21383919">
              <a:off x="6865992" y="4205160"/>
              <a:ext cx="1384746"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t>Context</a:t>
              </a:r>
            </a:p>
          </p:txBody>
        </p:sp>
      </p:grpSp>
      <p:sp>
        <p:nvSpPr>
          <p:cNvPr id="13" name="Picture Placeholder 39">
            <a:extLst>
              <a:ext uri="{FF2B5EF4-FFF2-40B4-BE49-F238E27FC236}">
                <a16:creationId xmlns:a16="http://schemas.microsoft.com/office/drawing/2014/main" id="{78703A35-F475-837C-91CE-DE578CAD5013}"/>
              </a:ext>
            </a:extLst>
          </p:cNvPr>
          <p:cNvSpPr txBox="1">
            <a:spLocks/>
          </p:cNvSpPr>
          <p:nvPr/>
        </p:nvSpPr>
        <p:spPr>
          <a:xfrm>
            <a:off x="188292" y="1241273"/>
            <a:ext cx="1747763"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grpSp>
        <p:nvGrpSpPr>
          <p:cNvPr id="2" name="Group 1">
            <a:extLst>
              <a:ext uri="{FF2B5EF4-FFF2-40B4-BE49-F238E27FC236}">
                <a16:creationId xmlns:a16="http://schemas.microsoft.com/office/drawing/2014/main" id="{A76EBAFF-EB3C-879F-C98D-274D81436F20}"/>
              </a:ext>
            </a:extLst>
          </p:cNvPr>
          <p:cNvGrpSpPr/>
          <p:nvPr/>
        </p:nvGrpSpPr>
        <p:grpSpPr>
          <a:xfrm>
            <a:off x="66455" y="1339181"/>
            <a:ext cx="5819302" cy="2644047"/>
            <a:chOff x="66455" y="1339181"/>
            <a:chExt cx="5819302" cy="2644047"/>
          </a:xfrm>
        </p:grpSpPr>
        <p:grpSp>
          <p:nvGrpSpPr>
            <p:cNvPr id="42" name="Group 41">
              <a:extLst>
                <a:ext uri="{FF2B5EF4-FFF2-40B4-BE49-F238E27FC236}">
                  <a16:creationId xmlns:a16="http://schemas.microsoft.com/office/drawing/2014/main" id="{7855C67D-8092-164D-BAF6-E2C9D29833D3}"/>
                </a:ext>
              </a:extLst>
            </p:cNvPr>
            <p:cNvGrpSpPr/>
            <p:nvPr/>
          </p:nvGrpSpPr>
          <p:grpSpPr>
            <a:xfrm>
              <a:off x="146199" y="1707281"/>
              <a:ext cx="5739558" cy="2275947"/>
              <a:chOff x="303058" y="2029293"/>
              <a:chExt cx="4008748" cy="1664027"/>
            </a:xfrm>
          </p:grpSpPr>
          <p:sp>
            <p:nvSpPr>
              <p:cNvPr id="34" name="Picture 5">
                <a:extLst>
                  <a:ext uri="{FF2B5EF4-FFF2-40B4-BE49-F238E27FC236}">
                    <a16:creationId xmlns:a16="http://schemas.microsoft.com/office/drawing/2014/main" id="{3C77FB42-D26B-B81A-BC1B-2FB9EEF4E7F0}"/>
                  </a:ext>
                </a:extLst>
              </p:cNvPr>
              <p:cNvSpPr/>
              <p:nvPr/>
            </p:nvSpPr>
            <p:spPr>
              <a:xfrm>
                <a:off x="303058" y="2029293"/>
                <a:ext cx="4008748" cy="1664027"/>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F5C946"/>
              </a:solidFill>
              <a:ln w="15449" cap="flat">
                <a:noFill/>
                <a:prstDash val="solid"/>
                <a:miter/>
              </a:ln>
            </p:spPr>
            <p:txBody>
              <a:bodyPr rtlCol="0" anchor="ctr"/>
              <a:lstStyle/>
              <a:p>
                <a:endParaRPr lang="en-US"/>
              </a:p>
            </p:txBody>
          </p:sp>
          <p:sp>
            <p:nvSpPr>
              <p:cNvPr id="41" name="TextBox 40">
                <a:extLst>
                  <a:ext uri="{FF2B5EF4-FFF2-40B4-BE49-F238E27FC236}">
                    <a16:creationId xmlns:a16="http://schemas.microsoft.com/office/drawing/2014/main" id="{8967335F-24D5-50F9-15CF-8B11DBF1405C}"/>
                  </a:ext>
                </a:extLst>
              </p:cNvPr>
              <p:cNvSpPr txBox="1"/>
              <p:nvPr/>
            </p:nvSpPr>
            <p:spPr>
              <a:xfrm>
                <a:off x="538596" y="2152108"/>
                <a:ext cx="3676755" cy="14176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dirty="0">
                    <a:cs typeface="Arial"/>
                  </a:rPr>
                  <a:t>Download</a:t>
                </a:r>
                <a:r>
                  <a:rPr lang="en-GB" sz="2400" dirty="0">
                    <a:cs typeface="Arial"/>
                  </a:rPr>
                  <a:t> the </a:t>
                </a:r>
                <a:r>
                  <a:rPr lang="en-GB" sz="2400" dirty="0">
                    <a:cs typeface="Arial"/>
                    <a:hlinkClick r:id="rId7"/>
                  </a:rPr>
                  <a:t>PDF version</a:t>
                </a:r>
                <a:r>
                  <a:rPr lang="en-GB" sz="2400" dirty="0">
                    <a:cs typeface="Arial"/>
                  </a:rPr>
                  <a:t> of the trail and take pupils out to explore the buildings on it AND/OR use the </a:t>
                </a:r>
                <a:r>
                  <a:rPr lang="en-GB" sz="2400" dirty="0">
                    <a:cs typeface="Arial"/>
                    <a:hlinkClick r:id="rId8"/>
                  </a:rPr>
                  <a:t>online version</a:t>
                </a:r>
                <a:r>
                  <a:rPr lang="en-GB" sz="2400" dirty="0">
                    <a:cs typeface="Arial"/>
                  </a:rPr>
                  <a:t> to virtually explore the buildings and find out about them</a:t>
                </a:r>
                <a:endParaRPr lang="en-GB" sz="2400" dirty="0">
                  <a:latin typeface="Arial"/>
                  <a:cs typeface="Arial"/>
                </a:endParaRPr>
              </a:p>
            </p:txBody>
          </p:sp>
        </p:grpSp>
        <p:sp>
          <p:nvSpPr>
            <p:cNvPr id="14" name="Text Placeholder 41">
              <a:extLst>
                <a:ext uri="{FF2B5EF4-FFF2-40B4-BE49-F238E27FC236}">
                  <a16:creationId xmlns:a16="http://schemas.microsoft.com/office/drawing/2014/main" id="{60BBECBD-5CA7-DDE2-AC29-4EE84A5489C8}"/>
                </a:ext>
              </a:extLst>
            </p:cNvPr>
            <p:cNvSpPr txBox="1">
              <a:spLocks/>
            </p:cNvSpPr>
            <p:nvPr/>
          </p:nvSpPr>
          <p:spPr>
            <a:xfrm rot="21383919">
              <a:off x="66455" y="1339181"/>
              <a:ext cx="2058987"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t>Download</a:t>
              </a:r>
            </a:p>
          </p:txBody>
        </p:sp>
      </p:grpSp>
      <p:sp>
        <p:nvSpPr>
          <p:cNvPr id="16" name="Text Placeholder 41">
            <a:extLst>
              <a:ext uri="{FF2B5EF4-FFF2-40B4-BE49-F238E27FC236}">
                <a16:creationId xmlns:a16="http://schemas.microsoft.com/office/drawing/2014/main" id="{4A240D28-5CA5-4084-C9DA-CEE829C7A5A3}"/>
              </a:ext>
            </a:extLst>
          </p:cNvPr>
          <p:cNvSpPr txBox="1">
            <a:spLocks/>
          </p:cNvSpPr>
          <p:nvPr/>
        </p:nvSpPr>
        <p:spPr>
          <a:xfrm rot="21383919">
            <a:off x="311676" y="4291014"/>
            <a:ext cx="1343223"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t>Cut out</a:t>
            </a:r>
          </a:p>
        </p:txBody>
      </p:sp>
      <p:pic>
        <p:nvPicPr>
          <p:cNvPr id="33" name="Picture 32" descr="Shape&#10;&#10;Description automatically generated">
            <a:extLst>
              <a:ext uri="{FF2B5EF4-FFF2-40B4-BE49-F238E27FC236}">
                <a16:creationId xmlns:a16="http://schemas.microsoft.com/office/drawing/2014/main" id="{691B8B4E-393C-4D5F-B633-32E92E0E67F1}"/>
              </a:ext>
            </a:extLst>
          </p:cNvPr>
          <p:cNvPicPr>
            <a:picLocks noChangeAspect="1"/>
          </p:cNvPicPr>
          <p:nvPr/>
        </p:nvPicPr>
        <p:blipFill>
          <a:blip r:embed="rId9"/>
          <a:stretch>
            <a:fillRect/>
          </a:stretch>
        </p:blipFill>
        <p:spPr>
          <a:xfrm>
            <a:off x="9947959" y="1009280"/>
            <a:ext cx="1958382" cy="1990033"/>
          </a:xfrm>
          <a:prstGeom prst="rect">
            <a:avLst/>
          </a:prstGeom>
        </p:spPr>
      </p:pic>
      <p:sp>
        <p:nvSpPr>
          <p:cNvPr id="38" name="Picture Placeholder 39">
            <a:extLst>
              <a:ext uri="{FF2B5EF4-FFF2-40B4-BE49-F238E27FC236}">
                <a16:creationId xmlns:a16="http://schemas.microsoft.com/office/drawing/2014/main" id="{1E6BAC2B-A1BD-4108-8DFA-6DF7B30E4B85}"/>
              </a:ext>
            </a:extLst>
          </p:cNvPr>
          <p:cNvSpPr txBox="1">
            <a:spLocks/>
          </p:cNvSpPr>
          <p:nvPr/>
        </p:nvSpPr>
        <p:spPr>
          <a:xfrm>
            <a:off x="9838437" y="335460"/>
            <a:ext cx="1769427"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39" name="Text Placeholder 41">
            <a:extLst>
              <a:ext uri="{FF2B5EF4-FFF2-40B4-BE49-F238E27FC236}">
                <a16:creationId xmlns:a16="http://schemas.microsoft.com/office/drawing/2014/main" id="{6ABC858B-24FE-471E-B3E3-93FA03CB52DF}"/>
              </a:ext>
            </a:extLst>
          </p:cNvPr>
          <p:cNvSpPr txBox="1">
            <a:spLocks/>
          </p:cNvSpPr>
          <p:nvPr/>
        </p:nvSpPr>
        <p:spPr>
          <a:xfrm rot="21383919">
            <a:off x="9884008" y="444128"/>
            <a:ext cx="1700794" cy="414338"/>
          </a:xfrm>
          <a:prstGeom prst="rect">
            <a:avLst/>
          </a:prstGeom>
          <a:noFill/>
        </p:spPr>
        <p:txBody>
          <a:bodyPr wrap="square" anchor="ctr" anchorCtr="0">
            <a:norm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Investigate</a:t>
            </a:r>
          </a:p>
        </p:txBody>
      </p:sp>
    </p:spTree>
    <p:extLst>
      <p:ext uri="{BB962C8B-B14F-4D97-AF65-F5344CB8AC3E}">
        <p14:creationId xmlns:p14="http://schemas.microsoft.com/office/powerpoint/2010/main" val="9922643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Map&#10;&#10;Description automatically generated">
            <a:extLst>
              <a:ext uri="{FF2B5EF4-FFF2-40B4-BE49-F238E27FC236}">
                <a16:creationId xmlns:a16="http://schemas.microsoft.com/office/drawing/2014/main" id="{9ECBDC64-25AA-4FC5-93F7-ACCF96760D8C}"/>
              </a:ext>
            </a:extLst>
          </p:cNvPr>
          <p:cNvPicPr>
            <a:picLocks noGrp="1" noChangeAspect="1"/>
          </p:cNvPicPr>
          <p:nvPr>
            <p:ph type="pic" sz="quarter" idx="12"/>
          </p:nvPr>
        </p:nvPicPr>
        <p:blipFill>
          <a:blip r:embed="rId2"/>
          <a:srcRect l="24179" r="24179"/>
          <a:stretch>
            <a:fillRect/>
          </a:stretch>
        </p:blipFill>
        <p:spPr/>
      </p:pic>
      <p:sp>
        <p:nvSpPr>
          <p:cNvPr id="3" name="Title 2">
            <a:extLst>
              <a:ext uri="{FF2B5EF4-FFF2-40B4-BE49-F238E27FC236}">
                <a16:creationId xmlns:a16="http://schemas.microsoft.com/office/drawing/2014/main" id="{D0A23806-D927-4860-A8BF-FCEF03C8800D}"/>
              </a:ext>
            </a:extLst>
          </p:cNvPr>
          <p:cNvSpPr>
            <a:spLocks noGrp="1"/>
          </p:cNvSpPr>
          <p:nvPr>
            <p:ph type="title"/>
          </p:nvPr>
        </p:nvSpPr>
        <p:spPr/>
        <p:txBody>
          <a:bodyPr/>
          <a:lstStyle/>
          <a:p>
            <a:r>
              <a:rPr lang="en-GB" dirty="0"/>
              <a:t>Using the trail</a:t>
            </a:r>
          </a:p>
        </p:txBody>
      </p:sp>
      <p:sp>
        <p:nvSpPr>
          <p:cNvPr id="4" name="Text Placeholder 3">
            <a:extLst>
              <a:ext uri="{FF2B5EF4-FFF2-40B4-BE49-F238E27FC236}">
                <a16:creationId xmlns:a16="http://schemas.microsoft.com/office/drawing/2014/main" id="{7E7E3DEF-3755-4BF7-AAC6-F8CF7443DA53}"/>
              </a:ext>
            </a:extLst>
          </p:cNvPr>
          <p:cNvSpPr>
            <a:spLocks noGrp="1"/>
          </p:cNvSpPr>
          <p:nvPr>
            <p:ph type="body" sz="half" idx="15"/>
          </p:nvPr>
        </p:nvSpPr>
        <p:spPr/>
        <p:txBody>
          <a:bodyPr wrap="square" lIns="180000" tIns="180000" rIns="180000" bIns="180000" anchor="t">
            <a:noAutofit/>
          </a:bodyPr>
          <a:lstStyle/>
          <a:p>
            <a:r>
              <a:rPr lang="en-GB" sz="1800" dirty="0">
                <a:latin typeface="Arial"/>
                <a:cs typeface="Arial"/>
                <a:hlinkClick r:id="rId3"/>
              </a:rPr>
              <a:t>Download</a:t>
            </a:r>
            <a:r>
              <a:rPr lang="en-GB" sz="1800" dirty="0">
                <a:latin typeface="Arial"/>
                <a:cs typeface="Arial"/>
              </a:rPr>
              <a:t> the trail to take with you and head out to discover Huddersfield’s amazing buildings!</a:t>
            </a:r>
          </a:p>
        </p:txBody>
      </p:sp>
      <p:sp>
        <p:nvSpPr>
          <p:cNvPr id="5" name="Text Placeholder 4">
            <a:extLst>
              <a:ext uri="{FF2B5EF4-FFF2-40B4-BE49-F238E27FC236}">
                <a16:creationId xmlns:a16="http://schemas.microsoft.com/office/drawing/2014/main" id="{CD3980B4-E398-464D-81AD-A30E3BB3F30A}"/>
              </a:ext>
            </a:extLst>
          </p:cNvPr>
          <p:cNvSpPr>
            <a:spLocks noGrp="1"/>
          </p:cNvSpPr>
          <p:nvPr>
            <p:ph type="body" sz="half" idx="16"/>
          </p:nvPr>
        </p:nvSpPr>
        <p:spPr>
          <a:xfrm>
            <a:off x="4646502" y="1468678"/>
            <a:ext cx="2263258" cy="1994540"/>
          </a:xfrm>
        </p:spPr>
        <p:txBody>
          <a:bodyPr wrap="square" lIns="180000" tIns="180000" rIns="180000" bIns="180000" anchor="t">
            <a:noAutofit/>
          </a:bodyPr>
          <a:lstStyle/>
          <a:p>
            <a:r>
              <a:rPr lang="en-GB" sz="1800" dirty="0">
                <a:latin typeface="Arial"/>
                <a:cs typeface="Arial"/>
              </a:rPr>
              <a:t>Check out the </a:t>
            </a:r>
            <a:r>
              <a:rPr lang="en-GB" sz="1800" dirty="0">
                <a:latin typeface="Arial"/>
                <a:cs typeface="Arial"/>
                <a:hlinkClick r:id="rId4"/>
              </a:rPr>
              <a:t>online trail</a:t>
            </a:r>
            <a:r>
              <a:rPr lang="en-GB" sz="1800" dirty="0">
                <a:latin typeface="Arial"/>
                <a:cs typeface="Arial"/>
              </a:rPr>
              <a:t> before, after or instead of doing it in the real world!</a:t>
            </a:r>
          </a:p>
        </p:txBody>
      </p:sp>
      <p:pic>
        <p:nvPicPr>
          <p:cNvPr id="12" name="Picture Placeholder 11" descr="A picture containing text, LEGO, toy&#10;&#10;Description automatically generated">
            <a:hlinkClick r:id="rId4"/>
            <a:extLst>
              <a:ext uri="{FF2B5EF4-FFF2-40B4-BE49-F238E27FC236}">
                <a16:creationId xmlns:a16="http://schemas.microsoft.com/office/drawing/2014/main" id="{F52F4907-32A4-458B-A734-A8148FFFBC19}"/>
              </a:ext>
            </a:extLst>
          </p:cNvPr>
          <p:cNvPicPr>
            <a:picLocks noGrp="1" noChangeAspect="1"/>
          </p:cNvPicPr>
          <p:nvPr>
            <p:ph type="pic" sz="quarter" idx="17"/>
          </p:nvPr>
        </p:nvPicPr>
        <p:blipFill>
          <a:blip r:embed="rId5"/>
          <a:srcRect l="10985" r="10985"/>
          <a:stretch>
            <a:fillRect/>
          </a:stretch>
        </p:blipFill>
        <p:spPr/>
      </p:pic>
      <p:sp>
        <p:nvSpPr>
          <p:cNvPr id="7" name="Picture Placeholder 6">
            <a:extLst>
              <a:ext uri="{FF2B5EF4-FFF2-40B4-BE49-F238E27FC236}">
                <a16:creationId xmlns:a16="http://schemas.microsoft.com/office/drawing/2014/main" id="{AC3630E0-8DEF-4F0E-8CBD-FEDF94631404}"/>
              </a:ext>
            </a:extLst>
          </p:cNvPr>
          <p:cNvSpPr>
            <a:spLocks noGrp="1"/>
          </p:cNvSpPr>
          <p:nvPr>
            <p:ph type="pic" sz="quarter" idx="18"/>
          </p:nvPr>
        </p:nvSpPr>
        <p:spPr/>
      </p:sp>
      <p:sp>
        <p:nvSpPr>
          <p:cNvPr id="8" name="Picture Placeholder 7">
            <a:extLst>
              <a:ext uri="{FF2B5EF4-FFF2-40B4-BE49-F238E27FC236}">
                <a16:creationId xmlns:a16="http://schemas.microsoft.com/office/drawing/2014/main" id="{6191300A-69D7-451E-8956-9FCE0BD84BD5}"/>
              </a:ext>
            </a:extLst>
          </p:cNvPr>
          <p:cNvSpPr>
            <a:spLocks noGrp="1"/>
          </p:cNvSpPr>
          <p:nvPr>
            <p:ph type="pic" sz="quarter" idx="19"/>
          </p:nvPr>
        </p:nvSpPr>
        <p:spPr/>
      </p:sp>
    </p:spTree>
    <p:extLst>
      <p:ext uri="{BB962C8B-B14F-4D97-AF65-F5344CB8AC3E}">
        <p14:creationId xmlns:p14="http://schemas.microsoft.com/office/powerpoint/2010/main" val="3945099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C3DDB-22C6-4B1E-9875-67ADDEA73E21}"/>
              </a:ext>
            </a:extLst>
          </p:cNvPr>
          <p:cNvSpPr>
            <a:spLocks noGrp="1"/>
          </p:cNvSpPr>
          <p:nvPr>
            <p:ph type="title"/>
          </p:nvPr>
        </p:nvSpPr>
        <p:spPr/>
        <p:txBody>
          <a:bodyPr/>
          <a:lstStyle/>
          <a:p>
            <a:r>
              <a:rPr lang="en-GB"/>
              <a:t>Take 10 buildings</a:t>
            </a:r>
          </a:p>
        </p:txBody>
      </p:sp>
      <p:sp>
        <p:nvSpPr>
          <p:cNvPr id="3" name="Content Placeholder 2">
            <a:extLst>
              <a:ext uri="{FF2B5EF4-FFF2-40B4-BE49-F238E27FC236}">
                <a16:creationId xmlns:a16="http://schemas.microsoft.com/office/drawing/2014/main" id="{EF86A5E9-5808-4CD9-85B2-B1DC9EE43056}"/>
              </a:ext>
            </a:extLst>
          </p:cNvPr>
          <p:cNvSpPr>
            <a:spLocks noGrp="1"/>
          </p:cNvSpPr>
          <p:nvPr>
            <p:ph idx="1"/>
          </p:nvPr>
        </p:nvSpPr>
        <p:spPr>
          <a:xfrm>
            <a:off x="381885" y="2154322"/>
            <a:ext cx="10971915" cy="3636115"/>
          </a:xfrm>
        </p:spPr>
        <p:txBody>
          <a:bodyPr lIns="0" tIns="45720" rIns="90000" bIns="45720" anchor="t"/>
          <a:lstStyle/>
          <a:p>
            <a:pPr fontAlgn="base">
              <a:lnSpc>
                <a:spcPct val="150000"/>
              </a:lnSpc>
            </a:pPr>
            <a:r>
              <a:rPr lang="en-GB" sz="2000" dirty="0"/>
              <a:t>Now you’ve followed the trail it’s time to find out a bit more about each of the buildings.</a:t>
            </a:r>
            <a:r>
              <a:rPr lang="en-US" sz="2000" dirty="0"/>
              <a:t>​</a:t>
            </a:r>
          </a:p>
          <a:p>
            <a:pPr fontAlgn="base">
              <a:lnSpc>
                <a:spcPct val="150000"/>
              </a:lnSpc>
            </a:pPr>
            <a:r>
              <a:rPr lang="en-GB" sz="2000" dirty="0"/>
              <a:t>​This will help you to decide which is your </a:t>
            </a:r>
            <a:r>
              <a:rPr lang="en-GB" sz="2000" b="1" dirty="0"/>
              <a:t>favourite building!</a:t>
            </a:r>
            <a:r>
              <a:rPr lang="en-US" sz="2000" b="1" dirty="0"/>
              <a:t>​</a:t>
            </a:r>
            <a:endParaRPr lang="en-US" sz="2000" b="1" dirty="0">
              <a:cs typeface="Arial"/>
            </a:endParaRPr>
          </a:p>
          <a:p>
            <a:pPr fontAlgn="base">
              <a:lnSpc>
                <a:spcPct val="150000"/>
              </a:lnSpc>
            </a:pPr>
            <a:r>
              <a:rPr lang="en-GB" sz="2000" dirty="0"/>
              <a:t>Remember, you’ll have to decide:</a:t>
            </a:r>
            <a:r>
              <a:rPr lang="en-US" sz="2000" dirty="0"/>
              <a:t>​</a:t>
            </a:r>
            <a:endParaRPr lang="en-US" sz="2000" dirty="0">
              <a:cs typeface="Arial"/>
            </a:endParaRPr>
          </a:p>
          <a:p>
            <a:endParaRPr lang="en-GB" sz="1400"/>
          </a:p>
        </p:txBody>
      </p:sp>
      <p:sp>
        <p:nvSpPr>
          <p:cNvPr id="7" name="Picture Placeholder 35">
            <a:extLst>
              <a:ext uri="{FF2B5EF4-FFF2-40B4-BE49-F238E27FC236}">
                <a16:creationId xmlns:a16="http://schemas.microsoft.com/office/drawing/2014/main" id="{AB5071AB-F4EE-4F2A-AF5D-7B3268272DAE}"/>
              </a:ext>
            </a:extLst>
          </p:cNvPr>
          <p:cNvSpPr txBox="1">
            <a:spLocks/>
          </p:cNvSpPr>
          <p:nvPr/>
        </p:nvSpPr>
        <p:spPr>
          <a:xfrm flipH="1">
            <a:off x="921276" y="3968454"/>
            <a:ext cx="3614330" cy="2014476"/>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lIns="108000" tIns="468000" rIns="108000" bIns="144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t> </a:t>
            </a:r>
            <a:r>
              <a:rPr lang="en-US" sz="1800" b="1"/>
              <a:t>What makes my building special is…</a:t>
            </a:r>
          </a:p>
        </p:txBody>
      </p:sp>
      <p:sp>
        <p:nvSpPr>
          <p:cNvPr id="8" name="Picture Placeholder 27">
            <a:extLst>
              <a:ext uri="{FF2B5EF4-FFF2-40B4-BE49-F238E27FC236}">
                <a16:creationId xmlns:a16="http://schemas.microsoft.com/office/drawing/2014/main" id="{38D0C6BF-3CF9-46F2-8E83-30253DFDDD85}"/>
              </a:ext>
            </a:extLst>
          </p:cNvPr>
          <p:cNvSpPr txBox="1">
            <a:spLocks/>
          </p:cNvSpPr>
          <p:nvPr/>
        </p:nvSpPr>
        <p:spPr>
          <a:xfrm>
            <a:off x="5715702" y="3968454"/>
            <a:ext cx="2994230" cy="2014476"/>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lIns="144000" tIns="540000" rIns="144000" bIns="108000" anchor="t" anchorCtr="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b="1"/>
              <a:t>It is my favourite because…</a:t>
            </a:r>
          </a:p>
        </p:txBody>
      </p:sp>
      <p:pic>
        <p:nvPicPr>
          <p:cNvPr id="5122" name="Picture 2">
            <a:extLst>
              <a:ext uri="{FF2B5EF4-FFF2-40B4-BE49-F238E27FC236}">
                <a16:creationId xmlns:a16="http://schemas.microsoft.com/office/drawing/2014/main" id="{80E16AAB-74EB-4A77-B29B-D0FA11E810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58300" y="3733197"/>
            <a:ext cx="1905000" cy="2149561"/>
          </a:xfrm>
          <a:prstGeom prst="rect">
            <a:avLst/>
          </a:prstGeom>
          <a:noFill/>
          <a:extLst>
            <a:ext uri="{909E8E84-426E-40DD-AFC4-6F175D3DCCD1}">
              <a14:hiddenFill xmlns:a14="http://schemas.microsoft.com/office/drawing/2010/main">
                <a:solidFill>
                  <a:srgbClr val="FFFFFF"/>
                </a:solidFill>
              </a14:hiddenFill>
            </a:ext>
          </a:extLst>
        </p:spPr>
      </p:pic>
      <p:sp>
        <p:nvSpPr>
          <p:cNvPr id="10" name="Picture Placeholder 39">
            <a:extLst>
              <a:ext uri="{FF2B5EF4-FFF2-40B4-BE49-F238E27FC236}">
                <a16:creationId xmlns:a16="http://schemas.microsoft.com/office/drawing/2014/main" id="{F278E37C-D3AE-4706-ACF7-FC1BEA52683F}"/>
              </a:ext>
            </a:extLst>
          </p:cNvPr>
          <p:cNvSpPr txBox="1">
            <a:spLocks/>
          </p:cNvSpPr>
          <p:nvPr/>
        </p:nvSpPr>
        <p:spPr>
          <a:xfrm>
            <a:off x="9890028" y="3644162"/>
            <a:ext cx="1306714" cy="406058"/>
          </a:xfrm>
          <a:prstGeom prst="rect">
            <a:avLst/>
          </a:prstGeom>
          <a:blipFill>
            <a:blip r:embed="rId7">
              <a:extLst>
                <a:ext uri="{96DAC541-7B7A-43D3-8B79-37D633B846F1}">
                  <asvg:svgBlip xmlns:asvg="http://schemas.microsoft.com/office/drawing/2016/SVG/main" r:embed="rId8"/>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1" name="Text Placeholder 41">
            <a:extLst>
              <a:ext uri="{FF2B5EF4-FFF2-40B4-BE49-F238E27FC236}">
                <a16:creationId xmlns:a16="http://schemas.microsoft.com/office/drawing/2014/main" id="{757E4A12-A904-45A4-9B2B-511A2A7533C4}"/>
              </a:ext>
            </a:extLst>
          </p:cNvPr>
          <p:cNvSpPr txBox="1">
            <a:spLocks/>
          </p:cNvSpPr>
          <p:nvPr/>
        </p:nvSpPr>
        <p:spPr>
          <a:xfrm rot="21383919">
            <a:off x="10020793" y="3736691"/>
            <a:ext cx="1045181" cy="194309"/>
          </a:xfrm>
          <a:prstGeom prst="rect">
            <a:avLst/>
          </a:prstGeom>
          <a:solidFill>
            <a:srgbClr val="F5C946"/>
          </a:solid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Think</a:t>
            </a:r>
          </a:p>
        </p:txBody>
      </p:sp>
      <p:pic>
        <p:nvPicPr>
          <p:cNvPr id="13" name="Picture 12">
            <a:extLst>
              <a:ext uri="{FF2B5EF4-FFF2-40B4-BE49-F238E27FC236}">
                <a16:creationId xmlns:a16="http://schemas.microsoft.com/office/drawing/2014/main" id="{BDACEF99-F712-4577-82E1-52D040CF520A}"/>
              </a:ext>
            </a:extLst>
          </p:cNvPr>
          <p:cNvPicPr>
            <a:picLocks noChangeAspect="1"/>
          </p:cNvPicPr>
          <p:nvPr/>
        </p:nvPicPr>
        <p:blipFill>
          <a:blip r:embed="rId9"/>
          <a:stretch>
            <a:fillRect/>
          </a:stretch>
        </p:blipFill>
        <p:spPr>
          <a:xfrm>
            <a:off x="0" y="1044803"/>
            <a:ext cx="11495314" cy="859142"/>
          </a:xfrm>
          <a:prstGeom prst="rect">
            <a:avLst/>
          </a:prstGeom>
        </p:spPr>
      </p:pic>
    </p:spTree>
    <p:extLst>
      <p:ext uri="{BB962C8B-B14F-4D97-AF65-F5344CB8AC3E}">
        <p14:creationId xmlns:p14="http://schemas.microsoft.com/office/powerpoint/2010/main" val="219396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6A9CBCFE-3C4B-40EE-BF6E-1BD58F6D2775}"/>
              </a:ext>
            </a:extLst>
          </p:cNvPr>
          <p:cNvPicPr>
            <a:picLocks noGrp="1" noChangeAspect="1"/>
          </p:cNvPicPr>
          <p:nvPr>
            <p:ph idx="1"/>
          </p:nvPr>
        </p:nvPicPr>
        <p:blipFill>
          <a:blip r:embed="rId2"/>
          <a:srcRect/>
          <a:stretch/>
        </p:blipFill>
        <p:spPr>
          <a:xfrm>
            <a:off x="1198457" y="1729654"/>
            <a:ext cx="8682661" cy="4150311"/>
          </a:xfrm>
        </p:spPr>
      </p:pic>
      <p:sp>
        <p:nvSpPr>
          <p:cNvPr id="4" name="Title 1">
            <a:extLst>
              <a:ext uri="{FF2B5EF4-FFF2-40B4-BE49-F238E27FC236}">
                <a16:creationId xmlns:a16="http://schemas.microsoft.com/office/drawing/2014/main" id="{C4C8DB72-6D68-4A7E-AB11-8932D9BF8C05}"/>
              </a:ext>
            </a:extLst>
          </p:cNvPr>
          <p:cNvSpPr txBox="1">
            <a:spLocks/>
          </p:cNvSpPr>
          <p:nvPr/>
        </p:nvSpPr>
        <p:spPr>
          <a:xfrm>
            <a:off x="921276" y="365126"/>
            <a:ext cx="10996613" cy="710288"/>
          </a:xfrm>
          <a:prstGeom prst="rect">
            <a:avLst/>
          </a:prstGeom>
        </p:spPr>
        <p:txBody>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r>
              <a:rPr lang="en-GB" dirty="0"/>
              <a:t>1. Huddersfield Station</a:t>
            </a:r>
          </a:p>
        </p:txBody>
      </p:sp>
      <p:sp>
        <p:nvSpPr>
          <p:cNvPr id="5" name="Rectangle 4">
            <a:extLst>
              <a:ext uri="{FF2B5EF4-FFF2-40B4-BE49-F238E27FC236}">
                <a16:creationId xmlns:a16="http://schemas.microsoft.com/office/drawing/2014/main" id="{9D35E09A-B429-40BE-9AB3-44F7C785B5DC}"/>
              </a:ext>
            </a:extLst>
          </p:cNvPr>
          <p:cNvSpPr/>
          <p:nvPr/>
        </p:nvSpPr>
        <p:spPr>
          <a:xfrm>
            <a:off x="5974813" y="3244334"/>
            <a:ext cx="242374" cy="369332"/>
          </a:xfrm>
          <a:prstGeom prst="rect">
            <a:avLst/>
          </a:prstGeom>
        </p:spPr>
        <p:txBody>
          <a:bodyPr wrap="none">
            <a:spAutoFit/>
          </a:bodyPr>
          <a:lstStyle/>
          <a:p>
            <a:r>
              <a:rPr lang="en-GB">
                <a:solidFill>
                  <a:srgbClr val="000000"/>
                </a:solidFill>
                <a:latin typeface="Times New Roman" panose="02020603050405020304" pitchFamily="18" charset="0"/>
              </a:rPr>
              <a:t> </a:t>
            </a:r>
            <a:endParaRPr lang="en-GB"/>
          </a:p>
        </p:txBody>
      </p:sp>
      <p:sp>
        <p:nvSpPr>
          <p:cNvPr id="6" name="Rectangle 5">
            <a:extLst>
              <a:ext uri="{FF2B5EF4-FFF2-40B4-BE49-F238E27FC236}">
                <a16:creationId xmlns:a16="http://schemas.microsoft.com/office/drawing/2014/main" id="{126AE548-4464-4362-B612-7E36CBAB3A09}"/>
              </a:ext>
            </a:extLst>
          </p:cNvPr>
          <p:cNvSpPr/>
          <p:nvPr/>
        </p:nvSpPr>
        <p:spPr>
          <a:xfrm>
            <a:off x="5974813" y="3244334"/>
            <a:ext cx="242374" cy="369332"/>
          </a:xfrm>
          <a:prstGeom prst="rect">
            <a:avLst/>
          </a:prstGeom>
        </p:spPr>
        <p:txBody>
          <a:bodyPr wrap="none">
            <a:spAutoFit/>
          </a:bodyPr>
          <a:lstStyle/>
          <a:p>
            <a:r>
              <a:rPr lang="en-GB">
                <a:solidFill>
                  <a:srgbClr val="000000"/>
                </a:solidFill>
                <a:latin typeface="Times New Roman" panose="02020603050405020304" pitchFamily="18" charset="0"/>
              </a:rPr>
              <a:t> </a:t>
            </a:r>
            <a:endParaRPr lang="en-GB"/>
          </a:p>
        </p:txBody>
      </p:sp>
    </p:spTree>
    <p:extLst>
      <p:ext uri="{BB962C8B-B14F-4D97-AF65-F5344CB8AC3E}">
        <p14:creationId xmlns:p14="http://schemas.microsoft.com/office/powerpoint/2010/main" val="427485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0">
            <a:extLst>
              <a:ext uri="{FF2B5EF4-FFF2-40B4-BE49-F238E27FC236}">
                <a16:creationId xmlns:a16="http://schemas.microsoft.com/office/drawing/2014/main" id="{056B2E04-15B4-424F-801F-513CBEC813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6046" y="3117480"/>
            <a:ext cx="4088367" cy="1362963"/>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a:extLst>
              <a:ext uri="{FF2B5EF4-FFF2-40B4-BE49-F238E27FC236}">
                <a16:creationId xmlns:a16="http://schemas.microsoft.com/office/drawing/2014/main" id="{290E8DDA-320B-4A3B-85C9-EB08B11EA0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4926" y="1100040"/>
            <a:ext cx="4651787" cy="184942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19DC5FCF-D990-47E5-A4C2-CFE4B580B1B8}"/>
              </a:ext>
            </a:extLst>
          </p:cNvPr>
          <p:cNvSpPr txBox="1">
            <a:spLocks/>
          </p:cNvSpPr>
          <p:nvPr/>
        </p:nvSpPr>
        <p:spPr>
          <a:xfrm>
            <a:off x="921276" y="365126"/>
            <a:ext cx="10996613" cy="710288"/>
          </a:xfrm>
          <a:prstGeom prst="rect">
            <a:avLst/>
          </a:prstGeom>
        </p:spPr>
        <p:txBody>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r>
              <a:rPr lang="en-GB" dirty="0"/>
              <a:t>1. Huddersfield Station</a:t>
            </a:r>
          </a:p>
        </p:txBody>
      </p:sp>
      <p:pic>
        <p:nvPicPr>
          <p:cNvPr id="9220" name="Picture 4">
            <a:extLst>
              <a:ext uri="{FF2B5EF4-FFF2-40B4-BE49-F238E27FC236}">
                <a16:creationId xmlns:a16="http://schemas.microsoft.com/office/drawing/2014/main" id="{CFED6E68-7C37-42BF-8697-68F5DA6021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7185" y="848893"/>
            <a:ext cx="4565059" cy="1914525"/>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a:extLst>
              <a:ext uri="{FF2B5EF4-FFF2-40B4-BE49-F238E27FC236}">
                <a16:creationId xmlns:a16="http://schemas.microsoft.com/office/drawing/2014/main" id="{755C75D6-4187-4690-A757-4E11E8443E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586" y="3259703"/>
            <a:ext cx="4256314" cy="1752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CDD079E-7132-488F-B3BB-936033627E50}"/>
              </a:ext>
            </a:extLst>
          </p:cNvPr>
          <p:cNvSpPr txBox="1"/>
          <p:nvPr/>
        </p:nvSpPr>
        <p:spPr>
          <a:xfrm>
            <a:off x="1410818" y="1286090"/>
            <a:ext cx="4651787" cy="1477328"/>
          </a:xfrm>
          <a:prstGeom prst="rect">
            <a:avLst/>
          </a:prstGeom>
          <a:noFill/>
        </p:spPr>
        <p:txBody>
          <a:bodyPr wrap="square" rtlCol="0">
            <a:spAutoFit/>
          </a:bodyPr>
          <a:lstStyle/>
          <a:p>
            <a:r>
              <a:rPr lang="en-GB" b="1" dirty="0"/>
              <a:t>The when the Manchester and Leeds Railway opened 1841 it did not stop at Huddersfield. The company’s general manager said Huddersfield </a:t>
            </a:r>
            <a:r>
              <a:rPr lang="en-GB" b="1" i="1" dirty="0"/>
              <a:t>‘was not worth stopping the engine for’.</a:t>
            </a:r>
            <a:r>
              <a:rPr lang="en-US" b="1" dirty="0"/>
              <a:t>​</a:t>
            </a:r>
          </a:p>
        </p:txBody>
      </p:sp>
      <p:sp>
        <p:nvSpPr>
          <p:cNvPr id="11" name="TextBox 10">
            <a:extLst>
              <a:ext uri="{FF2B5EF4-FFF2-40B4-BE49-F238E27FC236}">
                <a16:creationId xmlns:a16="http://schemas.microsoft.com/office/drawing/2014/main" id="{9A9EE634-CAD0-4B6B-936A-E6B704066081}"/>
              </a:ext>
            </a:extLst>
          </p:cNvPr>
          <p:cNvSpPr txBox="1"/>
          <p:nvPr/>
        </p:nvSpPr>
        <p:spPr>
          <a:xfrm>
            <a:off x="7413954" y="1060754"/>
            <a:ext cx="4097689" cy="1477328"/>
          </a:xfrm>
          <a:prstGeom prst="rect">
            <a:avLst/>
          </a:prstGeom>
          <a:noFill/>
        </p:spPr>
        <p:txBody>
          <a:bodyPr wrap="square" rtlCol="0">
            <a:spAutoFit/>
          </a:bodyPr>
          <a:lstStyle/>
          <a:p>
            <a:r>
              <a:rPr lang="en-GB" b="1" dirty="0"/>
              <a:t>The Huddersfield and Sheffield Junction Railway Company was set up in 1845. A 13.5 mile line linked Huddersfield to Manchester, helping the town to grow!</a:t>
            </a:r>
            <a:endParaRPr lang="en-US" b="1" dirty="0"/>
          </a:p>
        </p:txBody>
      </p:sp>
      <p:sp>
        <p:nvSpPr>
          <p:cNvPr id="12" name="TextBox 11">
            <a:extLst>
              <a:ext uri="{FF2B5EF4-FFF2-40B4-BE49-F238E27FC236}">
                <a16:creationId xmlns:a16="http://schemas.microsoft.com/office/drawing/2014/main" id="{7889F5E4-B2CF-47DA-82F2-477D8CD024E3}"/>
              </a:ext>
            </a:extLst>
          </p:cNvPr>
          <p:cNvSpPr txBox="1"/>
          <p:nvPr/>
        </p:nvSpPr>
        <p:spPr>
          <a:xfrm>
            <a:off x="506186" y="3429000"/>
            <a:ext cx="3756251" cy="1477328"/>
          </a:xfrm>
          <a:prstGeom prst="rect">
            <a:avLst/>
          </a:prstGeom>
          <a:noFill/>
        </p:spPr>
        <p:txBody>
          <a:bodyPr wrap="square" rtlCol="0">
            <a:spAutoFit/>
          </a:bodyPr>
          <a:lstStyle/>
          <a:p>
            <a:r>
              <a:rPr lang="en-GB" b="1" dirty="0"/>
              <a:t>When the station’s foundation stone was laid on 9th October 1845, a public holiday was declared, and church bells rang from dawn to dusk!</a:t>
            </a:r>
            <a:endParaRPr lang="en-US" b="1" dirty="0"/>
          </a:p>
        </p:txBody>
      </p:sp>
      <p:pic>
        <p:nvPicPr>
          <p:cNvPr id="9226" name="Picture 10">
            <a:extLst>
              <a:ext uri="{FF2B5EF4-FFF2-40B4-BE49-F238E27FC236}">
                <a16:creationId xmlns:a16="http://schemas.microsoft.com/office/drawing/2014/main" id="{84694036-EFD9-48E6-8549-6956EDE392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950" y="5234618"/>
            <a:ext cx="5035437" cy="1258256"/>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a:extLst>
              <a:ext uri="{FF2B5EF4-FFF2-40B4-BE49-F238E27FC236}">
                <a16:creationId xmlns:a16="http://schemas.microsoft.com/office/drawing/2014/main" id="{933481E2-A132-4D30-A317-21762BC99E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68551" y="4791541"/>
            <a:ext cx="4797383" cy="175647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0355F73-8749-4A54-B23C-11201962E266}"/>
              </a:ext>
            </a:extLst>
          </p:cNvPr>
          <p:cNvSpPr txBox="1"/>
          <p:nvPr/>
        </p:nvSpPr>
        <p:spPr>
          <a:xfrm>
            <a:off x="8017618" y="3214226"/>
            <a:ext cx="3705222" cy="1200329"/>
          </a:xfrm>
          <a:prstGeom prst="rect">
            <a:avLst/>
          </a:prstGeom>
          <a:noFill/>
        </p:spPr>
        <p:txBody>
          <a:bodyPr wrap="square" lIns="91440" tIns="45720" rIns="91440" bIns="45720" rtlCol="0" anchor="t">
            <a:spAutoFit/>
          </a:bodyPr>
          <a:lstStyle/>
          <a:p>
            <a:pPr fontAlgn="base"/>
            <a:r>
              <a:rPr lang="en-GB" b="1" dirty="0"/>
              <a:t>It was designed to look like a classical temple .</a:t>
            </a:r>
            <a:r>
              <a:rPr lang="en-US" b="1" dirty="0"/>
              <a:t>​ </a:t>
            </a:r>
            <a:r>
              <a:rPr lang="en-GB" b="1" dirty="0"/>
              <a:t>The central building was a hotel with the ticket offices on each side.</a:t>
            </a:r>
            <a:endParaRPr lang="en-US" b="1" dirty="0"/>
          </a:p>
        </p:txBody>
      </p:sp>
      <p:sp>
        <p:nvSpPr>
          <p:cNvPr id="7" name="Rectangle 6">
            <a:extLst>
              <a:ext uri="{FF2B5EF4-FFF2-40B4-BE49-F238E27FC236}">
                <a16:creationId xmlns:a16="http://schemas.microsoft.com/office/drawing/2014/main" id="{C1E2B679-EEC7-45C7-9EBF-B372DAD7DA5B}"/>
              </a:ext>
            </a:extLst>
          </p:cNvPr>
          <p:cNvSpPr/>
          <p:nvPr/>
        </p:nvSpPr>
        <p:spPr>
          <a:xfrm>
            <a:off x="970004" y="5402081"/>
            <a:ext cx="4797383" cy="923330"/>
          </a:xfrm>
          <a:prstGeom prst="rect">
            <a:avLst/>
          </a:prstGeom>
        </p:spPr>
        <p:txBody>
          <a:bodyPr wrap="square">
            <a:spAutoFit/>
          </a:bodyPr>
          <a:lstStyle/>
          <a:p>
            <a:pPr fontAlgn="base"/>
            <a:r>
              <a:rPr lang="en-GB" b="1" dirty="0">
                <a:solidFill>
                  <a:srgbClr val="000000"/>
                </a:solidFill>
              </a:rPr>
              <a:t>The first train to Penistone on 1st July 1850 was so overloaded with passengers that it came to a standstill in a tunnel!</a:t>
            </a:r>
            <a:r>
              <a:rPr lang="en-US" b="1" dirty="0">
                <a:solidFill>
                  <a:srgbClr val="000000"/>
                </a:solidFill>
              </a:rPr>
              <a:t>​</a:t>
            </a:r>
          </a:p>
        </p:txBody>
      </p:sp>
      <p:sp>
        <p:nvSpPr>
          <p:cNvPr id="20" name="Rectangle 19">
            <a:extLst>
              <a:ext uri="{FF2B5EF4-FFF2-40B4-BE49-F238E27FC236}">
                <a16:creationId xmlns:a16="http://schemas.microsoft.com/office/drawing/2014/main" id="{36C29CA0-89CE-4476-81A3-3796FE5FB7FC}"/>
              </a:ext>
            </a:extLst>
          </p:cNvPr>
          <p:cNvSpPr/>
          <p:nvPr/>
        </p:nvSpPr>
        <p:spPr>
          <a:xfrm>
            <a:off x="6946584" y="5069613"/>
            <a:ext cx="4565059" cy="1200329"/>
          </a:xfrm>
          <a:prstGeom prst="rect">
            <a:avLst/>
          </a:prstGeom>
        </p:spPr>
        <p:txBody>
          <a:bodyPr wrap="square" lIns="91440" tIns="45720" rIns="91440" bIns="45720" anchor="t">
            <a:spAutoFit/>
          </a:bodyPr>
          <a:lstStyle/>
          <a:p>
            <a:pPr fontAlgn="base"/>
            <a:r>
              <a:rPr lang="en-GB" b="1" dirty="0"/>
              <a:t>It has been called  </a:t>
            </a:r>
            <a:r>
              <a:rPr lang="en-GB" b="1" i="1" dirty="0"/>
              <a:t>‘one of the best early railway stations in England’ </a:t>
            </a:r>
            <a:r>
              <a:rPr lang="en-GB" b="1" dirty="0"/>
              <a:t>and “more of a palace than a station, a kind of stately home with trains in.”</a:t>
            </a:r>
            <a:endParaRPr lang="en-US" b="1" dirty="0">
              <a:cs typeface="Arial"/>
            </a:endParaRPr>
          </a:p>
        </p:txBody>
      </p:sp>
      <p:pic>
        <p:nvPicPr>
          <p:cNvPr id="3" name="Picture 2" descr="Diagram&#10;&#10;Description automatically generated">
            <a:extLst>
              <a:ext uri="{FF2B5EF4-FFF2-40B4-BE49-F238E27FC236}">
                <a16:creationId xmlns:a16="http://schemas.microsoft.com/office/drawing/2014/main" id="{5D584486-ACC1-427E-AA27-1E901D8EB1F1}"/>
              </a:ext>
            </a:extLst>
          </p:cNvPr>
          <p:cNvPicPr>
            <a:picLocks noChangeAspect="1"/>
          </p:cNvPicPr>
          <p:nvPr/>
        </p:nvPicPr>
        <p:blipFill>
          <a:blip r:embed="rId7"/>
          <a:srcRect/>
          <a:stretch/>
        </p:blipFill>
        <p:spPr>
          <a:xfrm>
            <a:off x="4714875" y="3214858"/>
            <a:ext cx="2699080" cy="1290160"/>
          </a:xfrm>
          <a:prstGeom prst="rect">
            <a:avLst/>
          </a:prstGeom>
        </p:spPr>
      </p:pic>
    </p:spTree>
    <p:extLst>
      <p:ext uri="{BB962C8B-B14F-4D97-AF65-F5344CB8AC3E}">
        <p14:creationId xmlns:p14="http://schemas.microsoft.com/office/powerpoint/2010/main" val="141560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2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2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2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7" grpId="0"/>
      <p:bldP spid="7" grpId="0"/>
      <p:bldP spid="20" grpId="0"/>
    </p:bldLst>
  </p:timing>
</p:sld>
</file>

<file path=ppt/theme/theme1.xml><?xml version="1.0" encoding="utf-8"?>
<a:theme xmlns:a="http://schemas.openxmlformats.org/drawingml/2006/main" name="Office Theme">
  <a:themeElements>
    <a:clrScheme name="HistoricEngland-Colours">
      <a:dk1>
        <a:srgbClr val="000000"/>
      </a:dk1>
      <a:lt1>
        <a:srgbClr val="FFFFFF"/>
      </a:lt1>
      <a:dk2>
        <a:srgbClr val="1F497D"/>
      </a:dk2>
      <a:lt2>
        <a:srgbClr val="EEECE1"/>
      </a:lt2>
      <a:accent1>
        <a:srgbClr val="65B9E3"/>
      </a:accent1>
      <a:accent2>
        <a:srgbClr val="F192B3"/>
      </a:accent2>
      <a:accent3>
        <a:srgbClr val="7FB5A9"/>
      </a:accent3>
      <a:accent4>
        <a:srgbClr val="F5C946"/>
      </a:accent4>
      <a:accent5>
        <a:srgbClr val="A761FF"/>
      </a:accent5>
      <a:accent6>
        <a:srgbClr val="F18C5C"/>
      </a:accent6>
      <a:hlink>
        <a:srgbClr val="32A2DB"/>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67B8FA9C4496643A3364BAD06B7A8E6" ma:contentTypeVersion="15" ma:contentTypeDescription="Create a new document." ma:contentTypeScope="" ma:versionID="99cd15a8a0fb279442526665351437df">
  <xsd:schema xmlns:xsd="http://www.w3.org/2001/XMLSchema" xmlns:xs="http://www.w3.org/2001/XMLSchema" xmlns:p="http://schemas.microsoft.com/office/2006/metadata/properties" xmlns:ns3="889b6155-cf3c-45bb-b42b-07061d98ac44" xmlns:ns4="202ec51b-5f43-4cc0-b714-70aa5cb8cc5b" targetNamespace="http://schemas.microsoft.com/office/2006/metadata/properties" ma:root="true" ma:fieldsID="0cf27dbb1f29890d63643c7499dd5e74" ns3:_="" ns4:_="">
    <xsd:import namespace="889b6155-cf3c-45bb-b42b-07061d98ac44"/>
    <xsd:import namespace="202ec51b-5f43-4cc0-b714-70aa5cb8cc5b"/>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Location" minOccurs="0"/>
                <xsd:element ref="ns4:MediaLengthInSeconds"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9b6155-cf3c-45bb-b42b-07061d98ac4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02ec51b-5f43-4cc0-b714-70aa5cb8cc5b"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889b6155-cf3c-45bb-b42b-07061d98ac44">
      <UserInfo>
        <DisplayName>Horsley, Daisy</DisplayName>
        <AccountId>21</AccountId>
        <AccountType/>
      </UserInfo>
    </SharedWithUsers>
    <_activity xmlns="202ec51b-5f43-4cc0-b714-70aa5cb8cc5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F66DF49-72E7-489B-8B20-20D7E6E33E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89b6155-cf3c-45bb-b42b-07061d98ac44"/>
    <ds:schemaRef ds:uri="202ec51b-5f43-4cc0-b714-70aa5cb8cc5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16D2E43-4F90-40BF-B410-9AF81C15F411}">
  <ds:schemaRefs>
    <ds:schemaRef ds:uri="http://purl.org/dc/terms/"/>
    <ds:schemaRef ds:uri="http://www.w3.org/XML/1998/namespace"/>
    <ds:schemaRef ds:uri="http://purl.org/dc/dcmitype/"/>
    <ds:schemaRef ds:uri="889b6155-cf3c-45bb-b42b-07061d98ac44"/>
    <ds:schemaRef ds:uri="http://purl.org/dc/elements/1.1/"/>
    <ds:schemaRef ds:uri="http://schemas.microsoft.com/office/2006/metadata/properties"/>
    <ds:schemaRef ds:uri="http://schemas.microsoft.com/office/2006/documentManagement/types"/>
    <ds:schemaRef ds:uri="202ec51b-5f43-4cc0-b714-70aa5cb8cc5b"/>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8921F565-DE58-4D2E-B103-5CB618AE7BD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862</TotalTime>
  <Words>1842</Words>
  <Application>Microsoft Office PowerPoint</Application>
  <PresentationFormat>Widescreen</PresentationFormat>
  <Paragraphs>168</Paragraphs>
  <Slides>30</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Source Sans Pro Bold</vt:lpstr>
      <vt:lpstr>Times New Roman</vt:lpstr>
      <vt:lpstr>Office Theme</vt:lpstr>
      <vt:lpstr>How to use this PPT</vt:lpstr>
      <vt:lpstr>PowerPoint Presentation</vt:lpstr>
      <vt:lpstr>Additional resources to support this PowerPoint</vt:lpstr>
      <vt:lpstr>What can the Heritage Mile tell us about the history and importance of Huddersfield?</vt:lpstr>
      <vt:lpstr>Using the trail </vt:lpstr>
      <vt:lpstr>Using the trail</vt:lpstr>
      <vt:lpstr>Take 10 buildings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Take 10 buildings</vt:lpstr>
      <vt:lpstr>Wider Context </vt:lpstr>
      <vt:lpstr>Get Creative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Cheese, Emily-Ann</dc:creator>
  <cp:lastModifiedBy>McHarg, Catherine</cp:lastModifiedBy>
  <cp:revision>354</cp:revision>
  <dcterms:created xsi:type="dcterms:W3CDTF">2022-11-29T11:24:41Z</dcterms:created>
  <dcterms:modified xsi:type="dcterms:W3CDTF">2023-02-27T13:14:02Z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0x010100D67B8FA9C4496643A3364BAD06B7A8E6</vt:lpwstr>
  </property>
</Properties>
</file>