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2" r:id="rId1"/>
  </p:sldMasterIdLst>
  <p:notesMasterIdLst>
    <p:notesMasterId r:id="rId18"/>
  </p:notesMasterIdLst>
  <p:sldIdLst>
    <p:sldId id="256" r:id="rId2"/>
    <p:sldId id="259" r:id="rId3"/>
    <p:sldId id="257" r:id="rId4"/>
    <p:sldId id="260" r:id="rId5"/>
    <p:sldId id="262" r:id="rId6"/>
    <p:sldId id="264" r:id="rId7"/>
    <p:sldId id="263" r:id="rId8"/>
    <p:sldId id="265" r:id="rId9"/>
    <p:sldId id="266" r:id="rId10"/>
    <p:sldId id="267" r:id="rId11"/>
    <p:sldId id="268" r:id="rId12"/>
    <p:sldId id="270" r:id="rId13"/>
    <p:sldId id="269" r:id="rId14"/>
    <p:sldId id="271" r:id="rId15"/>
    <p:sldId id="273" r:id="rId16"/>
    <p:sldId id="27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935D"/>
    <a:srgbClr val="443426"/>
    <a:srgbClr val="624B37"/>
    <a:srgbClr val="110B08"/>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702AB1-E12E-40AE-A36A-F92AF6668335}" v="1" dt="2024-07-09T07:42:21.2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2"/>
    <p:restoredTop sz="96348"/>
  </p:normalViewPr>
  <p:slideViewPr>
    <p:cSldViewPr snapToGrid="0">
      <p:cViewPr varScale="1">
        <p:scale>
          <a:sx n="105" d="100"/>
          <a:sy n="105" d="100"/>
        </p:scale>
        <p:origin x="714"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C702AB1-E12E-40AE-A36A-F92AF6668335}"/>
    <pc:docChg chg="custSel modSld">
      <pc:chgData name="McHarg, Catherine" userId="88b8f76c-9ae3-4745-88eb-fe0667a22af5" providerId="ADAL" clId="{CC702AB1-E12E-40AE-A36A-F92AF6668335}" dt="2024-07-09T07:42:21.267" v="2" actId="27636"/>
      <pc:docMkLst>
        <pc:docMk/>
      </pc:docMkLst>
      <pc:sldChg chg="modSp mod">
        <pc:chgData name="McHarg, Catherine" userId="88b8f76c-9ae3-4745-88eb-fe0667a22af5" providerId="ADAL" clId="{CC702AB1-E12E-40AE-A36A-F92AF6668335}" dt="2024-07-09T07:42:21.267" v="2" actId="27636"/>
        <pc:sldMkLst>
          <pc:docMk/>
          <pc:sldMk cId="34676583" sldId="264"/>
        </pc:sldMkLst>
        <pc:spChg chg="mod">
          <ac:chgData name="McHarg, Catherine" userId="88b8f76c-9ae3-4745-88eb-fe0667a22af5" providerId="ADAL" clId="{CC702AB1-E12E-40AE-A36A-F92AF6668335}" dt="2024-07-09T07:42:21.267" v="2" actId="27636"/>
          <ac:spMkLst>
            <pc:docMk/>
            <pc:sldMk cId="34676583" sldId="264"/>
            <ac:spMk id="7" creationId="{FDDBC060-5630-C01E-116B-D4217BCDCE5F}"/>
          </ac:spMkLst>
        </pc:spChg>
      </pc:sldChg>
      <pc:sldChg chg="modSp">
        <pc:chgData name="McHarg, Catherine" userId="88b8f76c-9ae3-4745-88eb-fe0667a22af5" providerId="ADAL" clId="{CC702AB1-E12E-40AE-A36A-F92AF6668335}" dt="2024-07-09T07:42:21.236" v="0" actId="20577"/>
        <pc:sldMkLst>
          <pc:docMk/>
          <pc:sldMk cId="3993972959" sldId="266"/>
        </pc:sldMkLst>
        <pc:spChg chg="mod">
          <ac:chgData name="McHarg, Catherine" userId="88b8f76c-9ae3-4745-88eb-fe0667a22af5" providerId="ADAL" clId="{CC702AB1-E12E-40AE-A36A-F92AF6668335}" dt="2024-07-09T07:42:21.236" v="0" actId="20577"/>
          <ac:spMkLst>
            <pc:docMk/>
            <pc:sldMk cId="3993972959" sldId="266"/>
            <ac:spMk id="8" creationId="{D865BA71-9D09-29EE-229D-D2C900EC273E}"/>
          </ac:spMkLst>
        </pc:spChg>
      </pc:sldChg>
      <pc:sldChg chg="modSp mod">
        <pc:chgData name="McHarg, Catherine" userId="88b8f76c-9ae3-4745-88eb-fe0667a22af5" providerId="ADAL" clId="{CC702AB1-E12E-40AE-A36A-F92AF6668335}" dt="2024-07-09T07:42:21.267" v="1" actId="27636"/>
        <pc:sldMkLst>
          <pc:docMk/>
          <pc:sldMk cId="1538536603" sldId="270"/>
        </pc:sldMkLst>
        <pc:spChg chg="mod">
          <ac:chgData name="McHarg, Catherine" userId="88b8f76c-9ae3-4745-88eb-fe0667a22af5" providerId="ADAL" clId="{CC702AB1-E12E-40AE-A36A-F92AF6668335}" dt="2024-07-09T07:42:21.267" v="1" actId="27636"/>
          <ac:spMkLst>
            <pc:docMk/>
            <pc:sldMk cId="1538536603" sldId="270"/>
            <ac:spMk id="7" creationId="{FDDBC060-5630-C01E-116B-D4217BCDCE5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46651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651559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108827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4005172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54035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456601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780787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45981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220832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529715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643463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366887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209258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090759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149346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3.jpg"/><Relationship Id="rId5" Type="http://schemas.openxmlformats.org/officeDocument/2006/relationships/image" Target="../media/image3.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3.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5.jp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820D9D-2CE0-21E7-43F6-4C355C8E095C}"/>
              </a:ext>
            </a:extLst>
          </p:cNvPr>
          <p:cNvSpPr>
            <a:spLocks noGrp="1"/>
          </p:cNvSpPr>
          <p:nvPr>
            <p:ph type="ctrTitle"/>
          </p:nvPr>
        </p:nvSpPr>
        <p:spPr>
          <a:xfrm>
            <a:off x="1524000" y="-1234441"/>
            <a:ext cx="9144000" cy="1071563"/>
          </a:xfrm>
        </p:spPr>
        <p:txBody>
          <a:bodyPr/>
          <a:lstStyle/>
          <a:p>
            <a:r>
              <a:rPr lang="en-US" dirty="0"/>
              <a:t>The Ramsdens </a:t>
            </a:r>
          </a:p>
        </p:txBody>
      </p:sp>
      <p:pic>
        <p:nvPicPr>
          <p:cNvPr id="9" name="Picture 8" descr="The Ramadans, The family's influence on Huddersfield">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634987"/>
            <a:ext cx="12191999" cy="3588025"/>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sp>
        <p:nvSpPr>
          <p:cNvPr id="4" name="Rectangle 3" descr="A drawing of the Ramadans house.">
            <a:extLst>
              <a:ext uri="{FF2B5EF4-FFF2-40B4-BE49-F238E27FC236}">
                <a16:creationId xmlns:a16="http://schemas.microsoft.com/office/drawing/2014/main" id="{16C38E17-95BD-0D0D-BE2A-F7563BD24D9F}"/>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Estate Buildings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85802" y="302103"/>
            <a:ext cx="459109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700" dirty="0">
                <a:ln w="12700">
                  <a:noFill/>
                </a:ln>
                <a:latin typeface="Superclarendon Rg" panose="02060605060000020003" pitchFamily="18" charset="77"/>
              </a:rPr>
              <a:t>Estate Buildings</a:t>
            </a:r>
          </a:p>
        </p:txBody>
      </p:sp>
      <p:sp>
        <p:nvSpPr>
          <p:cNvPr id="8" name="TextBox 7">
            <a:extLst>
              <a:ext uri="{FF2B5EF4-FFF2-40B4-BE49-F238E27FC236}">
                <a16:creationId xmlns:a16="http://schemas.microsoft.com/office/drawing/2014/main" id="{D865BA71-9D09-29EE-229D-D2C900EC273E}"/>
              </a:ext>
            </a:extLst>
          </p:cNvPr>
          <p:cNvSpPr txBox="1"/>
          <p:nvPr/>
        </p:nvSpPr>
        <p:spPr>
          <a:xfrm>
            <a:off x="398643" y="1078579"/>
            <a:ext cx="4337222" cy="301621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Ramsden’s Huddersfield estate was managed from Longley Hall until 1870 when they opened new offices at Estate Buildings. The building was designed to include the coats of arms of many of the families linked to the Ramsdens by marriage.</a:t>
            </a:r>
          </a:p>
        </p:txBody>
      </p:sp>
      <p:sp>
        <p:nvSpPr>
          <p:cNvPr id="12" name="TextBox 11">
            <a:extLst>
              <a:ext uri="{FF2B5EF4-FFF2-40B4-BE49-F238E27FC236}">
                <a16:creationId xmlns:a16="http://schemas.microsoft.com/office/drawing/2014/main" id="{E5906AFA-F7A6-505F-8452-4ACE53772854}"/>
              </a:ext>
            </a:extLst>
          </p:cNvPr>
          <p:cNvSpPr txBox="1"/>
          <p:nvPr/>
        </p:nvSpPr>
        <p:spPr>
          <a:xfrm>
            <a:off x="385802" y="4193561"/>
            <a:ext cx="4337222"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impressive building still stands today on Railway Street and has been restored, with funding from Historic England, to ensure its future.</a:t>
            </a:r>
          </a:p>
        </p:txBody>
      </p:sp>
      <p:pic>
        <p:nvPicPr>
          <p:cNvPr id="4" name="Picture 3">
            <a:extLst>
              <a:ext uri="{FF2B5EF4-FFF2-40B4-BE49-F238E27FC236}">
                <a16:creationId xmlns:a16="http://schemas.microsoft.com/office/drawing/2014/main" id="{17625FFA-0076-3288-0FA5-4ABC21CC1A66}"/>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sp>
        <p:nvSpPr>
          <p:cNvPr id="2" name="Rectangle 1" descr="A drawing of a large building with many windows.">
            <a:extLst>
              <a:ext uri="{FF2B5EF4-FFF2-40B4-BE49-F238E27FC236}">
                <a16:creationId xmlns:a16="http://schemas.microsoft.com/office/drawing/2014/main" id="{4299FF01-230A-0EA5-31C3-2977534F8256}"/>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65282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The Railway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Railway</a:t>
            </a:r>
          </a:p>
        </p:txBody>
      </p:sp>
      <p:pic>
        <p:nvPicPr>
          <p:cNvPr id="18" name="Picture 17">
            <a:extLst>
              <a:ext uri="{FF2B5EF4-FFF2-40B4-BE49-F238E27FC236}">
                <a16:creationId xmlns:a16="http://schemas.microsoft.com/office/drawing/2014/main" id="{EA9198C4-D63B-FB30-837B-67211EB923A1}"/>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44002"/>
            <a:ext cx="1716156" cy="1399975"/>
          </a:xfrm>
          <a:prstGeom prst="rect">
            <a:avLst/>
          </a:prstGeom>
        </p:spPr>
      </p:pic>
      <p:pic>
        <p:nvPicPr>
          <p:cNvPr id="10" name="Picture 9" descr="A painting of a person in a gold frame.">
            <a:extLst>
              <a:ext uri="{FF2B5EF4-FFF2-40B4-BE49-F238E27FC236}">
                <a16:creationId xmlns:a16="http://schemas.microsoft.com/office/drawing/2014/main" id="{EC907A59-37B7-9BCF-74A2-DD56EDE97F10}"/>
              </a:ext>
            </a:extLst>
          </p:cNvPr>
          <p:cNvPicPr>
            <a:picLocks noChangeAspect="1"/>
          </p:cNvPicPr>
          <p:nvPr/>
        </p:nvPicPr>
        <p:blipFill>
          <a:blip r:embed="rId5"/>
          <a:stretch>
            <a:fillRect/>
          </a:stretch>
        </p:blipFill>
        <p:spPr>
          <a:xfrm>
            <a:off x="529971" y="1452171"/>
            <a:ext cx="2425819" cy="3220114"/>
          </a:xfrm>
          <a:prstGeom prst="rect">
            <a:avLst/>
          </a:prstGeom>
          <a:ln w="28575">
            <a:solidFill>
              <a:schemeClr val="tx1"/>
            </a:solidFill>
          </a:ln>
        </p:spPr>
      </p:pic>
      <p:sp>
        <p:nvSpPr>
          <p:cNvPr id="8" name="TextBox 7">
            <a:extLst>
              <a:ext uri="{FF2B5EF4-FFF2-40B4-BE49-F238E27FC236}">
                <a16:creationId xmlns:a16="http://schemas.microsoft.com/office/drawing/2014/main" id="{D865BA71-9D09-29EE-229D-D2C900EC273E}"/>
              </a:ext>
            </a:extLst>
          </p:cNvPr>
          <p:cNvSpPr txBox="1"/>
          <p:nvPr/>
        </p:nvSpPr>
        <p:spPr>
          <a:xfrm>
            <a:off x="3138503" y="1524435"/>
            <a:ext cx="3200401" cy="301621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Isabella Ramsden (1790-1887), wife of John Charles Ramsden (1788-1836), was a key figure in managing the Ramsden estate after the death of her husband and father-in-law. </a:t>
            </a:r>
          </a:p>
        </p:txBody>
      </p:sp>
      <p:grpSp>
        <p:nvGrpSpPr>
          <p:cNvPr id="4" name="Group 3" descr="A black and white photo of a large building on a street.">
            <a:extLst>
              <a:ext uri="{FF2B5EF4-FFF2-40B4-BE49-F238E27FC236}">
                <a16:creationId xmlns:a16="http://schemas.microsoft.com/office/drawing/2014/main" id="{F5F65111-D397-D104-854D-6A4557445E13}"/>
              </a:ext>
            </a:extLst>
          </p:cNvPr>
          <p:cNvGrpSpPr/>
          <p:nvPr/>
        </p:nvGrpSpPr>
        <p:grpSpPr>
          <a:xfrm>
            <a:off x="6470730" y="1314872"/>
            <a:ext cx="5227001" cy="3406841"/>
            <a:chOff x="1597970" y="2359170"/>
            <a:chExt cx="4277311" cy="2787855"/>
          </a:xfrm>
        </p:grpSpPr>
        <p:pic>
          <p:nvPicPr>
            <p:cNvPr id="6" name="Picture 5" descr="A large building with a clock on the front&#10;&#10;Description automatically generated">
              <a:extLst>
                <a:ext uri="{FF2B5EF4-FFF2-40B4-BE49-F238E27FC236}">
                  <a16:creationId xmlns:a16="http://schemas.microsoft.com/office/drawing/2014/main" id="{B0FBE179-5DF0-9504-F6A6-B16F501E7FD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639612" y="2359170"/>
              <a:ext cx="4235669" cy="2727837"/>
            </a:xfrm>
            <a:prstGeom prst="rect">
              <a:avLst/>
            </a:prstGeom>
            <a:ln w="28575">
              <a:solidFill>
                <a:schemeClr val="tx1"/>
              </a:solidFill>
            </a:ln>
          </p:spPr>
        </p:pic>
        <p:sp>
          <p:nvSpPr>
            <p:cNvPr id="9" name="TextBox 8">
              <a:extLst>
                <a:ext uri="{FF2B5EF4-FFF2-40B4-BE49-F238E27FC236}">
                  <a16:creationId xmlns:a16="http://schemas.microsoft.com/office/drawing/2014/main" id="{6BC0AA96-4BAB-BA89-5332-B89A562F5669}"/>
                </a:ext>
              </a:extLst>
            </p:cNvPr>
            <p:cNvSpPr txBox="1"/>
            <p:nvPr/>
          </p:nvSpPr>
          <p:spPr>
            <a:xfrm>
              <a:off x="1597970" y="4931581"/>
              <a:ext cx="1535998" cy="215444"/>
            </a:xfrm>
            <a:prstGeom prst="rect">
              <a:avLst/>
            </a:prstGeom>
            <a:noFill/>
          </p:spPr>
          <p:txBody>
            <a:bodyPr wrap="none" rtlCol="0">
              <a:spAutoFit/>
            </a:bodyPr>
            <a:lstStyle/>
            <a:p>
              <a:r>
                <a:rPr lang="en-GB" sz="800" dirty="0">
                  <a:latin typeface="Calibri" panose="020F0502020204030204" pitchFamily="34" charset="0"/>
                  <a:cs typeface="Calibri" panose="020F0502020204030204" pitchFamily="34" charset="0"/>
                </a:rPr>
                <a:t>© Historic England: AA42/02107</a:t>
              </a:r>
            </a:p>
          </p:txBody>
        </p:sp>
      </p:grpSp>
      <p:sp>
        <p:nvSpPr>
          <p:cNvPr id="12" name="TextBox 11">
            <a:extLst>
              <a:ext uri="{FF2B5EF4-FFF2-40B4-BE49-F238E27FC236}">
                <a16:creationId xmlns:a16="http://schemas.microsoft.com/office/drawing/2014/main" id="{E5906AFA-F7A6-505F-8452-4ACE53772854}"/>
              </a:ext>
            </a:extLst>
          </p:cNvPr>
          <p:cNvSpPr txBox="1"/>
          <p:nvPr/>
        </p:nvSpPr>
        <p:spPr>
          <a:xfrm>
            <a:off x="457446" y="4979433"/>
            <a:ext cx="1127710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her time in charge of the estate, the railway came to Huddersfield which began the town’s most rapid period of commercial growth. The Ramsden family allowed the station to be built on their land and put up buildings around it.</a:t>
            </a:r>
          </a:p>
        </p:txBody>
      </p:sp>
    </p:spTree>
    <p:extLst>
      <p:ext uri="{BB962C8B-B14F-4D97-AF65-F5344CB8AC3E}">
        <p14:creationId xmlns:p14="http://schemas.microsoft.com/office/powerpoint/2010/main" val="11943098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St George’s Square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1717588" y="408916"/>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St George’s Square</a:t>
            </a:r>
          </a:p>
        </p:txBody>
      </p:sp>
      <p:sp>
        <p:nvSpPr>
          <p:cNvPr id="8" name="TextBox 7">
            <a:extLst>
              <a:ext uri="{FF2B5EF4-FFF2-40B4-BE49-F238E27FC236}">
                <a16:creationId xmlns:a16="http://schemas.microsoft.com/office/drawing/2014/main" id="{D865BA71-9D09-29EE-229D-D2C900EC273E}"/>
              </a:ext>
            </a:extLst>
          </p:cNvPr>
          <p:cNvSpPr txBox="1"/>
          <p:nvPr/>
        </p:nvSpPr>
        <p:spPr>
          <a:xfrm>
            <a:off x="2977861" y="1254383"/>
            <a:ext cx="6388556" cy="97719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buildings around St George’s Square were all put up by the Ramsden estate.</a:t>
            </a:r>
          </a:p>
        </p:txBody>
      </p:sp>
      <p:pic>
        <p:nvPicPr>
          <p:cNvPr id="2" name="Picture 1">
            <a:extLst>
              <a:ext uri="{FF2B5EF4-FFF2-40B4-BE49-F238E27FC236}">
                <a16:creationId xmlns:a16="http://schemas.microsoft.com/office/drawing/2014/main" id="{CED023F7-A980-FF4A-432C-19FAA56A46DC}"/>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sp>
        <p:nvSpPr>
          <p:cNvPr id="3" name="Rectangle 2" descr="A photo of St George's Square in modern times.">
            <a:extLst>
              <a:ext uri="{FF2B5EF4-FFF2-40B4-BE49-F238E27FC236}">
                <a16:creationId xmlns:a16="http://schemas.microsoft.com/office/drawing/2014/main" id="{F91D3816-12FB-A09D-2C70-0CDC21562B8E}"/>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85366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Sir John William Ramsden </a:t>
            </a:r>
          </a:p>
        </p:txBody>
      </p:sp>
      <p:sp>
        <p:nvSpPr>
          <p:cNvPr id="12" name="TextBox 11">
            <a:extLst>
              <a:ext uri="{FF2B5EF4-FFF2-40B4-BE49-F238E27FC236}">
                <a16:creationId xmlns:a16="http://schemas.microsoft.com/office/drawing/2014/main" id="{E5906AFA-F7A6-505F-8452-4ACE53772854}"/>
              </a:ext>
            </a:extLst>
          </p:cNvPr>
          <p:cNvSpPr txBox="1"/>
          <p:nvPr/>
        </p:nvSpPr>
        <p:spPr>
          <a:xfrm>
            <a:off x="581013" y="655985"/>
            <a:ext cx="7253418" cy="513217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Sir John William Ramsden (1831-1914), son of Isabella Ramsden (1790-1887), oversaw major development of Huddersfield in the new industrial era. He was also a prominent politician.</a:t>
            </a:r>
            <a:br>
              <a:rPr lang="en-GB" sz="2000" dirty="0">
                <a:latin typeface="Linkpen 17a Print" panose="03050602060000000000" pitchFamily="66" charset="77"/>
              </a:rPr>
            </a:br>
            <a:br>
              <a:rPr lang="en-GB" sz="2000" dirty="0">
                <a:latin typeface="Linkpen 17a Print" panose="03050602060000000000" pitchFamily="66" charset="77"/>
              </a:rPr>
            </a:br>
            <a:r>
              <a:rPr lang="en-GB" sz="2000" dirty="0">
                <a:latin typeface="Linkpen 17a Print" panose="03050602060000000000" pitchFamily="66" charset="77"/>
              </a:rPr>
              <a:t>One of his major contributions to the town was his involvement  in founding a Scientific and Mechanics Institution in Huddersfield which would one day become the University of Huddersfield. </a:t>
            </a:r>
          </a:p>
        </p:txBody>
      </p:sp>
      <p:pic>
        <p:nvPicPr>
          <p:cNvPr id="4" name="Picture 3" descr="A person leaning against a wall.">
            <a:extLst>
              <a:ext uri="{FF2B5EF4-FFF2-40B4-BE49-F238E27FC236}">
                <a16:creationId xmlns:a16="http://schemas.microsoft.com/office/drawing/2014/main" id="{35D355CC-1336-190C-041B-450AAF65B1B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59404" y="655985"/>
            <a:ext cx="3551583" cy="5509506"/>
          </a:xfrm>
          <a:prstGeom prst="rect">
            <a:avLst/>
          </a:prstGeom>
          <a:ln w="28575">
            <a:solidFill>
              <a:schemeClr val="tx1"/>
            </a:solidFill>
          </a:ln>
        </p:spPr>
      </p:pic>
      <p:pic>
        <p:nvPicPr>
          <p:cNvPr id="18" name="Picture 17">
            <a:extLst>
              <a:ext uri="{FF2B5EF4-FFF2-40B4-BE49-F238E27FC236}">
                <a16:creationId xmlns:a16="http://schemas.microsoft.com/office/drawing/2014/main" id="{EA9198C4-D63B-FB30-837B-67211EB923A1}"/>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75843" y="-44002"/>
            <a:ext cx="1716156" cy="1399975"/>
          </a:xfrm>
          <a:prstGeom prst="rect">
            <a:avLst/>
          </a:prstGeom>
        </p:spPr>
      </p:pic>
      <p:sp>
        <p:nvSpPr>
          <p:cNvPr id="5" name="TextBox 4">
            <a:extLst>
              <a:ext uri="{FF2B5EF4-FFF2-40B4-BE49-F238E27FC236}">
                <a16:creationId xmlns:a16="http://schemas.microsoft.com/office/drawing/2014/main" id="{B2A62677-46FB-0F1C-1BE8-612C2C95BF83}"/>
              </a:ext>
            </a:extLst>
          </p:cNvPr>
          <p:cNvSpPr txBox="1"/>
          <p:nvPr/>
        </p:nvSpPr>
        <p:spPr>
          <a:xfrm>
            <a:off x="8059404" y="5940405"/>
            <a:ext cx="3935896" cy="246221"/>
          </a:xfrm>
          <a:prstGeom prst="rect">
            <a:avLst/>
          </a:prstGeom>
          <a:noFill/>
        </p:spPr>
        <p:txBody>
          <a:bodyPr wrap="square" rtlCol="0">
            <a:spAutoFit/>
          </a:bodyPr>
          <a:lstStyle/>
          <a:p>
            <a:r>
              <a:rPr lang="en-US" sz="1000" dirty="0">
                <a:solidFill>
                  <a:srgbClr val="443426"/>
                </a:solidFill>
                <a:latin typeface="Arial" panose="020B0604020202020204" pitchFamily="34" charset="0"/>
                <a:cs typeface="Arial" panose="020B0604020202020204" pitchFamily="34" charset="0"/>
              </a:rPr>
              <a:t>© National Portrait Gallery, London</a:t>
            </a:r>
          </a:p>
        </p:txBody>
      </p:sp>
    </p:spTree>
    <p:extLst>
      <p:ext uri="{BB962C8B-B14F-4D97-AF65-F5344CB8AC3E}">
        <p14:creationId xmlns:p14="http://schemas.microsoft.com/office/powerpoint/2010/main" val="40666816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Sir John </a:t>
            </a:r>
            <a:r>
              <a:rPr lang="en-US" dirty="0" err="1"/>
              <a:t>Frecheville</a:t>
            </a:r>
            <a:r>
              <a:rPr lang="en-US" dirty="0"/>
              <a:t> Ramsden</a:t>
            </a:r>
          </a:p>
        </p:txBody>
      </p:sp>
      <p:pic>
        <p:nvPicPr>
          <p:cNvPr id="3" name="Picture 2" descr="A person in a suit and a moustache.">
            <a:extLst>
              <a:ext uri="{FF2B5EF4-FFF2-40B4-BE49-F238E27FC236}">
                <a16:creationId xmlns:a16="http://schemas.microsoft.com/office/drawing/2014/main" id="{9DD204B0-5D7F-FE38-CB34-1F72520142F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5990" y="320198"/>
            <a:ext cx="3991232" cy="5911066"/>
          </a:xfrm>
          <a:prstGeom prst="rect">
            <a:avLst/>
          </a:prstGeom>
        </p:spPr>
      </p:pic>
      <p:sp>
        <p:nvSpPr>
          <p:cNvPr id="12" name="TextBox 11">
            <a:extLst>
              <a:ext uri="{FF2B5EF4-FFF2-40B4-BE49-F238E27FC236}">
                <a16:creationId xmlns:a16="http://schemas.microsoft.com/office/drawing/2014/main" id="{E5906AFA-F7A6-505F-8452-4ACE53772854}"/>
              </a:ext>
            </a:extLst>
          </p:cNvPr>
          <p:cNvSpPr txBox="1"/>
          <p:nvPr/>
        </p:nvSpPr>
        <p:spPr>
          <a:xfrm>
            <a:off x="4337222" y="467497"/>
            <a:ext cx="7414054" cy="373794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Ramsden family would finally give up their massive estate in 1920. Sir John </a:t>
            </a:r>
            <a:r>
              <a:rPr lang="en-GB" sz="2000" dirty="0" err="1">
                <a:latin typeface="Linkpen 17a Print" panose="03050602060000000000" pitchFamily="66" charset="77"/>
              </a:rPr>
              <a:t>Frecheville</a:t>
            </a:r>
            <a:r>
              <a:rPr lang="en-GB" sz="2000" dirty="0">
                <a:latin typeface="Linkpen 17a Print" panose="03050602060000000000" pitchFamily="66" charset="77"/>
              </a:rPr>
              <a:t> Ramsden (1877-1958), son of Sir John William Ramsden (1831-1914), sold the Huddersfield estate to the Huddersfield Corporation and Huddersfield became known as, ‘the town that bought itself.’ </a:t>
            </a:r>
            <a:br>
              <a:rPr lang="en-GB" sz="2000" dirty="0">
                <a:latin typeface="Linkpen 17a Print" panose="03050602060000000000" pitchFamily="66" charset="77"/>
              </a:rPr>
            </a:br>
            <a:br>
              <a:rPr lang="en-GB" sz="2000" dirty="0">
                <a:latin typeface="Linkpen 17a Print" panose="03050602060000000000" pitchFamily="66" charset="77"/>
              </a:rPr>
            </a:br>
            <a:r>
              <a:rPr lang="en-GB" sz="2000" dirty="0">
                <a:latin typeface="Linkpen 17a Print" panose="03050602060000000000" pitchFamily="66" charset="77"/>
              </a:rPr>
              <a:t>The Ramsden family no longer own Huddersfield, but the town owes a lot of its growth and development to the influence of the family.</a:t>
            </a:r>
          </a:p>
        </p:txBody>
      </p:sp>
      <p:pic>
        <p:nvPicPr>
          <p:cNvPr id="4" name="Picture 3">
            <a:extLst>
              <a:ext uri="{FF2B5EF4-FFF2-40B4-BE49-F238E27FC236}">
                <a16:creationId xmlns:a16="http://schemas.microsoft.com/office/drawing/2014/main" id="{F630AE74-67A1-9734-535B-B5198F9EB03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spTree>
    <p:extLst>
      <p:ext uri="{BB962C8B-B14F-4D97-AF65-F5344CB8AC3E}">
        <p14:creationId xmlns:p14="http://schemas.microsoft.com/office/powerpoint/2010/main" val="26497755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Ramsden Family Critics</a:t>
            </a:r>
          </a:p>
        </p:txBody>
      </p:sp>
      <p:sp>
        <p:nvSpPr>
          <p:cNvPr id="12" name="TextBox 11">
            <a:extLst>
              <a:ext uri="{FF2B5EF4-FFF2-40B4-BE49-F238E27FC236}">
                <a16:creationId xmlns:a16="http://schemas.microsoft.com/office/drawing/2014/main" id="{E5906AFA-F7A6-505F-8452-4ACE53772854}"/>
              </a:ext>
            </a:extLst>
          </p:cNvPr>
          <p:cNvSpPr txBox="1"/>
          <p:nvPr/>
        </p:nvSpPr>
        <p:spPr>
          <a:xfrm>
            <a:off x="485290" y="506881"/>
            <a:ext cx="5436698" cy="162929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Although the Ramsden family did a lot of good during their 400 years in Huddersfield, they also had their critics. </a:t>
            </a:r>
          </a:p>
          <a:p>
            <a:pPr>
              <a:lnSpc>
                <a:spcPct val="150000"/>
              </a:lnSpc>
            </a:pPr>
            <a:endParaRPr lang="en-GB" sz="1700" dirty="0">
              <a:latin typeface="Linkpen 17a Print" panose="03050602060000000000" pitchFamily="66" charset="77"/>
            </a:endParaRPr>
          </a:p>
        </p:txBody>
      </p:sp>
      <p:sp>
        <p:nvSpPr>
          <p:cNvPr id="2" name="TextBox 1">
            <a:extLst>
              <a:ext uri="{FF2B5EF4-FFF2-40B4-BE49-F238E27FC236}">
                <a16:creationId xmlns:a16="http://schemas.microsoft.com/office/drawing/2014/main" id="{A29C43C8-F875-85FB-9568-4EF6CF4EBEFA}"/>
              </a:ext>
            </a:extLst>
          </p:cNvPr>
          <p:cNvSpPr txBox="1"/>
          <p:nvPr/>
        </p:nvSpPr>
        <p:spPr>
          <a:xfrm>
            <a:off x="485290" y="1886860"/>
            <a:ext cx="5436698" cy="162929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GB" sz="1700" dirty="0">
                <a:latin typeface="Linkpen 17a Print" panose="03050602060000000000" pitchFamily="66" charset="77"/>
              </a:rPr>
              <a:t>They were accused of not modernising their land and properties sometimes preferring to invest their money outside of the area.</a:t>
            </a:r>
          </a:p>
        </p:txBody>
      </p:sp>
      <p:sp>
        <p:nvSpPr>
          <p:cNvPr id="5" name="TextBox 4">
            <a:extLst>
              <a:ext uri="{FF2B5EF4-FFF2-40B4-BE49-F238E27FC236}">
                <a16:creationId xmlns:a16="http://schemas.microsoft.com/office/drawing/2014/main" id="{9F7B6F22-7E29-05B4-5723-0C861768C4B6}"/>
              </a:ext>
            </a:extLst>
          </p:cNvPr>
          <p:cNvSpPr txBox="1"/>
          <p:nvPr/>
        </p:nvSpPr>
        <p:spPr>
          <a:xfrm>
            <a:off x="485290" y="3670071"/>
            <a:ext cx="5436698" cy="2414122"/>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GB" sz="1700" dirty="0">
                <a:latin typeface="Linkpen 17a Print" panose="03050602060000000000" pitchFamily="66" charset="77"/>
              </a:rPr>
              <a:t>The Ramsden family were, at first, opposed to the railway coming to the town, worried that it might impact the money they made from the canal. As a result, Huddersfield was late to have a railway.</a:t>
            </a:r>
          </a:p>
        </p:txBody>
      </p:sp>
      <p:pic>
        <p:nvPicPr>
          <p:cNvPr id="4" name="Picture 3">
            <a:extLst>
              <a:ext uri="{FF2B5EF4-FFF2-40B4-BE49-F238E27FC236}">
                <a16:creationId xmlns:a16="http://schemas.microsoft.com/office/drawing/2014/main" id="{F630AE74-67A1-9734-535B-B5198F9EB033}"/>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grpSp>
        <p:nvGrpSpPr>
          <p:cNvPr id="10" name="Group 9" descr="A colour photograph of the Huddersfield Corporation Waterworks Department. A large brown brick building. ">
            <a:extLst>
              <a:ext uri="{FF2B5EF4-FFF2-40B4-BE49-F238E27FC236}">
                <a16:creationId xmlns:a16="http://schemas.microsoft.com/office/drawing/2014/main" id="{75ACCCCD-A832-FB3F-D1A4-8F37FD73CB44}"/>
              </a:ext>
            </a:extLst>
          </p:cNvPr>
          <p:cNvGrpSpPr/>
          <p:nvPr/>
        </p:nvGrpSpPr>
        <p:grpSpPr>
          <a:xfrm>
            <a:off x="6045200" y="506881"/>
            <a:ext cx="5667031" cy="4533467"/>
            <a:chOff x="6045200" y="506881"/>
            <a:chExt cx="5667031" cy="4533467"/>
          </a:xfrm>
        </p:grpSpPr>
        <p:pic>
          <p:nvPicPr>
            <p:cNvPr id="6" name="Picture 5">
              <a:extLst>
                <a:ext uri="{FF2B5EF4-FFF2-40B4-BE49-F238E27FC236}">
                  <a16:creationId xmlns:a16="http://schemas.microsoft.com/office/drawing/2014/main" id="{1FE6129E-20CA-453B-6698-41A30F8509A1}"/>
                </a:ext>
              </a:extLst>
            </p:cNvPr>
            <p:cNvPicPr>
              <a:picLocks noChangeAspect="1"/>
            </p:cNvPicPr>
            <p:nvPr/>
          </p:nvPicPr>
          <p:blipFill rotWithShape="1">
            <a:blip r:embed="rId5"/>
            <a:srcRect l="16746"/>
            <a:stretch/>
          </p:blipFill>
          <p:spPr>
            <a:xfrm>
              <a:off x="6045200" y="547521"/>
              <a:ext cx="5610710" cy="4492827"/>
            </a:xfrm>
            <a:prstGeom prst="rect">
              <a:avLst/>
            </a:prstGeom>
            <a:ln w="25400">
              <a:solidFill>
                <a:schemeClr val="tx1"/>
              </a:solidFill>
            </a:ln>
          </p:spPr>
        </p:pic>
        <p:sp>
          <p:nvSpPr>
            <p:cNvPr id="3" name="TextBox 2">
              <a:extLst>
                <a:ext uri="{FF2B5EF4-FFF2-40B4-BE49-F238E27FC236}">
                  <a16:creationId xmlns:a16="http://schemas.microsoft.com/office/drawing/2014/main" id="{4C8DB762-DEB1-D08B-892E-7AA75B63B40B}"/>
                </a:ext>
              </a:extLst>
            </p:cNvPr>
            <p:cNvSpPr txBox="1"/>
            <p:nvPr/>
          </p:nvSpPr>
          <p:spPr>
            <a:xfrm>
              <a:off x="9327159" y="506881"/>
              <a:ext cx="2385072" cy="246221"/>
            </a:xfrm>
            <a:prstGeom prst="rect">
              <a:avLst/>
            </a:prstGeom>
            <a:noFill/>
          </p:spPr>
          <p:txBody>
            <a:bodyPr wrap="square" rtlCol="0">
              <a:spAutoFit/>
            </a:bodyPr>
            <a:lstStyle/>
            <a:p>
              <a:r>
                <a:rPr lang="en-US" sz="1000" dirty="0">
                  <a:solidFill>
                    <a:schemeClr val="bg1">
                      <a:lumMod val="75000"/>
                    </a:schemeClr>
                  </a:solidFill>
                  <a:latin typeface="Arial" panose="020B0604020202020204" pitchFamily="34" charset="0"/>
                  <a:cs typeface="Arial" panose="020B0604020202020204" pitchFamily="34" charset="0"/>
                </a:rPr>
                <a:t>©Historic England ref: IOE01/11721/20</a:t>
              </a:r>
            </a:p>
          </p:txBody>
        </p:sp>
      </p:grpSp>
    </p:spTree>
    <p:extLst>
      <p:ext uri="{BB962C8B-B14F-4D97-AF65-F5344CB8AC3E}">
        <p14:creationId xmlns:p14="http://schemas.microsoft.com/office/powerpoint/2010/main" val="29183973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2" grpId="0" build="allAtOnce"/>
      <p:bldP spid="5"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Ramsden Family Critics 2</a:t>
            </a:r>
          </a:p>
        </p:txBody>
      </p:sp>
      <p:sp>
        <p:nvSpPr>
          <p:cNvPr id="12" name="TextBox 11">
            <a:extLst>
              <a:ext uri="{FF2B5EF4-FFF2-40B4-BE49-F238E27FC236}">
                <a16:creationId xmlns:a16="http://schemas.microsoft.com/office/drawing/2014/main" id="{E5906AFA-F7A6-505F-8452-4ACE53772854}"/>
              </a:ext>
            </a:extLst>
          </p:cNvPr>
          <p:cNvSpPr txBox="1"/>
          <p:nvPr/>
        </p:nvSpPr>
        <p:spPr>
          <a:xfrm>
            <a:off x="468057" y="547521"/>
            <a:ext cx="5345258" cy="594585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GB" sz="1700" dirty="0">
                <a:latin typeface="Linkpen 17a Print" panose="03050602060000000000" pitchFamily="66" charset="77"/>
              </a:rPr>
              <a:t>From 1810 until the mid 1840s, they took little interest in the living conditions of people in the town and conditions were overcrowded and insanitary. In 1820, despite Huddersfield suffering from outbreaks of a disease called cholera, the Ramsden family were against plans for new waterworks which would have helped relieve the issues. The people of Huddersfield raised the money themselves to get clean water eventually having the waterworks built in 1828. </a:t>
            </a:r>
          </a:p>
          <a:p>
            <a:pPr marL="285750" indent="-285750">
              <a:lnSpc>
                <a:spcPct val="150000"/>
              </a:lnSpc>
              <a:buFont typeface="Arial" panose="020B0604020202020204" pitchFamily="34" charset="0"/>
              <a:buChar char="•"/>
            </a:pPr>
            <a:endParaRPr lang="en-GB" sz="1700" dirty="0">
              <a:latin typeface="Linkpen 17a Print" panose="03050602060000000000" pitchFamily="66" charset="77"/>
            </a:endParaRPr>
          </a:p>
        </p:txBody>
      </p:sp>
      <p:grpSp>
        <p:nvGrpSpPr>
          <p:cNvPr id="6" name="Group 5" descr="The offices of the Huddersfield Corporation Waterworks Department built in 1828.&#10;&#10;">
            <a:extLst>
              <a:ext uri="{FF2B5EF4-FFF2-40B4-BE49-F238E27FC236}">
                <a16:creationId xmlns:a16="http://schemas.microsoft.com/office/drawing/2014/main" id="{C8091454-3EAB-35CB-E94C-162EAA063EC5}"/>
              </a:ext>
            </a:extLst>
          </p:cNvPr>
          <p:cNvGrpSpPr/>
          <p:nvPr/>
        </p:nvGrpSpPr>
        <p:grpSpPr>
          <a:xfrm>
            <a:off x="6223441" y="5168976"/>
            <a:ext cx="5090160" cy="1169551"/>
            <a:chOff x="5170453" y="2437723"/>
            <a:chExt cx="5090160" cy="1169551"/>
          </a:xfrm>
        </p:grpSpPr>
        <p:pic>
          <p:nvPicPr>
            <p:cNvPr id="7" name="Picture 6">
              <a:extLst>
                <a:ext uri="{FF2B5EF4-FFF2-40B4-BE49-F238E27FC236}">
                  <a16:creationId xmlns:a16="http://schemas.microsoft.com/office/drawing/2014/main" id="{2856569B-7273-4C88-D1EA-1FA9850900F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5119756" y="2531147"/>
              <a:ext cx="350267" cy="248874"/>
            </a:xfrm>
            <a:prstGeom prst="rect">
              <a:avLst/>
            </a:prstGeom>
          </p:spPr>
        </p:pic>
        <p:sp>
          <p:nvSpPr>
            <p:cNvPr id="8" name="TextBox 7">
              <a:extLst>
                <a:ext uri="{FF2B5EF4-FFF2-40B4-BE49-F238E27FC236}">
                  <a16:creationId xmlns:a16="http://schemas.microsoft.com/office/drawing/2014/main" id="{B0DD879F-64F5-41DC-BBE0-8D323204DB78}"/>
                </a:ext>
              </a:extLst>
            </p:cNvPr>
            <p:cNvSpPr txBox="1"/>
            <p:nvPr/>
          </p:nvSpPr>
          <p:spPr>
            <a:xfrm>
              <a:off x="5443056" y="2437723"/>
              <a:ext cx="481755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offices of the Huddersfield Corporation Waterworks Department built in 1828.</a:t>
              </a:r>
            </a:p>
          </p:txBody>
        </p:sp>
      </p:grpSp>
      <p:pic>
        <p:nvPicPr>
          <p:cNvPr id="4" name="Picture 3">
            <a:extLst>
              <a:ext uri="{FF2B5EF4-FFF2-40B4-BE49-F238E27FC236}">
                <a16:creationId xmlns:a16="http://schemas.microsoft.com/office/drawing/2014/main" id="{F630AE74-67A1-9734-535B-B5198F9EB03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grpSp>
        <p:nvGrpSpPr>
          <p:cNvPr id="2" name="Group 1" descr="A colour photograph of the Huddersfield Corporation Waterworks Department. A large brown brick building. ">
            <a:extLst>
              <a:ext uri="{FF2B5EF4-FFF2-40B4-BE49-F238E27FC236}">
                <a16:creationId xmlns:a16="http://schemas.microsoft.com/office/drawing/2014/main" id="{7C0D1445-6BA1-7002-2618-22588EF07A87}"/>
              </a:ext>
            </a:extLst>
          </p:cNvPr>
          <p:cNvGrpSpPr/>
          <p:nvPr/>
        </p:nvGrpSpPr>
        <p:grpSpPr>
          <a:xfrm>
            <a:off x="6045200" y="506881"/>
            <a:ext cx="5667031" cy="4533467"/>
            <a:chOff x="6045200" y="506881"/>
            <a:chExt cx="5667031" cy="4533467"/>
          </a:xfrm>
        </p:grpSpPr>
        <p:pic>
          <p:nvPicPr>
            <p:cNvPr id="5" name="Picture 4">
              <a:extLst>
                <a:ext uri="{FF2B5EF4-FFF2-40B4-BE49-F238E27FC236}">
                  <a16:creationId xmlns:a16="http://schemas.microsoft.com/office/drawing/2014/main" id="{B920AAB6-D469-0A0A-3266-E937E8342155}"/>
                </a:ext>
              </a:extLst>
            </p:cNvPr>
            <p:cNvPicPr>
              <a:picLocks noChangeAspect="1"/>
            </p:cNvPicPr>
            <p:nvPr/>
          </p:nvPicPr>
          <p:blipFill rotWithShape="1">
            <a:blip r:embed="rId6"/>
            <a:srcRect l="16746"/>
            <a:stretch/>
          </p:blipFill>
          <p:spPr>
            <a:xfrm>
              <a:off x="6045200" y="547521"/>
              <a:ext cx="5610710" cy="4492827"/>
            </a:xfrm>
            <a:prstGeom prst="rect">
              <a:avLst/>
            </a:prstGeom>
            <a:ln w="25400">
              <a:solidFill>
                <a:schemeClr val="tx1"/>
              </a:solidFill>
            </a:ln>
          </p:spPr>
        </p:pic>
        <p:sp>
          <p:nvSpPr>
            <p:cNvPr id="10" name="TextBox 9">
              <a:extLst>
                <a:ext uri="{FF2B5EF4-FFF2-40B4-BE49-F238E27FC236}">
                  <a16:creationId xmlns:a16="http://schemas.microsoft.com/office/drawing/2014/main" id="{88852ED0-0B28-9668-6233-62441D8EF0E3}"/>
                </a:ext>
              </a:extLst>
            </p:cNvPr>
            <p:cNvSpPr txBox="1"/>
            <p:nvPr/>
          </p:nvSpPr>
          <p:spPr>
            <a:xfrm>
              <a:off x="9327159" y="506881"/>
              <a:ext cx="2385072" cy="246221"/>
            </a:xfrm>
            <a:prstGeom prst="rect">
              <a:avLst/>
            </a:prstGeom>
            <a:noFill/>
          </p:spPr>
          <p:txBody>
            <a:bodyPr wrap="square" rtlCol="0">
              <a:spAutoFit/>
            </a:bodyPr>
            <a:lstStyle/>
            <a:p>
              <a:r>
                <a:rPr lang="en-US" sz="1000" dirty="0">
                  <a:solidFill>
                    <a:schemeClr val="bg1">
                      <a:lumMod val="75000"/>
                    </a:schemeClr>
                  </a:solidFill>
                  <a:latin typeface="Arial" panose="020B0604020202020204" pitchFamily="34" charset="0"/>
                  <a:cs typeface="Arial" panose="020B0604020202020204" pitchFamily="34" charset="0"/>
                </a:rPr>
                <a:t>©Historic England ref: IOE01/11721/20</a:t>
              </a:r>
            </a:p>
          </p:txBody>
        </p:sp>
      </p:grpSp>
    </p:spTree>
    <p:extLst>
      <p:ext uri="{BB962C8B-B14F-4D97-AF65-F5344CB8AC3E}">
        <p14:creationId xmlns:p14="http://schemas.microsoft.com/office/powerpoint/2010/main" val="30336900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A5A1F554-C482-2DFA-3A57-4218E3B2DCF9}"/>
              </a:ext>
            </a:extLst>
          </p:cNvPr>
          <p:cNvSpPr>
            <a:spLocks noGrp="1"/>
          </p:cNvSpPr>
          <p:nvPr>
            <p:ph type="ctrTitle"/>
          </p:nvPr>
        </p:nvSpPr>
        <p:spPr>
          <a:xfrm>
            <a:off x="1524000" y="-1287809"/>
            <a:ext cx="9144000" cy="995363"/>
          </a:xfrm>
        </p:spPr>
        <p:txBody>
          <a:bodyPr>
            <a:normAutofit/>
          </a:bodyPr>
          <a:lstStyle/>
          <a:p>
            <a:r>
              <a:rPr lang="en-US" dirty="0"/>
              <a:t>Huddersfield Development</a:t>
            </a:r>
          </a:p>
        </p:txBody>
      </p:sp>
      <p:sp>
        <p:nvSpPr>
          <p:cNvPr id="11" name="TextBox 10">
            <a:extLst>
              <a:ext uri="{FF2B5EF4-FFF2-40B4-BE49-F238E27FC236}">
                <a16:creationId xmlns:a16="http://schemas.microsoft.com/office/drawing/2014/main" id="{3E6D7515-D3F4-307C-BE87-4CADC6550371}"/>
              </a:ext>
            </a:extLst>
          </p:cNvPr>
          <p:cNvSpPr txBox="1"/>
          <p:nvPr/>
        </p:nvSpPr>
        <p:spPr>
          <a:xfrm>
            <a:off x="580408" y="520172"/>
            <a:ext cx="2626618" cy="328551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Ramsden family played an important role in Huddersfield’s development for 400 years.</a:t>
            </a:r>
          </a:p>
        </p:txBody>
      </p:sp>
      <p:pic>
        <p:nvPicPr>
          <p:cNvPr id="19" name="Picture 18" descr="The Ramadan family crest - a black and white  shield with three rams and three fleur de lis.">
            <a:extLst>
              <a:ext uri="{FF2B5EF4-FFF2-40B4-BE49-F238E27FC236}">
                <a16:creationId xmlns:a16="http://schemas.microsoft.com/office/drawing/2014/main" id="{ADBAF1AE-AAEA-BB4D-37AD-630582945C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61252" y="520172"/>
            <a:ext cx="2215083" cy="2700580"/>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580408" y="4065128"/>
            <a:ext cx="2480844"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Their influence is still evident all over the town.</a:t>
            </a:r>
          </a:p>
        </p:txBody>
      </p:sp>
      <p:grpSp>
        <p:nvGrpSpPr>
          <p:cNvPr id="5" name="Group 4" descr="St George’s Square with the George Hotel.&#10;">
            <a:extLst>
              <a:ext uri="{FF2B5EF4-FFF2-40B4-BE49-F238E27FC236}">
                <a16:creationId xmlns:a16="http://schemas.microsoft.com/office/drawing/2014/main" id="{EAD0F5AD-6C0E-18B3-8F3B-F6F1584B645D}"/>
              </a:ext>
            </a:extLst>
          </p:cNvPr>
          <p:cNvGrpSpPr/>
          <p:nvPr/>
        </p:nvGrpSpPr>
        <p:grpSpPr>
          <a:xfrm>
            <a:off x="5369986" y="6086455"/>
            <a:ext cx="5761840" cy="800219"/>
            <a:chOff x="5095346" y="2417403"/>
            <a:chExt cx="5761840" cy="800219"/>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44649"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276103" y="2417403"/>
              <a:ext cx="5581083" cy="800219"/>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St George’s Square with the George Hotel.</a:t>
              </a:r>
            </a:p>
            <a:p>
              <a:pPr>
                <a:lnSpc>
                  <a:spcPct val="150000"/>
                </a:lnSpc>
              </a:pPr>
              <a:endParaRPr lang="en-GB" sz="1600" dirty="0">
                <a:latin typeface="Linkpen 17a Print" panose="03050602060000000000" pitchFamily="66" charset="77"/>
              </a:endParaRPr>
            </a:p>
          </p:txBody>
        </p:sp>
      </p:grpSp>
      <p:pic>
        <p:nvPicPr>
          <p:cNvPr id="16" name="Picture 15">
            <a:extLst>
              <a:ext uri="{FF2B5EF4-FFF2-40B4-BE49-F238E27FC236}">
                <a16:creationId xmlns:a16="http://schemas.microsoft.com/office/drawing/2014/main" id="{12938FFE-0825-2C70-F423-E6A4B4A36B02}"/>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sp>
        <p:nvSpPr>
          <p:cNvPr id="4" name="Rectangle 3" descr="A photo of St George's Square with the George Hotel in view.">
            <a:extLst>
              <a:ext uri="{FF2B5EF4-FFF2-40B4-BE49-F238E27FC236}">
                <a16:creationId xmlns:a16="http://schemas.microsoft.com/office/drawing/2014/main" id="{386FB141-6CB7-877B-C65F-9B1671302DC3}"/>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14075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The Beginning</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Beginning </a:t>
            </a:r>
          </a:p>
        </p:txBody>
      </p:sp>
      <p:pic>
        <p:nvPicPr>
          <p:cNvPr id="11" name="Picture 10">
            <a:extLst>
              <a:ext uri="{FF2B5EF4-FFF2-40B4-BE49-F238E27FC236}">
                <a16:creationId xmlns:a16="http://schemas.microsoft.com/office/drawing/2014/main" id="{1A0D1582-8121-F921-EF9E-74C762DB24A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44002"/>
            <a:ext cx="1716156" cy="1399975"/>
          </a:xfrm>
          <a:prstGeom prst="rect">
            <a:avLst/>
          </a:prstGeom>
        </p:spPr>
      </p:pic>
      <p:grpSp>
        <p:nvGrpSpPr>
          <p:cNvPr id="19" name="Group 18" descr="A back and white drawing of a house.">
            <a:extLst>
              <a:ext uri="{FF2B5EF4-FFF2-40B4-BE49-F238E27FC236}">
                <a16:creationId xmlns:a16="http://schemas.microsoft.com/office/drawing/2014/main" id="{ED6BECBF-044B-D249-9F38-98EA64B7EB68}"/>
              </a:ext>
            </a:extLst>
          </p:cNvPr>
          <p:cNvGrpSpPr/>
          <p:nvPr/>
        </p:nvGrpSpPr>
        <p:grpSpPr>
          <a:xfrm>
            <a:off x="432651" y="1426843"/>
            <a:ext cx="5714010" cy="4250971"/>
            <a:chOff x="432651" y="1426843"/>
            <a:chExt cx="5714010" cy="4250971"/>
          </a:xfrm>
        </p:grpSpPr>
        <p:pic>
          <p:nvPicPr>
            <p:cNvPr id="14" name="Picture 13" descr="A back and white drawing of a house.">
              <a:extLst>
                <a:ext uri="{FF2B5EF4-FFF2-40B4-BE49-F238E27FC236}">
                  <a16:creationId xmlns:a16="http://schemas.microsoft.com/office/drawing/2014/main" id="{82062EA9-5D4E-F85F-742E-EF537DA7B8D2}"/>
                </a:ext>
              </a:extLst>
            </p:cNvPr>
            <p:cNvPicPr>
              <a:picLocks noChangeAspect="1"/>
            </p:cNvPicPr>
            <p:nvPr/>
          </p:nvPicPr>
          <p:blipFill>
            <a:blip r:embed="rId5"/>
            <a:stretch>
              <a:fillRect/>
            </a:stretch>
          </p:blipFill>
          <p:spPr>
            <a:xfrm>
              <a:off x="494269" y="1426843"/>
              <a:ext cx="5652392" cy="4250971"/>
            </a:xfrm>
            <a:prstGeom prst="rect">
              <a:avLst/>
            </a:prstGeom>
            <a:ln w="28575">
              <a:solidFill>
                <a:schemeClr val="tx1"/>
              </a:solidFill>
            </a:ln>
          </p:spPr>
        </p:pic>
        <p:sp>
          <p:nvSpPr>
            <p:cNvPr id="16" name="TextBox 15">
              <a:extLst>
                <a:ext uri="{FF2B5EF4-FFF2-40B4-BE49-F238E27FC236}">
                  <a16:creationId xmlns:a16="http://schemas.microsoft.com/office/drawing/2014/main" id="{60F6A4FC-6EF7-188E-A37E-16A228F896B2}"/>
                </a:ext>
              </a:extLst>
            </p:cNvPr>
            <p:cNvSpPr txBox="1"/>
            <p:nvPr/>
          </p:nvSpPr>
          <p:spPr>
            <a:xfrm>
              <a:off x="432651" y="1426843"/>
              <a:ext cx="2034531" cy="215444"/>
            </a:xfrm>
            <a:prstGeom prst="rect">
              <a:avLst/>
            </a:prstGeom>
            <a:noFill/>
          </p:spPr>
          <p:txBody>
            <a:bodyPr wrap="none" rtlCol="0">
              <a:spAutoFit/>
            </a:bodyPr>
            <a:lstStyle/>
            <a:p>
              <a:r>
                <a:rPr lang="en-GB" sz="800" dirty="0">
                  <a:solidFill>
                    <a:schemeClr val="bg1">
                      <a:lumMod val="75000"/>
                    </a:schemeClr>
                  </a:solidFill>
                </a:rPr>
                <a:t>© Public Domain from Wikimedia Commons</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6329526" y="1426843"/>
            <a:ext cx="547153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Robert Ramsden of </a:t>
            </a:r>
            <a:r>
              <a:rPr lang="en-GB" sz="1600" dirty="0" err="1">
                <a:latin typeface="Linkpen 17a Print" panose="03050602060000000000" pitchFamily="66" charset="77"/>
              </a:rPr>
              <a:t>Crawstone</a:t>
            </a:r>
            <a:r>
              <a:rPr lang="en-GB" sz="1600" dirty="0">
                <a:latin typeface="Linkpen 17a Print" panose="03050602060000000000" pitchFamily="66" charset="77"/>
              </a:rPr>
              <a:t> Hall, </a:t>
            </a:r>
            <a:r>
              <a:rPr lang="en-GB" sz="1600" dirty="0" err="1">
                <a:latin typeface="Linkpen 17a Print" panose="03050602060000000000" pitchFamily="66" charset="77"/>
              </a:rPr>
              <a:t>Greetland</a:t>
            </a:r>
            <a:r>
              <a:rPr lang="en-GB" sz="1600" dirty="0">
                <a:latin typeface="Linkpen 17a Print" panose="03050602060000000000" pitchFamily="66" charset="77"/>
              </a:rPr>
              <a:t>, had four children.</a:t>
            </a:r>
          </a:p>
        </p:txBody>
      </p:sp>
      <p:sp>
        <p:nvSpPr>
          <p:cNvPr id="15" name="TextBox 14">
            <a:extLst>
              <a:ext uri="{FF2B5EF4-FFF2-40B4-BE49-F238E27FC236}">
                <a16:creationId xmlns:a16="http://schemas.microsoft.com/office/drawing/2014/main" id="{7D2B8303-4ED1-A19A-356A-2ED22B8B06FD}"/>
              </a:ext>
            </a:extLst>
          </p:cNvPr>
          <p:cNvSpPr txBox="1"/>
          <p:nvPr/>
        </p:nvSpPr>
        <p:spPr>
          <a:xfrm>
            <a:off x="6322899" y="2368802"/>
            <a:ext cx="5471536"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family was first associated with Huddersfield when his eldest son, William Ramsden (c.1513-1580), was gifted land and property in the area by his new father-in-law. He had married Joanna, daughter of John Wood who was thought of as the richest man in the district. William Ramsden (c.1513-1580), continued to purchase land up until his death in 1580.</a:t>
            </a:r>
          </a:p>
        </p:txBody>
      </p:sp>
      <p:grpSp>
        <p:nvGrpSpPr>
          <p:cNvPr id="5" name="Group 4" descr="Crawstone Hall, Greetland&#10;">
            <a:extLst>
              <a:ext uri="{FF2B5EF4-FFF2-40B4-BE49-F238E27FC236}">
                <a16:creationId xmlns:a16="http://schemas.microsoft.com/office/drawing/2014/main" id="{EAD0F5AD-6C0E-18B3-8F3B-F6F1584B645D}"/>
              </a:ext>
            </a:extLst>
          </p:cNvPr>
          <p:cNvGrpSpPr/>
          <p:nvPr/>
        </p:nvGrpSpPr>
        <p:grpSpPr>
          <a:xfrm>
            <a:off x="481017" y="5699101"/>
            <a:ext cx="3529747" cy="430887"/>
            <a:chOff x="5121850" y="2417403"/>
            <a:chExt cx="3529747" cy="430887"/>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276103" y="2417403"/>
              <a:ext cx="3375494" cy="430887"/>
            </a:xfrm>
            <a:prstGeom prst="rect">
              <a:avLst/>
            </a:prstGeom>
            <a:noFill/>
          </p:spPr>
          <p:txBody>
            <a:bodyPr wrap="square">
              <a:spAutoFit/>
            </a:bodyPr>
            <a:lstStyle/>
            <a:p>
              <a:pPr>
                <a:lnSpc>
                  <a:spcPct val="150000"/>
                </a:lnSpc>
              </a:pPr>
              <a:r>
                <a:rPr lang="en-GB" sz="1600" dirty="0" err="1">
                  <a:latin typeface="Linkpen 17a Print" panose="03050602060000000000" pitchFamily="66" charset="77"/>
                </a:rPr>
                <a:t>Crawstone</a:t>
              </a:r>
              <a:r>
                <a:rPr lang="en-GB" sz="1600" dirty="0">
                  <a:latin typeface="Linkpen 17a Print" panose="03050602060000000000" pitchFamily="66" charset="77"/>
                </a:rPr>
                <a:t> Hall, </a:t>
              </a:r>
              <a:r>
                <a:rPr lang="en-GB" sz="1600" dirty="0" err="1">
                  <a:latin typeface="Linkpen 17a Print" panose="03050602060000000000" pitchFamily="66" charset="77"/>
                </a:rPr>
                <a:t>Greetland</a:t>
              </a:r>
              <a:endParaRPr lang="en-GB" sz="1600" dirty="0">
                <a:latin typeface="Linkpen 17a Print" panose="03050602060000000000" pitchFamily="66" charset="77"/>
              </a:endParaRPr>
            </a:p>
          </p:txBody>
        </p:sp>
      </p:gr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FF62A732-CACE-2BD2-C271-759C95DCA763}"/>
              </a:ext>
            </a:extLst>
          </p:cNvPr>
          <p:cNvSpPr>
            <a:spLocks noGrp="1"/>
          </p:cNvSpPr>
          <p:nvPr>
            <p:ph type="ctrTitle"/>
          </p:nvPr>
        </p:nvSpPr>
        <p:spPr>
          <a:xfrm>
            <a:off x="1524000" y="-1278545"/>
            <a:ext cx="9144000" cy="936017"/>
          </a:xfrm>
        </p:spPr>
        <p:txBody>
          <a:bodyPr/>
          <a:lstStyle/>
          <a:p>
            <a:r>
              <a:rPr lang="en-US" dirty="0"/>
              <a:t>Longley</a:t>
            </a:r>
            <a:r>
              <a:rPr lang="en-US" baseline="0" dirty="0"/>
              <a:t> hall</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Longley Hall</a:t>
            </a:r>
          </a:p>
        </p:txBody>
      </p:sp>
      <p:pic>
        <p:nvPicPr>
          <p:cNvPr id="23" name="Picture 22">
            <a:extLst>
              <a:ext uri="{FF2B5EF4-FFF2-40B4-BE49-F238E27FC236}">
                <a16:creationId xmlns:a16="http://schemas.microsoft.com/office/drawing/2014/main" id="{D093FAC7-DB1E-3CE4-7737-587F1B445C8F}"/>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44002"/>
            <a:ext cx="1716156" cy="139997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9" y="1244841"/>
            <a:ext cx="10597802"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John Ramsden (? – 1591), younger brother of William Ramsden (c.1513-1580), also purchased land in Huddersfield.  He then inherited land when his brother died.</a:t>
            </a:r>
          </a:p>
        </p:txBody>
      </p:sp>
      <p:grpSp>
        <p:nvGrpSpPr>
          <p:cNvPr id="17" name="Group 16" descr="A photograph of Longley Hall, A stone building with a garden.">
            <a:extLst>
              <a:ext uri="{FF2B5EF4-FFF2-40B4-BE49-F238E27FC236}">
                <a16:creationId xmlns:a16="http://schemas.microsoft.com/office/drawing/2014/main" id="{133217FF-687B-2976-38E3-E7180E3CFCEA}"/>
              </a:ext>
            </a:extLst>
          </p:cNvPr>
          <p:cNvGrpSpPr/>
          <p:nvPr/>
        </p:nvGrpSpPr>
        <p:grpSpPr>
          <a:xfrm>
            <a:off x="1436333" y="2156667"/>
            <a:ext cx="4440691" cy="2682396"/>
            <a:chOff x="265631" y="2051518"/>
            <a:chExt cx="5083703" cy="3070807"/>
          </a:xfrm>
        </p:grpSpPr>
        <p:pic>
          <p:nvPicPr>
            <p:cNvPr id="15" name="Picture 14" descr="A photograph of Longley Hall, A stone building with a garden.">
              <a:extLst>
                <a:ext uri="{FF2B5EF4-FFF2-40B4-BE49-F238E27FC236}">
                  <a16:creationId xmlns:a16="http://schemas.microsoft.com/office/drawing/2014/main" id="{B68AF1F7-C926-6730-1EB0-91E90089365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5631" y="2096922"/>
              <a:ext cx="5042338" cy="3025403"/>
            </a:xfrm>
            <a:prstGeom prst="rect">
              <a:avLst/>
            </a:prstGeom>
            <a:ln w="28575">
              <a:solidFill>
                <a:schemeClr val="tx1"/>
              </a:solidFill>
            </a:ln>
          </p:spPr>
        </p:pic>
        <p:sp>
          <p:nvSpPr>
            <p:cNvPr id="16" name="TextBox 15">
              <a:extLst>
                <a:ext uri="{FF2B5EF4-FFF2-40B4-BE49-F238E27FC236}">
                  <a16:creationId xmlns:a16="http://schemas.microsoft.com/office/drawing/2014/main" id="{EF00175C-E4C4-EDDF-FE24-8093397F06C4}"/>
                </a:ext>
              </a:extLst>
            </p:cNvPr>
            <p:cNvSpPr txBox="1"/>
            <p:nvPr/>
          </p:nvSpPr>
          <p:spPr>
            <a:xfrm>
              <a:off x="4258907" y="2051518"/>
              <a:ext cx="1090427" cy="229023"/>
            </a:xfrm>
            <a:prstGeom prst="rect">
              <a:avLst/>
            </a:prstGeom>
            <a:noFill/>
          </p:spPr>
          <p:txBody>
            <a:bodyPr wrap="none" rtlCol="0">
              <a:spAutoFit/>
            </a:bodyPr>
            <a:lstStyle/>
            <a:p>
              <a:pPr algn="r"/>
              <a:r>
                <a:rPr lang="en-GB" sz="700" dirty="0">
                  <a:solidFill>
                    <a:schemeClr val="bg1">
                      <a:lumMod val="95000"/>
                    </a:schemeClr>
                  </a:solidFill>
                </a:rPr>
                <a:t>© </a:t>
              </a:r>
              <a:r>
                <a:rPr lang="en-GB" sz="700" dirty="0" err="1">
                  <a:solidFill>
                    <a:schemeClr val="bg1">
                      <a:lumMod val="95000"/>
                    </a:schemeClr>
                  </a:solidFill>
                </a:rPr>
                <a:t>Onthemarket.com</a:t>
              </a:r>
              <a:endParaRPr lang="en-GB" sz="700" dirty="0">
                <a:solidFill>
                  <a:schemeClr val="bg1">
                    <a:lumMod val="95000"/>
                  </a:schemeClr>
                </a:solidFill>
              </a:endParaRPr>
            </a:p>
          </p:txBody>
        </p:sp>
      </p:grpSp>
      <p:grpSp>
        <p:nvGrpSpPr>
          <p:cNvPr id="21" name="Group 20" descr="An aerial view of Longley Hall.">
            <a:extLst>
              <a:ext uri="{FF2B5EF4-FFF2-40B4-BE49-F238E27FC236}">
                <a16:creationId xmlns:a16="http://schemas.microsoft.com/office/drawing/2014/main" id="{36A07F59-4A57-7CC8-7233-1FB01115A538}"/>
              </a:ext>
            </a:extLst>
          </p:cNvPr>
          <p:cNvGrpSpPr/>
          <p:nvPr/>
        </p:nvGrpSpPr>
        <p:grpSpPr>
          <a:xfrm>
            <a:off x="6400674" y="2182634"/>
            <a:ext cx="4287393" cy="2666810"/>
            <a:chOff x="5790464" y="1895223"/>
            <a:chExt cx="5278029" cy="3282997"/>
          </a:xfrm>
        </p:grpSpPr>
        <p:pic>
          <p:nvPicPr>
            <p:cNvPr id="18" name="Picture 17" descr="An aerial view of Longley Hall.">
              <a:extLst>
                <a:ext uri="{FF2B5EF4-FFF2-40B4-BE49-F238E27FC236}">
                  <a16:creationId xmlns:a16="http://schemas.microsoft.com/office/drawing/2014/main" id="{466C8F5E-F933-0468-7940-715212D8C6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27488" y="1907860"/>
              <a:ext cx="5241005" cy="3270360"/>
            </a:xfrm>
            <a:prstGeom prst="rect">
              <a:avLst/>
            </a:prstGeom>
            <a:ln w="28575">
              <a:solidFill>
                <a:schemeClr val="tx1"/>
              </a:solidFill>
            </a:ln>
          </p:spPr>
        </p:pic>
        <p:sp>
          <p:nvSpPr>
            <p:cNvPr id="19" name="TextBox 18">
              <a:extLst>
                <a:ext uri="{FF2B5EF4-FFF2-40B4-BE49-F238E27FC236}">
                  <a16:creationId xmlns:a16="http://schemas.microsoft.com/office/drawing/2014/main" id="{12A8E427-79D4-8FD8-8B2D-8AEC44254253}"/>
                </a:ext>
              </a:extLst>
            </p:cNvPr>
            <p:cNvSpPr txBox="1"/>
            <p:nvPr/>
          </p:nvSpPr>
          <p:spPr>
            <a:xfrm>
              <a:off x="5790464" y="1895223"/>
              <a:ext cx="1093569" cy="215444"/>
            </a:xfrm>
            <a:prstGeom prst="rect">
              <a:avLst/>
            </a:prstGeom>
            <a:noFill/>
          </p:spPr>
          <p:txBody>
            <a:bodyPr wrap="none" rtlCol="0">
              <a:spAutoFit/>
            </a:bodyPr>
            <a:lstStyle/>
            <a:p>
              <a:r>
                <a:rPr lang="en-GB" sz="800" dirty="0"/>
                <a:t>© Google Earth 2024</a:t>
              </a:r>
            </a:p>
          </p:txBody>
        </p:sp>
      </p:grpSp>
      <p:sp>
        <p:nvSpPr>
          <p:cNvPr id="20" name="Oval 19" descr="An orange circle showing where Longley Hall is located.">
            <a:extLst>
              <a:ext uri="{FF2B5EF4-FFF2-40B4-BE49-F238E27FC236}">
                <a16:creationId xmlns:a16="http://schemas.microsoft.com/office/drawing/2014/main" id="{FCDEE01A-6022-C2BC-DD18-BD833913B1E8}"/>
              </a:ext>
            </a:extLst>
          </p:cNvPr>
          <p:cNvSpPr/>
          <p:nvPr/>
        </p:nvSpPr>
        <p:spPr>
          <a:xfrm>
            <a:off x="7639231" y="3024725"/>
            <a:ext cx="943207" cy="990368"/>
          </a:xfrm>
          <a:prstGeom prst="ellipse">
            <a:avLst/>
          </a:prstGeom>
          <a:noFill/>
          <a:ln w="63500">
            <a:solidFill>
              <a:srgbClr val="F4973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9B6B45CE-F564-1289-2A31-A6BDBCF8421A}"/>
              </a:ext>
            </a:extLst>
          </p:cNvPr>
          <p:cNvSpPr txBox="1"/>
          <p:nvPr/>
        </p:nvSpPr>
        <p:spPr>
          <a:xfrm>
            <a:off x="479047" y="4987018"/>
            <a:ext cx="11233905"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Between 1576 and 1577, John Ramsden (? – 1591) commissioned the building of  Longley Hall, now known as Longley Old Hall. It would become the family home for around one hundred years.  </a:t>
            </a:r>
          </a:p>
        </p:txBody>
      </p:sp>
    </p:spTree>
    <p:extLst>
      <p:ext uri="{BB962C8B-B14F-4D97-AF65-F5344CB8AC3E}">
        <p14:creationId xmlns:p14="http://schemas.microsoft.com/office/powerpoint/2010/main" val="24373721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heel(1)">
                                      <p:cBhvr>
                                        <p:cTn id="23" dur="2000"/>
                                        <p:tgtEl>
                                          <p:spTgt spid="2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0"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FF62A732-CACE-2BD2-C271-759C95DCA763}"/>
              </a:ext>
            </a:extLst>
          </p:cNvPr>
          <p:cNvSpPr>
            <a:spLocks noGrp="1"/>
          </p:cNvSpPr>
          <p:nvPr>
            <p:ph type="ctrTitle"/>
          </p:nvPr>
        </p:nvSpPr>
        <p:spPr>
          <a:xfrm>
            <a:off x="1524000" y="-1278545"/>
            <a:ext cx="9144000" cy="936017"/>
          </a:xfrm>
        </p:spPr>
        <p:txBody>
          <a:bodyPr>
            <a:normAutofit/>
          </a:bodyPr>
          <a:lstStyle/>
          <a:p>
            <a:r>
              <a:rPr lang="en-US" dirty="0"/>
              <a:t>The Manor of Huddersfield</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750955"/>
            <a:ext cx="5601731" cy="93601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Manor of Huddersfield</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898201"/>
            <a:ext cx="4955061"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In 1599, William Ramsden (1558-1623), who was the son of John Ramsden (?-1591), bought the Manor of Huddersfield from Queen Elizabeth for £965. This was equivalent to £140,000 in today’s money. This meant that the family owned a huge amount of land in Huddersfield.</a:t>
            </a:r>
          </a:p>
        </p:txBody>
      </p:sp>
      <p:grpSp>
        <p:nvGrpSpPr>
          <p:cNvPr id="4" name="Group 3" descr="William Ramsden (1558-1623) &#10;">
            <a:extLst>
              <a:ext uri="{FF2B5EF4-FFF2-40B4-BE49-F238E27FC236}">
                <a16:creationId xmlns:a16="http://schemas.microsoft.com/office/drawing/2014/main" id="{56F1EAA6-5947-1A21-8217-B8013F9E1FB7}"/>
              </a:ext>
            </a:extLst>
          </p:cNvPr>
          <p:cNvGrpSpPr/>
          <p:nvPr/>
        </p:nvGrpSpPr>
        <p:grpSpPr>
          <a:xfrm>
            <a:off x="7112289" y="5241138"/>
            <a:ext cx="3848154" cy="430887"/>
            <a:chOff x="5095346" y="2417403"/>
            <a:chExt cx="3848154" cy="430887"/>
          </a:xfrm>
        </p:grpSpPr>
        <p:pic>
          <p:nvPicPr>
            <p:cNvPr id="5" name="Picture 4">
              <a:extLst>
                <a:ext uri="{FF2B5EF4-FFF2-40B4-BE49-F238E27FC236}">
                  <a16:creationId xmlns:a16="http://schemas.microsoft.com/office/drawing/2014/main" id="{5D04F827-B180-F18E-C2FC-DBF2E09A13C1}"/>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44649" y="2510827"/>
              <a:ext cx="350267" cy="248874"/>
            </a:xfrm>
            <a:prstGeom prst="rect">
              <a:avLst/>
            </a:prstGeom>
          </p:spPr>
        </p:pic>
        <p:sp>
          <p:nvSpPr>
            <p:cNvPr id="6" name="TextBox 5">
              <a:extLst>
                <a:ext uri="{FF2B5EF4-FFF2-40B4-BE49-F238E27FC236}">
                  <a16:creationId xmlns:a16="http://schemas.microsoft.com/office/drawing/2014/main" id="{ACD4E550-8C1D-FB76-85B2-20A35F1AD67E}"/>
                </a:ext>
              </a:extLst>
            </p:cNvPr>
            <p:cNvSpPr txBox="1"/>
            <p:nvPr/>
          </p:nvSpPr>
          <p:spPr>
            <a:xfrm>
              <a:off x="5276103" y="2417403"/>
              <a:ext cx="3667397" cy="430887"/>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William Ramsden (1558-1623) </a:t>
              </a:r>
            </a:p>
          </p:txBody>
        </p:sp>
      </p:grpSp>
      <p:pic>
        <p:nvPicPr>
          <p:cNvPr id="2" name="Picture 1">
            <a:extLst>
              <a:ext uri="{FF2B5EF4-FFF2-40B4-BE49-F238E27FC236}">
                <a16:creationId xmlns:a16="http://schemas.microsoft.com/office/drawing/2014/main" id="{6B7D07ED-7982-DADE-E698-6BD0295CDDCF}"/>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75843" y="5456582"/>
            <a:ext cx="1716156" cy="1399975"/>
          </a:xfrm>
          <a:prstGeom prst="rect">
            <a:avLst/>
          </a:prstGeom>
        </p:spPr>
      </p:pic>
      <p:sp>
        <p:nvSpPr>
          <p:cNvPr id="3" name="Rectangle 2" descr="A painting of Williams Ramadan, he is wearing a frilled collar and a black shirt.">
            <a:extLst>
              <a:ext uri="{FF2B5EF4-FFF2-40B4-BE49-F238E27FC236}">
                <a16:creationId xmlns:a16="http://schemas.microsoft.com/office/drawing/2014/main" id="{6B40B79B-9E43-F20B-CCD0-29CAEAAA484C}"/>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90225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Continued Growth</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Continued Growth</a:t>
            </a:r>
          </a:p>
        </p:txBody>
      </p:sp>
      <p:pic>
        <p:nvPicPr>
          <p:cNvPr id="11" name="Picture 10">
            <a:extLst>
              <a:ext uri="{FF2B5EF4-FFF2-40B4-BE49-F238E27FC236}">
                <a16:creationId xmlns:a16="http://schemas.microsoft.com/office/drawing/2014/main" id="{1A0D1582-8121-F921-EF9E-74C762DB24A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44002"/>
            <a:ext cx="1716156" cy="139997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9550" y="1621945"/>
            <a:ext cx="4542008"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The Ramsden family bought more land purchasing the Manor of </a:t>
            </a:r>
            <a:r>
              <a:rPr lang="en-GB" dirty="0" err="1">
                <a:latin typeface="Linkpen 17a Print" panose="03050602060000000000" pitchFamily="66" charset="77"/>
              </a:rPr>
              <a:t>Almondbury</a:t>
            </a:r>
            <a:r>
              <a:rPr lang="en-GB" dirty="0">
                <a:latin typeface="Linkpen 17a Print" panose="03050602060000000000" pitchFamily="66" charset="77"/>
              </a:rPr>
              <a:t> and the Manor of Byram at Brotherton near Pontefract.</a:t>
            </a:r>
          </a:p>
        </p:txBody>
      </p:sp>
      <p:sp>
        <p:nvSpPr>
          <p:cNvPr id="4" name="TextBox 3">
            <a:extLst>
              <a:ext uri="{FF2B5EF4-FFF2-40B4-BE49-F238E27FC236}">
                <a16:creationId xmlns:a16="http://schemas.microsoft.com/office/drawing/2014/main" id="{D92CE924-8F54-3866-DFC6-A657037B5955}"/>
              </a:ext>
            </a:extLst>
          </p:cNvPr>
          <p:cNvSpPr txBox="1"/>
          <p:nvPr/>
        </p:nvSpPr>
        <p:spPr>
          <a:xfrm>
            <a:off x="486297" y="4010242"/>
            <a:ext cx="4542008"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Towards the end of the 17th Century, they moved out of Longley Hall and moved to the family’s estate at Byram.</a:t>
            </a:r>
          </a:p>
        </p:txBody>
      </p:sp>
      <p:grpSp>
        <p:nvGrpSpPr>
          <p:cNvPr id="10" name="Group 9" descr="A large building with a stone wall and lots of windows.">
            <a:extLst>
              <a:ext uri="{FF2B5EF4-FFF2-40B4-BE49-F238E27FC236}">
                <a16:creationId xmlns:a16="http://schemas.microsoft.com/office/drawing/2014/main" id="{6837526C-4BF0-3426-C94B-1377E1997410}"/>
              </a:ext>
            </a:extLst>
          </p:cNvPr>
          <p:cNvGrpSpPr/>
          <p:nvPr/>
        </p:nvGrpSpPr>
        <p:grpSpPr>
          <a:xfrm>
            <a:off x="5195811" y="1509505"/>
            <a:ext cx="6386119" cy="4116175"/>
            <a:chOff x="5195811" y="1509505"/>
            <a:chExt cx="6386119" cy="4116175"/>
          </a:xfrm>
        </p:grpSpPr>
        <p:pic>
          <p:nvPicPr>
            <p:cNvPr id="6" name="Picture 5" descr="A large building with a stone wall and lots of windows.">
              <a:extLst>
                <a:ext uri="{FF2B5EF4-FFF2-40B4-BE49-F238E27FC236}">
                  <a16:creationId xmlns:a16="http://schemas.microsoft.com/office/drawing/2014/main" id="{AF6F9572-909C-F8C7-4FBC-73EDE05E4B7D}"/>
                </a:ext>
              </a:extLst>
            </p:cNvPr>
            <p:cNvPicPr>
              <a:picLocks noChangeAspect="1"/>
            </p:cNvPicPr>
            <p:nvPr/>
          </p:nvPicPr>
          <p:blipFill>
            <a:blip r:embed="rId5"/>
            <a:stretch>
              <a:fillRect/>
            </a:stretch>
          </p:blipFill>
          <p:spPr>
            <a:xfrm>
              <a:off x="5195811" y="1562289"/>
              <a:ext cx="6349048" cy="4063391"/>
            </a:xfrm>
            <a:prstGeom prst="rect">
              <a:avLst/>
            </a:prstGeom>
            <a:ln w="28575">
              <a:solidFill>
                <a:schemeClr val="tx1"/>
              </a:solidFill>
            </a:ln>
          </p:spPr>
        </p:pic>
        <p:sp>
          <p:nvSpPr>
            <p:cNvPr id="9" name="TextBox 8">
              <a:extLst>
                <a:ext uri="{FF2B5EF4-FFF2-40B4-BE49-F238E27FC236}">
                  <a16:creationId xmlns:a16="http://schemas.microsoft.com/office/drawing/2014/main" id="{CE9FC522-F46D-37D4-8729-CF987664C051}"/>
                </a:ext>
              </a:extLst>
            </p:cNvPr>
            <p:cNvSpPr txBox="1"/>
            <p:nvPr/>
          </p:nvSpPr>
          <p:spPr>
            <a:xfrm>
              <a:off x="9924104" y="1509505"/>
              <a:ext cx="1657826" cy="215444"/>
            </a:xfrm>
            <a:prstGeom prst="rect">
              <a:avLst/>
            </a:prstGeom>
            <a:noFill/>
          </p:spPr>
          <p:txBody>
            <a:bodyPr wrap="none" rtlCol="0">
              <a:spAutoFit/>
            </a:bodyPr>
            <a:lstStyle/>
            <a:p>
              <a:pPr algn="r"/>
              <a:r>
                <a:rPr lang="en-GB" sz="800" dirty="0">
                  <a:solidFill>
                    <a:schemeClr val="bg1">
                      <a:lumMod val="65000"/>
                    </a:schemeClr>
                  </a:solidFill>
                </a:rPr>
                <a:t>© Matthew Beckett/Lost Heritage</a:t>
              </a:r>
            </a:p>
          </p:txBody>
        </p:sp>
      </p:grpSp>
      <p:grpSp>
        <p:nvGrpSpPr>
          <p:cNvPr id="5" name="Group 4" descr="Byram Park which was demolished between the 1930s and 1955.&#10;">
            <a:extLst>
              <a:ext uri="{FF2B5EF4-FFF2-40B4-BE49-F238E27FC236}">
                <a16:creationId xmlns:a16="http://schemas.microsoft.com/office/drawing/2014/main" id="{EAD0F5AD-6C0E-18B3-8F3B-F6F1584B645D}"/>
              </a:ext>
            </a:extLst>
          </p:cNvPr>
          <p:cNvGrpSpPr/>
          <p:nvPr/>
        </p:nvGrpSpPr>
        <p:grpSpPr>
          <a:xfrm>
            <a:off x="5170201" y="5641393"/>
            <a:ext cx="6540371" cy="800219"/>
            <a:chOff x="5109493" y="2417403"/>
            <a:chExt cx="6540371" cy="800219"/>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58796"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300816" y="2417403"/>
              <a:ext cx="634904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Byram Park which was demolished between the 1930s and 1955.</a:t>
              </a:r>
            </a:p>
          </p:txBody>
        </p:sp>
      </p:grpSp>
    </p:spTree>
    <p:extLst>
      <p:ext uri="{BB962C8B-B14F-4D97-AF65-F5344CB8AC3E}">
        <p14:creationId xmlns:p14="http://schemas.microsoft.com/office/powerpoint/2010/main" val="346765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Influence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92606" y="471137"/>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Influence</a:t>
            </a:r>
          </a:p>
        </p:txBody>
      </p:sp>
      <p:pic>
        <p:nvPicPr>
          <p:cNvPr id="18" name="Picture 17">
            <a:extLst>
              <a:ext uri="{FF2B5EF4-FFF2-40B4-BE49-F238E27FC236}">
                <a16:creationId xmlns:a16="http://schemas.microsoft.com/office/drawing/2014/main" id="{0DB3F725-5B7E-9DE5-1375-74C3A63B7B4E}"/>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4" y="-44002"/>
            <a:ext cx="1716156" cy="139997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92606" y="1400317"/>
            <a:ext cx="6560962"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Ramsden family owned mills in Huddersfield and encouraged trade and industry within the town.</a:t>
            </a:r>
          </a:p>
        </p:txBody>
      </p:sp>
      <p:sp>
        <p:nvSpPr>
          <p:cNvPr id="4" name="TextBox 3">
            <a:extLst>
              <a:ext uri="{FF2B5EF4-FFF2-40B4-BE49-F238E27FC236}">
                <a16:creationId xmlns:a16="http://schemas.microsoft.com/office/drawing/2014/main" id="{D92CE924-8F54-3866-DFC6-A657037B5955}"/>
              </a:ext>
            </a:extLst>
          </p:cNvPr>
          <p:cNvSpPr txBox="1"/>
          <p:nvPr/>
        </p:nvSpPr>
        <p:spPr>
          <a:xfrm>
            <a:off x="4992606" y="2328833"/>
            <a:ext cx="6560962"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1671, Sir John Ramsden (1648-1690) obtained a charter to hold markets in Huddersfield every Tuesday. A charter was granted by royalty and allowed a town to hold a market on a specific day making sure it did not clash with market days in other nearby towns. This contributed to Huddersfield’s growth as a popular market town.</a:t>
            </a:r>
          </a:p>
        </p:txBody>
      </p:sp>
      <p:sp>
        <p:nvSpPr>
          <p:cNvPr id="13" name="TextBox 12">
            <a:extLst>
              <a:ext uri="{FF2B5EF4-FFF2-40B4-BE49-F238E27FC236}">
                <a16:creationId xmlns:a16="http://schemas.microsoft.com/office/drawing/2014/main" id="{C7FBAE49-C72B-9664-ED91-84E04EA51EAE}"/>
              </a:ext>
            </a:extLst>
          </p:cNvPr>
          <p:cNvSpPr txBox="1"/>
          <p:nvPr/>
        </p:nvSpPr>
        <p:spPr>
          <a:xfrm>
            <a:off x="4992606" y="5165486"/>
            <a:ext cx="656096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market cross still stands in the centre of Huddersfield and is decorated with the Ramsden family coat of arms.</a:t>
            </a:r>
          </a:p>
        </p:txBody>
      </p:sp>
      <p:grpSp>
        <p:nvGrpSpPr>
          <p:cNvPr id="5" name="Group 4" descr="The market cross.&#10;">
            <a:extLst>
              <a:ext uri="{FF2B5EF4-FFF2-40B4-BE49-F238E27FC236}">
                <a16:creationId xmlns:a16="http://schemas.microsoft.com/office/drawing/2014/main" id="{EAD0F5AD-6C0E-18B3-8F3B-F6F1584B645D}"/>
              </a:ext>
            </a:extLst>
          </p:cNvPr>
          <p:cNvGrpSpPr/>
          <p:nvPr/>
        </p:nvGrpSpPr>
        <p:grpSpPr>
          <a:xfrm>
            <a:off x="2426157" y="6156664"/>
            <a:ext cx="2478631" cy="430887"/>
            <a:chOff x="5109493" y="2417403"/>
            <a:chExt cx="2478631" cy="430887"/>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58796"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300816" y="2417403"/>
              <a:ext cx="2287308"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market cross.</a:t>
              </a:r>
            </a:p>
          </p:txBody>
        </p:sp>
      </p:grpSp>
      <p:sp>
        <p:nvSpPr>
          <p:cNvPr id="6" name="Rectangle 5" descr="A photograph of the market cross.">
            <a:extLst>
              <a:ext uri="{FF2B5EF4-FFF2-40B4-BE49-F238E27FC236}">
                <a16:creationId xmlns:a16="http://schemas.microsoft.com/office/drawing/2014/main" id="{7EDD9013-D278-D716-9789-050FCFD19632}"/>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930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Textiles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Textiles</a:t>
            </a:r>
          </a:p>
        </p:txBody>
      </p:sp>
      <p:pic>
        <p:nvPicPr>
          <p:cNvPr id="11" name="Picture 10">
            <a:extLst>
              <a:ext uri="{FF2B5EF4-FFF2-40B4-BE49-F238E27FC236}">
                <a16:creationId xmlns:a16="http://schemas.microsoft.com/office/drawing/2014/main" id="{1A0D1582-8121-F921-EF9E-74C762DB24A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44002"/>
            <a:ext cx="1716156" cy="139997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9" y="1355973"/>
            <a:ext cx="6469661"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1766, Sir John Ramsden (1698-1769), grandson of Sir John Ramsden (1648-1690), built the Cloth Hall. It was located on the site of what is now the town centre’s smaller Sainsbury’ store. It was a place for local textile merchants to buy and sell goods and would have brought visitors to the town.</a:t>
            </a:r>
          </a:p>
        </p:txBody>
      </p:sp>
      <p:sp>
        <p:nvSpPr>
          <p:cNvPr id="12" name="TextBox 11">
            <a:extLst>
              <a:ext uri="{FF2B5EF4-FFF2-40B4-BE49-F238E27FC236}">
                <a16:creationId xmlns:a16="http://schemas.microsoft.com/office/drawing/2014/main" id="{E5906AFA-F7A6-505F-8452-4ACE53772854}"/>
              </a:ext>
            </a:extLst>
          </p:cNvPr>
          <p:cNvSpPr txBox="1"/>
          <p:nvPr/>
        </p:nvSpPr>
        <p:spPr>
          <a:xfrm>
            <a:off x="481428" y="3756841"/>
            <a:ext cx="6469661"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Sir John Ramsden (1755-1839), son of Sir John Ramsden (1698-1769), enlarged the cloth hall in 1780. It was a very important building in the town, but it was unfortunately demolished in 1930. One clue of the Old Cloth Hall’s existence is Cloth Hall Street which was named after it.</a:t>
            </a:r>
          </a:p>
        </p:txBody>
      </p:sp>
      <p:grpSp>
        <p:nvGrpSpPr>
          <p:cNvPr id="4" name="Group 3" descr="A building with a clock tower in a grassy area.">
            <a:extLst>
              <a:ext uri="{FF2B5EF4-FFF2-40B4-BE49-F238E27FC236}">
                <a16:creationId xmlns:a16="http://schemas.microsoft.com/office/drawing/2014/main" id="{12F9A754-0E15-0773-76CB-540E9B3BA609}"/>
              </a:ext>
            </a:extLst>
          </p:cNvPr>
          <p:cNvGrpSpPr/>
          <p:nvPr/>
        </p:nvGrpSpPr>
        <p:grpSpPr>
          <a:xfrm>
            <a:off x="6925399" y="1893457"/>
            <a:ext cx="4727296" cy="3163719"/>
            <a:chOff x="6925399" y="1893457"/>
            <a:chExt cx="4727296" cy="3163719"/>
          </a:xfrm>
        </p:grpSpPr>
        <p:pic>
          <p:nvPicPr>
            <p:cNvPr id="6" name="Picture 5">
              <a:extLst>
                <a:ext uri="{FF2B5EF4-FFF2-40B4-BE49-F238E27FC236}">
                  <a16:creationId xmlns:a16="http://schemas.microsoft.com/office/drawing/2014/main" id="{F03C23BE-049D-2A40-D4F7-97E02C199328}"/>
                </a:ext>
              </a:extLst>
            </p:cNvPr>
            <p:cNvPicPr>
              <a:picLocks noChangeAspect="1"/>
            </p:cNvPicPr>
            <p:nvPr/>
          </p:nvPicPr>
          <p:blipFill>
            <a:blip r:embed="rId5"/>
            <a:srcRect/>
            <a:stretch/>
          </p:blipFill>
          <p:spPr>
            <a:xfrm>
              <a:off x="6976287" y="1893457"/>
              <a:ext cx="4676408" cy="3117605"/>
            </a:xfrm>
            <a:prstGeom prst="rect">
              <a:avLst/>
            </a:prstGeom>
            <a:ln w="28575">
              <a:solidFill>
                <a:schemeClr val="tx1"/>
              </a:solidFill>
            </a:ln>
          </p:spPr>
        </p:pic>
        <p:sp>
          <p:nvSpPr>
            <p:cNvPr id="9" name="TextBox 8">
              <a:extLst>
                <a:ext uri="{FF2B5EF4-FFF2-40B4-BE49-F238E27FC236}">
                  <a16:creationId xmlns:a16="http://schemas.microsoft.com/office/drawing/2014/main" id="{08A02A89-0F8A-EBE8-CF93-80E18A2F9BA5}"/>
                </a:ext>
              </a:extLst>
            </p:cNvPr>
            <p:cNvSpPr txBox="1"/>
            <p:nvPr/>
          </p:nvSpPr>
          <p:spPr>
            <a:xfrm>
              <a:off x="6925399" y="4841732"/>
              <a:ext cx="1827744" cy="215444"/>
            </a:xfrm>
            <a:prstGeom prst="rect">
              <a:avLst/>
            </a:prstGeom>
            <a:noFill/>
          </p:spPr>
          <p:txBody>
            <a:bodyPr wrap="none" rtlCol="0">
              <a:spAutoFit/>
            </a:bodyPr>
            <a:lstStyle/>
            <a:p>
              <a:r>
                <a:rPr lang="en-GB" sz="800" dirty="0">
                  <a:solidFill>
                    <a:srgbClr val="68935D"/>
                  </a:solidFill>
                </a:rPr>
                <a:t>© Historic England ref: I0E01/11722/14</a:t>
              </a:r>
            </a:p>
          </p:txBody>
        </p:sp>
      </p:grpSp>
      <p:grpSp>
        <p:nvGrpSpPr>
          <p:cNvPr id="5" name="Group 4" descr="The Cloth Hall entrance was relocated and rebuilt in Ravensknowle Park.&#10;">
            <a:extLst>
              <a:ext uri="{FF2B5EF4-FFF2-40B4-BE49-F238E27FC236}">
                <a16:creationId xmlns:a16="http://schemas.microsoft.com/office/drawing/2014/main" id="{EAD0F5AD-6C0E-18B3-8F3B-F6F1584B645D}"/>
              </a:ext>
            </a:extLst>
          </p:cNvPr>
          <p:cNvGrpSpPr/>
          <p:nvPr/>
        </p:nvGrpSpPr>
        <p:grpSpPr>
          <a:xfrm>
            <a:off x="6906053" y="5382336"/>
            <a:ext cx="5345399" cy="800219"/>
            <a:chOff x="5109493" y="2417403"/>
            <a:chExt cx="5345399" cy="800219"/>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58796" y="2510827"/>
              <a:ext cx="350267" cy="248874"/>
            </a:xfrm>
            <a:prstGeom prst="rect">
              <a:avLst/>
            </a:prstGeom>
          </p:spPr>
        </p:pic>
        <p:sp>
          <p:nvSpPr>
            <p:cNvPr id="3" name="TextBox 2">
              <a:extLst>
                <a:ext uri="{FF2B5EF4-FFF2-40B4-BE49-F238E27FC236}">
                  <a16:creationId xmlns:a16="http://schemas.microsoft.com/office/drawing/2014/main" id="{31CF1836-9BC0-1A55-BB35-FBD90240428E}"/>
                </a:ext>
              </a:extLst>
            </p:cNvPr>
            <p:cNvSpPr txBox="1"/>
            <p:nvPr/>
          </p:nvSpPr>
          <p:spPr>
            <a:xfrm>
              <a:off x="5300816" y="2417403"/>
              <a:ext cx="515407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Cloth Hall entrance was relocated and rebuilt in </a:t>
              </a:r>
              <a:r>
                <a:rPr lang="en-GB" sz="1600" dirty="0" err="1">
                  <a:latin typeface="Linkpen 17a Print" panose="03050602060000000000" pitchFamily="66" charset="77"/>
                </a:rPr>
                <a:t>Ravensknowle</a:t>
              </a:r>
              <a:r>
                <a:rPr lang="en-GB" sz="1600" dirty="0">
                  <a:latin typeface="Linkpen 17a Print" panose="03050602060000000000" pitchFamily="66" charset="77"/>
                </a:rPr>
                <a:t> Park.</a:t>
              </a:r>
            </a:p>
          </p:txBody>
        </p:sp>
      </p:grpSp>
    </p:spTree>
    <p:extLst>
      <p:ext uri="{BB962C8B-B14F-4D97-AF65-F5344CB8AC3E}">
        <p14:creationId xmlns:p14="http://schemas.microsoft.com/office/powerpoint/2010/main" val="21793544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AC0473A-3B98-5C28-B373-7921A6F5E08F}"/>
              </a:ext>
            </a:extLst>
          </p:cNvPr>
          <p:cNvSpPr>
            <a:spLocks noGrp="1"/>
          </p:cNvSpPr>
          <p:nvPr>
            <p:ph type="ctrTitle"/>
          </p:nvPr>
        </p:nvSpPr>
        <p:spPr>
          <a:xfrm>
            <a:off x="1524000" y="-1326903"/>
            <a:ext cx="9144000" cy="1141161"/>
          </a:xfrm>
        </p:spPr>
        <p:txBody>
          <a:bodyPr/>
          <a:lstStyle/>
          <a:p>
            <a:r>
              <a:rPr lang="en-US" dirty="0"/>
              <a:t>Waterways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83059" y="316848"/>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solidFill>
                  <a:schemeClr val="bg1"/>
                </a:solidFill>
                <a:latin typeface="Superclarendon Rg" panose="02060605060000020003" pitchFamily="18" charset="77"/>
              </a:rPr>
              <a:t>Waterways</a:t>
            </a:r>
          </a:p>
        </p:txBody>
      </p:sp>
      <p:pic>
        <p:nvPicPr>
          <p:cNvPr id="11" name="Picture 10">
            <a:extLst>
              <a:ext uri="{FF2B5EF4-FFF2-40B4-BE49-F238E27FC236}">
                <a16:creationId xmlns:a16="http://schemas.microsoft.com/office/drawing/2014/main" id="{1A0D1582-8121-F921-EF9E-74C762DB24A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75843" y="-44002"/>
            <a:ext cx="1716156" cy="139997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1672281" y="1031539"/>
            <a:ext cx="10289060" cy="1162113"/>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In 1776, Sir John Ramsden (1755-1839), who would go on to enlarge the </a:t>
            </a:r>
            <a:br>
              <a:rPr lang="en-GB" sz="1600" dirty="0">
                <a:solidFill>
                  <a:schemeClr val="bg1"/>
                </a:solidFill>
                <a:latin typeface="Linkpen 17a Print" panose="03050602060000000000" pitchFamily="66" charset="77"/>
              </a:rPr>
            </a:br>
            <a:r>
              <a:rPr lang="en-GB" sz="1600" dirty="0">
                <a:solidFill>
                  <a:schemeClr val="bg1"/>
                </a:solidFill>
                <a:latin typeface="Linkpen 17a Print" panose="03050602060000000000" pitchFamily="66" charset="77"/>
              </a:rPr>
              <a:t>Cloth Hall, built the Broad Canal (also known as the Sir John Ramsden’s Canal). </a:t>
            </a:r>
          </a:p>
          <a:p>
            <a:pPr>
              <a:lnSpc>
                <a:spcPct val="150000"/>
              </a:lnSpc>
            </a:pPr>
            <a:r>
              <a:rPr lang="en-GB" sz="1600" dirty="0">
                <a:solidFill>
                  <a:schemeClr val="bg1"/>
                </a:solidFill>
                <a:latin typeface="Linkpen 17a Print" panose="03050602060000000000" pitchFamily="66" charset="77"/>
              </a:rPr>
              <a:t>This linked Huddersfield to the coast via the River Humber which was an important step in the town’s development.</a:t>
            </a:r>
          </a:p>
        </p:txBody>
      </p:sp>
      <p:sp>
        <p:nvSpPr>
          <p:cNvPr id="12" name="TextBox 11">
            <a:extLst>
              <a:ext uri="{FF2B5EF4-FFF2-40B4-BE49-F238E27FC236}">
                <a16:creationId xmlns:a16="http://schemas.microsoft.com/office/drawing/2014/main" id="{E5906AFA-F7A6-505F-8452-4ACE53772854}"/>
              </a:ext>
            </a:extLst>
          </p:cNvPr>
          <p:cNvSpPr txBox="1"/>
          <p:nvPr/>
        </p:nvSpPr>
        <p:spPr>
          <a:xfrm>
            <a:off x="4756868" y="5573283"/>
            <a:ext cx="7117977" cy="800219"/>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Aspley Basin is an inland port that brought boat-building, rope-making and similar industries to the town.</a:t>
            </a:r>
          </a:p>
        </p:txBody>
      </p:sp>
      <p:sp>
        <p:nvSpPr>
          <p:cNvPr id="2" name="Rectangle 1" descr="A photo of the Waterways in huddersfield.">
            <a:extLst>
              <a:ext uri="{FF2B5EF4-FFF2-40B4-BE49-F238E27FC236}">
                <a16:creationId xmlns:a16="http://schemas.microsoft.com/office/drawing/2014/main" id="{A701F639-C07E-CE89-071E-ECAEE253B2B2}"/>
              </a:ext>
            </a:extLst>
          </p:cNvPr>
          <p:cNvSpPr/>
          <p:nvPr/>
        </p:nvSpPr>
        <p:spPr>
          <a:xfrm>
            <a:off x="0" y="0"/>
            <a:ext cx="12192000"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39729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358</TotalTime>
  <Words>1206</Words>
  <Application>Microsoft Office PowerPoint</Application>
  <PresentationFormat>Widescreen</PresentationFormat>
  <Paragraphs>86</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Arial</vt:lpstr>
      <vt:lpstr>Calibri</vt:lpstr>
      <vt:lpstr>Calibri Light</vt:lpstr>
      <vt:lpstr>Linkpen 17a Print</vt:lpstr>
      <vt:lpstr>Superclarendon Rg</vt:lpstr>
      <vt:lpstr>Office Theme</vt:lpstr>
      <vt:lpstr>The Ramsdens </vt:lpstr>
      <vt:lpstr>Huddersfield Development</vt:lpstr>
      <vt:lpstr>The Beginning</vt:lpstr>
      <vt:lpstr>Longley hall</vt:lpstr>
      <vt:lpstr>The Manor of Huddersfield</vt:lpstr>
      <vt:lpstr>Continued Growth</vt:lpstr>
      <vt:lpstr>Influence</vt:lpstr>
      <vt:lpstr>Textiles</vt:lpstr>
      <vt:lpstr>Waterways</vt:lpstr>
      <vt:lpstr>Estate Buildings</vt:lpstr>
      <vt:lpstr>The Railway</vt:lpstr>
      <vt:lpstr>St George’s Square</vt:lpstr>
      <vt:lpstr>Sir John William Ramsden </vt:lpstr>
      <vt:lpstr>Sir John Frecheville Ramsden</vt:lpstr>
      <vt:lpstr>Ramsden Family Critics</vt:lpstr>
      <vt:lpstr>Ramsden Family Critics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30</cp:revision>
  <dcterms:created xsi:type="dcterms:W3CDTF">2022-12-09T08:02:53Z</dcterms:created>
  <dcterms:modified xsi:type="dcterms:W3CDTF">2024-07-09T07:42:31Z</dcterms:modified>
</cp:coreProperties>
</file>