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6"/>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DB2C0C-C2BE-406E-835D-0B1B595B91AE}" v="2" dt="2024-05-10T13:56:23.0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46"/>
    <p:restoredTop sz="86395"/>
  </p:normalViewPr>
  <p:slideViewPr>
    <p:cSldViewPr snapToGrid="0">
      <p:cViewPr varScale="1">
        <p:scale>
          <a:sx n="94" d="100"/>
          <a:sy n="94" d="100"/>
        </p:scale>
        <p:origin x="900"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1EDB2C0C-C2BE-406E-835D-0B1B595B91AE}"/>
    <pc:docChg chg="modSld">
      <pc:chgData name="Catherine McHarg" userId="88b8f76c-9ae3-4745-88eb-fe0667a22af5" providerId="ADAL" clId="{1EDB2C0C-C2BE-406E-835D-0B1B595B91AE}" dt="2024-05-10T13:56:23.022" v="1" actId="20577"/>
      <pc:docMkLst>
        <pc:docMk/>
      </pc:docMkLst>
      <pc:sldChg chg="modSp">
        <pc:chgData name="Catherine McHarg" userId="88b8f76c-9ae3-4745-88eb-fe0667a22af5" providerId="ADAL" clId="{1EDB2C0C-C2BE-406E-835D-0B1B595B91AE}" dt="2024-05-10T13:56:23.022" v="1" actId="20577"/>
        <pc:sldMkLst>
          <pc:docMk/>
          <pc:sldMk cId="718785227" sldId="261"/>
        </pc:sldMkLst>
        <pc:spChg chg="mod">
          <ac:chgData name="Catherine McHarg" userId="88b8f76c-9ae3-4745-88eb-fe0667a22af5" providerId="ADAL" clId="{1EDB2C0C-C2BE-406E-835D-0B1B595B91AE}" dt="2024-05-10T13:56:23.022" v="1" actId="20577"/>
          <ac:spMkLst>
            <pc:docMk/>
            <pc:sldMk cId="718785227" sldId="261"/>
            <ac:spMk id="6" creationId="{7A6302CB-73AC-92B9-A4C6-8E03EC7E388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038BB5-0B33-CD4D-8EB4-916E88B9A1EE}" type="datetimeFigureOut">
              <a:rPr lang="en-GB" smtClean="0"/>
              <a:t>10/05/2024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8CE236-A1A6-FC44-89CE-A7CB06269AE6}" type="slidenum">
              <a:rPr lang="en-GB" smtClean="0"/>
              <a:t>‹#›</a:t>
            </a:fld>
            <a:endParaRPr lang="en-GB"/>
          </a:p>
        </p:txBody>
      </p:sp>
    </p:spTree>
    <p:extLst>
      <p:ext uri="{BB962C8B-B14F-4D97-AF65-F5344CB8AC3E}">
        <p14:creationId xmlns:p14="http://schemas.microsoft.com/office/powerpoint/2010/main" val="3266684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a:t>
            </a:fld>
            <a:endParaRPr lang="en-GB"/>
          </a:p>
        </p:txBody>
      </p:sp>
    </p:spTree>
    <p:extLst>
      <p:ext uri="{BB962C8B-B14F-4D97-AF65-F5344CB8AC3E}">
        <p14:creationId xmlns:p14="http://schemas.microsoft.com/office/powerpoint/2010/main" val="328601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10</a:t>
            </a:fld>
            <a:endParaRPr lang="en-GB"/>
          </a:p>
        </p:txBody>
      </p:sp>
    </p:spTree>
    <p:extLst>
      <p:ext uri="{BB962C8B-B14F-4D97-AF65-F5344CB8AC3E}">
        <p14:creationId xmlns:p14="http://schemas.microsoft.com/office/powerpoint/2010/main" val="298882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11</a:t>
            </a:fld>
            <a:endParaRPr lang="en-GB"/>
          </a:p>
        </p:txBody>
      </p:sp>
    </p:spTree>
    <p:extLst>
      <p:ext uri="{BB962C8B-B14F-4D97-AF65-F5344CB8AC3E}">
        <p14:creationId xmlns:p14="http://schemas.microsoft.com/office/powerpoint/2010/main" val="576726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12</a:t>
            </a:fld>
            <a:endParaRPr lang="en-GB"/>
          </a:p>
        </p:txBody>
      </p:sp>
    </p:spTree>
    <p:extLst>
      <p:ext uri="{BB962C8B-B14F-4D97-AF65-F5344CB8AC3E}">
        <p14:creationId xmlns:p14="http://schemas.microsoft.com/office/powerpoint/2010/main" val="546288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13</a:t>
            </a:fld>
            <a:endParaRPr lang="en-GB"/>
          </a:p>
        </p:txBody>
      </p:sp>
    </p:spTree>
    <p:extLst>
      <p:ext uri="{BB962C8B-B14F-4D97-AF65-F5344CB8AC3E}">
        <p14:creationId xmlns:p14="http://schemas.microsoft.com/office/powerpoint/2010/main" val="2268431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14</a:t>
            </a:fld>
            <a:endParaRPr lang="en-GB"/>
          </a:p>
        </p:txBody>
      </p:sp>
    </p:spTree>
    <p:extLst>
      <p:ext uri="{BB962C8B-B14F-4D97-AF65-F5344CB8AC3E}">
        <p14:creationId xmlns:p14="http://schemas.microsoft.com/office/powerpoint/2010/main" val="1428562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2</a:t>
            </a:fld>
            <a:endParaRPr lang="en-GB"/>
          </a:p>
        </p:txBody>
      </p:sp>
    </p:spTree>
    <p:extLst>
      <p:ext uri="{BB962C8B-B14F-4D97-AF65-F5344CB8AC3E}">
        <p14:creationId xmlns:p14="http://schemas.microsoft.com/office/powerpoint/2010/main" val="401290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3</a:t>
            </a:fld>
            <a:endParaRPr lang="en-GB"/>
          </a:p>
        </p:txBody>
      </p:sp>
    </p:spTree>
    <p:extLst>
      <p:ext uri="{BB962C8B-B14F-4D97-AF65-F5344CB8AC3E}">
        <p14:creationId xmlns:p14="http://schemas.microsoft.com/office/powerpoint/2010/main" val="3156485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4</a:t>
            </a:fld>
            <a:endParaRPr lang="en-GB"/>
          </a:p>
        </p:txBody>
      </p:sp>
    </p:spTree>
    <p:extLst>
      <p:ext uri="{BB962C8B-B14F-4D97-AF65-F5344CB8AC3E}">
        <p14:creationId xmlns:p14="http://schemas.microsoft.com/office/powerpoint/2010/main" val="939089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5</a:t>
            </a:fld>
            <a:endParaRPr lang="en-GB"/>
          </a:p>
        </p:txBody>
      </p:sp>
    </p:spTree>
    <p:extLst>
      <p:ext uri="{BB962C8B-B14F-4D97-AF65-F5344CB8AC3E}">
        <p14:creationId xmlns:p14="http://schemas.microsoft.com/office/powerpoint/2010/main" val="2414073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6</a:t>
            </a:fld>
            <a:endParaRPr lang="en-GB"/>
          </a:p>
        </p:txBody>
      </p:sp>
    </p:spTree>
    <p:extLst>
      <p:ext uri="{BB962C8B-B14F-4D97-AF65-F5344CB8AC3E}">
        <p14:creationId xmlns:p14="http://schemas.microsoft.com/office/powerpoint/2010/main" val="1379910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7</a:t>
            </a:fld>
            <a:endParaRPr lang="en-GB"/>
          </a:p>
        </p:txBody>
      </p:sp>
    </p:spTree>
    <p:extLst>
      <p:ext uri="{BB962C8B-B14F-4D97-AF65-F5344CB8AC3E}">
        <p14:creationId xmlns:p14="http://schemas.microsoft.com/office/powerpoint/2010/main" val="195649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8</a:t>
            </a:fld>
            <a:endParaRPr lang="en-GB"/>
          </a:p>
        </p:txBody>
      </p:sp>
    </p:spTree>
    <p:extLst>
      <p:ext uri="{BB962C8B-B14F-4D97-AF65-F5344CB8AC3E}">
        <p14:creationId xmlns:p14="http://schemas.microsoft.com/office/powerpoint/2010/main" val="1290723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9</a:t>
            </a:fld>
            <a:endParaRPr lang="en-GB"/>
          </a:p>
        </p:txBody>
      </p:sp>
    </p:spTree>
    <p:extLst>
      <p:ext uri="{BB962C8B-B14F-4D97-AF65-F5344CB8AC3E}">
        <p14:creationId xmlns:p14="http://schemas.microsoft.com/office/powerpoint/2010/main" val="2897344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14.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em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3D1BE7-1540-A775-14A5-C7D4EC455CBC}"/>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2025701" y="1285963"/>
            <a:ext cx="8140598" cy="4286074"/>
          </a:xfrm>
          <a:prstGeom prst="rect">
            <a:avLst/>
          </a:prstGeom>
        </p:spPr>
      </p:pic>
      <p:pic>
        <p:nvPicPr>
          <p:cNvPr id="8" name="Picture 7">
            <a:extLst>
              <a:ext uri="{FF2B5EF4-FFF2-40B4-BE49-F238E27FC236}">
                <a16:creationId xmlns:a16="http://schemas.microsoft.com/office/drawing/2014/main" id="{0C98D7E3-3486-CF56-DBFB-36EEC46F91C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495349" y="5379651"/>
            <a:ext cx="1663700" cy="1435100"/>
          </a:xfrm>
          <a:prstGeom prst="rect">
            <a:avLst/>
          </a:prstGeom>
        </p:spPr>
      </p:pic>
      <p:sp>
        <p:nvSpPr>
          <p:cNvPr id="2" name="Title 1">
            <a:extLst>
              <a:ext uri="{FF2B5EF4-FFF2-40B4-BE49-F238E27FC236}">
                <a16:creationId xmlns:a16="http://schemas.microsoft.com/office/drawing/2014/main" id="{86E7FE04-327B-A0A9-EB8E-22E343F90B00}"/>
              </a:ext>
            </a:extLst>
          </p:cNvPr>
          <p:cNvSpPr>
            <a:spLocks noGrp="1"/>
          </p:cNvSpPr>
          <p:nvPr>
            <p:ph type="ctrTitle"/>
          </p:nvPr>
        </p:nvSpPr>
        <p:spPr>
          <a:xfrm>
            <a:off x="1524000" y="-2645596"/>
            <a:ext cx="9144000" cy="2387600"/>
          </a:xfrm>
        </p:spPr>
        <p:txBody>
          <a:bodyPr/>
          <a:lstStyle/>
          <a:p>
            <a:r>
              <a:rPr lang="en-GB" dirty="0"/>
              <a:t>Exploring Anglo-Saxon</a:t>
            </a:r>
            <a:r>
              <a:rPr lang="en-GB" baseline="0" dirty="0"/>
              <a:t> Ipswich</a:t>
            </a:r>
            <a:endParaRPr lang="en-GB" dirty="0"/>
          </a:p>
        </p:txBody>
      </p:sp>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05A3E-893F-60B7-38A6-D670DEFA6CAE}"/>
              </a:ext>
            </a:extLst>
          </p:cNvPr>
          <p:cNvSpPr>
            <a:spLocks noGrp="1"/>
          </p:cNvSpPr>
          <p:nvPr>
            <p:ph type="title"/>
          </p:nvPr>
        </p:nvSpPr>
        <p:spPr>
          <a:xfrm>
            <a:off x="838200" y="-1507370"/>
            <a:ext cx="10515600" cy="1325563"/>
          </a:xfrm>
        </p:spPr>
        <p:txBody>
          <a:bodyPr/>
          <a:lstStyle/>
          <a:p>
            <a:r>
              <a:rPr lang="en-GB" dirty="0"/>
              <a:t>Anglo Saxon Life</a:t>
            </a:r>
          </a:p>
        </p:txBody>
      </p:sp>
      <p:sp>
        <p:nvSpPr>
          <p:cNvPr id="6" name="TextBox 5">
            <a:extLst>
              <a:ext uri="{FF2B5EF4-FFF2-40B4-BE49-F238E27FC236}">
                <a16:creationId xmlns:a16="http://schemas.microsoft.com/office/drawing/2014/main" id="{2DD5F6EF-0A6C-0C65-B267-1B8911DD835C}"/>
              </a:ext>
            </a:extLst>
          </p:cNvPr>
          <p:cNvSpPr txBox="1"/>
          <p:nvPr/>
        </p:nvSpPr>
        <p:spPr>
          <a:xfrm>
            <a:off x="1491357" y="474393"/>
            <a:ext cx="4841712" cy="646331"/>
          </a:xfrm>
          <a:prstGeom prst="rect">
            <a:avLst/>
          </a:prstGeom>
          <a:noFill/>
        </p:spPr>
        <p:txBody>
          <a:bodyPr wrap="square" rtlCol="0">
            <a:spAutoFit/>
          </a:bodyPr>
          <a:lstStyle/>
          <a:p>
            <a:r>
              <a:rPr lang="en-GB" sz="3600" dirty="0">
                <a:latin typeface="Superclarendon" panose="02060605060000020003" pitchFamily="18" charset="77"/>
              </a:rPr>
              <a:t>Anglo Saxon Life</a:t>
            </a:r>
          </a:p>
        </p:txBody>
      </p:sp>
      <p:sp>
        <p:nvSpPr>
          <p:cNvPr id="7" name="TextBox 6">
            <a:extLst>
              <a:ext uri="{FF2B5EF4-FFF2-40B4-BE49-F238E27FC236}">
                <a16:creationId xmlns:a16="http://schemas.microsoft.com/office/drawing/2014/main" id="{711971CC-982C-CF93-ACBF-35CD57C56397}"/>
              </a:ext>
            </a:extLst>
          </p:cNvPr>
          <p:cNvSpPr txBox="1"/>
          <p:nvPr/>
        </p:nvSpPr>
        <p:spPr>
          <a:xfrm>
            <a:off x="649357" y="1200790"/>
            <a:ext cx="6506817" cy="6205545"/>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By the 8th century, during which the settlement of Ipswich was also growing, Rendlesham had developed to include a royal residence.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Spanning over 150 years, it became the richest settlement in England, with kings governing the land from this location.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By the 9th century, the settlement was abandoned, as royal power moved around the country. Ipswich, however, remained an important port, with goods being traded across Europe.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can be suggested that without the initial growth provided by nearby Rendlesham, Ipswich may not have become an important settlement through-out the Anglo-Saxon period.</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pic>
        <p:nvPicPr>
          <p:cNvPr id="5" name="Picture 4" descr="Caption that says &quot;Gold and Silver coins minted in Rendlesham suggest that the town was home to highly skilled metal workers.&quot; With a photo of a silver coin with Anglo-Saxon markings engraved on the surface.">
            <a:extLst>
              <a:ext uri="{FF2B5EF4-FFF2-40B4-BE49-F238E27FC236}">
                <a16:creationId xmlns:a16="http://schemas.microsoft.com/office/drawing/2014/main" id="{EA68F480-9029-C773-A564-371F797ED003}"/>
              </a:ext>
            </a:extLst>
          </p:cNvPr>
          <p:cNvPicPr>
            <a:picLocks noChangeAspect="1"/>
          </p:cNvPicPr>
          <p:nvPr/>
        </p:nvPicPr>
        <p:blipFill>
          <a:blip r:embed="rId4"/>
          <a:srcRect/>
          <a:stretch/>
        </p:blipFill>
        <p:spPr>
          <a:xfrm>
            <a:off x="7407965" y="679026"/>
            <a:ext cx="4373258" cy="4750264"/>
          </a:xfrm>
          <a:prstGeom prst="rect">
            <a:avLst/>
          </a:prstGeom>
        </p:spPr>
      </p:pic>
    </p:spTree>
    <p:extLst>
      <p:ext uri="{BB962C8B-B14F-4D97-AF65-F5344CB8AC3E}">
        <p14:creationId xmlns:p14="http://schemas.microsoft.com/office/powerpoint/2010/main" val="58488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EC73E-7A70-881E-17F8-9F7D5F6ECE1C}"/>
              </a:ext>
            </a:extLst>
          </p:cNvPr>
          <p:cNvSpPr>
            <a:spLocks noGrp="1"/>
          </p:cNvSpPr>
          <p:nvPr>
            <p:ph type="title"/>
          </p:nvPr>
        </p:nvSpPr>
        <p:spPr>
          <a:xfrm>
            <a:off x="767568" y="-1495206"/>
            <a:ext cx="10515600" cy="1325563"/>
          </a:xfrm>
        </p:spPr>
        <p:txBody>
          <a:bodyPr/>
          <a:lstStyle/>
          <a:p>
            <a:r>
              <a:rPr lang="en-GB" dirty="0"/>
              <a:t>The Vikings</a:t>
            </a:r>
          </a:p>
        </p:txBody>
      </p:sp>
      <p:pic>
        <p:nvPicPr>
          <p:cNvPr id="6" name="Picture 5" descr="Cartoon of viking sword and shield">
            <a:extLst>
              <a:ext uri="{FF2B5EF4-FFF2-40B4-BE49-F238E27FC236}">
                <a16:creationId xmlns:a16="http://schemas.microsoft.com/office/drawing/2014/main" id="{B96BFCD0-9340-14A5-DE0F-D9E507668C9F}"/>
              </a:ext>
            </a:extLst>
          </p:cNvPr>
          <p:cNvPicPr>
            <a:picLocks noChangeAspect="1"/>
          </p:cNvPicPr>
          <p:nvPr/>
        </p:nvPicPr>
        <p:blipFill>
          <a:blip r:embed="rId4"/>
          <a:srcRect/>
          <a:stretch/>
        </p:blipFill>
        <p:spPr>
          <a:xfrm>
            <a:off x="521364" y="869920"/>
            <a:ext cx="4633062" cy="5032818"/>
          </a:xfrm>
          <a:prstGeom prst="rect">
            <a:avLst/>
          </a:prstGeom>
        </p:spPr>
      </p:pic>
      <p:sp>
        <p:nvSpPr>
          <p:cNvPr id="4" name="TextBox 3">
            <a:extLst>
              <a:ext uri="{FF2B5EF4-FFF2-40B4-BE49-F238E27FC236}">
                <a16:creationId xmlns:a16="http://schemas.microsoft.com/office/drawing/2014/main" id="{A75BB7A8-7659-B5C9-8DF1-7720AA5AC5CD}"/>
              </a:ext>
            </a:extLst>
          </p:cNvPr>
          <p:cNvSpPr txBox="1"/>
          <p:nvPr/>
        </p:nvSpPr>
        <p:spPr>
          <a:xfrm>
            <a:off x="6025368" y="700587"/>
            <a:ext cx="4399237" cy="769441"/>
          </a:xfrm>
          <a:prstGeom prst="rect">
            <a:avLst/>
          </a:prstGeom>
          <a:noFill/>
        </p:spPr>
        <p:txBody>
          <a:bodyPr wrap="square" rtlCol="0">
            <a:spAutoFit/>
          </a:bodyPr>
          <a:lstStyle/>
          <a:p>
            <a:pPr algn="ctr"/>
            <a:r>
              <a:rPr lang="en-GB" sz="4400" dirty="0">
                <a:latin typeface="Superclarendon" panose="02060605060000020003" pitchFamily="18" charset="77"/>
              </a:rPr>
              <a:t>The Vikings</a:t>
            </a:r>
          </a:p>
        </p:txBody>
      </p:sp>
      <p:sp>
        <p:nvSpPr>
          <p:cNvPr id="5" name="TextBox 4">
            <a:extLst>
              <a:ext uri="{FF2B5EF4-FFF2-40B4-BE49-F238E27FC236}">
                <a16:creationId xmlns:a16="http://schemas.microsoft.com/office/drawing/2014/main" id="{EE23E6FB-CB3E-15BE-2BD9-D7931AFD46F1}"/>
              </a:ext>
            </a:extLst>
          </p:cNvPr>
          <p:cNvSpPr txBox="1"/>
          <p:nvPr/>
        </p:nvSpPr>
        <p:spPr>
          <a:xfrm>
            <a:off x="5367130" y="1692661"/>
            <a:ext cx="5916038" cy="4589718"/>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Vikings were another group of invaders that took control over most of northern and eastern Britain during this period.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869 AD, Ipswich was invaded by the Vikings and remained under Danish rule, known as the Danelaw, for nearly 50 years. It was recaptured by the Anglo-Saxons in </a:t>
            </a:r>
            <a:r>
              <a:rPr lang="en-GB" sz="1400">
                <a:latin typeface="Linkpen 17a Print" panose="03050602060000000000" pitchFamily="66" charset="77"/>
              </a:rPr>
              <a:t>917 AD.   </a:t>
            </a: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last Viking raid, in 1069, was defeated by Roger </a:t>
            </a:r>
            <a:r>
              <a:rPr lang="en-GB" sz="1400" dirty="0" err="1">
                <a:latin typeface="Linkpen 17a Print" panose="03050602060000000000" pitchFamily="66" charset="77"/>
              </a:rPr>
              <a:t>Bigod</a:t>
            </a:r>
            <a:r>
              <a:rPr lang="en-GB" sz="1400" dirty="0">
                <a:latin typeface="Linkpen 17a Print" panose="03050602060000000000" pitchFamily="66" charset="77"/>
              </a:rPr>
              <a:t>, a Norman noble who was later made Sheriff of Suffolk and Norfolk by William the Conqueror. </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spTree>
    <p:extLst>
      <p:ext uri="{BB962C8B-B14F-4D97-AF65-F5344CB8AC3E}">
        <p14:creationId xmlns:p14="http://schemas.microsoft.com/office/powerpoint/2010/main" val="237256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86F69-E296-5228-ED7F-DC731FB765E0}"/>
              </a:ext>
            </a:extLst>
          </p:cNvPr>
          <p:cNvSpPr>
            <a:spLocks noGrp="1"/>
          </p:cNvSpPr>
          <p:nvPr>
            <p:ph type="title"/>
          </p:nvPr>
        </p:nvSpPr>
        <p:spPr>
          <a:xfrm>
            <a:off x="838200" y="-1498751"/>
            <a:ext cx="10515600" cy="1325563"/>
          </a:xfrm>
        </p:spPr>
        <p:txBody>
          <a:bodyPr/>
          <a:lstStyle/>
          <a:p>
            <a:r>
              <a:rPr lang="en-GB" dirty="0"/>
              <a:t>The Normans</a:t>
            </a:r>
          </a:p>
        </p:txBody>
      </p:sp>
      <p:sp>
        <p:nvSpPr>
          <p:cNvPr id="7" name="TextBox 6">
            <a:extLst>
              <a:ext uri="{FF2B5EF4-FFF2-40B4-BE49-F238E27FC236}">
                <a16:creationId xmlns:a16="http://schemas.microsoft.com/office/drawing/2014/main" id="{07C66767-4E55-34CD-35F6-B62DB87E1563}"/>
              </a:ext>
            </a:extLst>
          </p:cNvPr>
          <p:cNvSpPr txBox="1"/>
          <p:nvPr/>
        </p:nvSpPr>
        <p:spPr>
          <a:xfrm>
            <a:off x="2374832" y="611502"/>
            <a:ext cx="4533968" cy="769441"/>
          </a:xfrm>
          <a:prstGeom prst="rect">
            <a:avLst/>
          </a:prstGeom>
          <a:noFill/>
        </p:spPr>
        <p:txBody>
          <a:bodyPr wrap="square" rtlCol="0">
            <a:spAutoFit/>
          </a:bodyPr>
          <a:lstStyle/>
          <a:p>
            <a:pPr algn="ctr"/>
            <a:r>
              <a:rPr lang="en-GB" sz="4400" dirty="0">
                <a:latin typeface="Superclarendon" panose="02060605060000020003" pitchFamily="18" charset="77"/>
              </a:rPr>
              <a:t>The Normans</a:t>
            </a:r>
          </a:p>
        </p:txBody>
      </p:sp>
      <p:sp>
        <p:nvSpPr>
          <p:cNvPr id="8" name="TextBox 7">
            <a:extLst>
              <a:ext uri="{FF2B5EF4-FFF2-40B4-BE49-F238E27FC236}">
                <a16:creationId xmlns:a16="http://schemas.microsoft.com/office/drawing/2014/main" id="{B3F85613-2419-07B5-BEBF-D49BC8C12FDC}"/>
              </a:ext>
            </a:extLst>
          </p:cNvPr>
          <p:cNvSpPr txBox="1"/>
          <p:nvPr/>
        </p:nvSpPr>
        <p:spPr>
          <a:xfrm>
            <a:off x="792981" y="1621951"/>
            <a:ext cx="7449871" cy="491288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With the arrival of the Normans in 1066, Britain changed yet again.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Anglo-Saxon and Viking era came to an end. The Normans took control over the country and Ipswich was under the control of a new king of England – William the Conqueror.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Roger </a:t>
            </a:r>
            <a:r>
              <a:rPr lang="en-GB" sz="1400" dirty="0" err="1">
                <a:latin typeface="Linkpen 17a Print" panose="03050602060000000000" pitchFamily="66" charset="77"/>
              </a:rPr>
              <a:t>Bigod</a:t>
            </a:r>
            <a:r>
              <a:rPr lang="en-GB" sz="1400" dirty="0">
                <a:latin typeface="Linkpen 17a Print" panose="03050602060000000000" pitchFamily="66" charset="77"/>
              </a:rPr>
              <a:t> came from Normandy in 1066 and fought in the Battle of Hastings alongside William the Conqueror.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He was rewarded with land in East Anglia and built castles at Framlingham, Bungay and probably Ipswich, where he also built a large manor and a quay on the waterfront. </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pic>
        <p:nvPicPr>
          <p:cNvPr id="5" name="Picture 4" descr="A cartoon of a person in armor holding a sword and shield.">
            <a:extLst>
              <a:ext uri="{FF2B5EF4-FFF2-40B4-BE49-F238E27FC236}">
                <a16:creationId xmlns:a16="http://schemas.microsoft.com/office/drawing/2014/main" id="{4BA840EA-CD52-6E6B-E7C4-9DADFF45B3CE}"/>
              </a:ext>
            </a:extLst>
          </p:cNvPr>
          <p:cNvPicPr>
            <a:picLocks noChangeAspect="1"/>
          </p:cNvPicPr>
          <p:nvPr/>
        </p:nvPicPr>
        <p:blipFill>
          <a:blip r:embed="rId4"/>
          <a:stretch>
            <a:fillRect/>
          </a:stretch>
        </p:blipFill>
        <p:spPr>
          <a:xfrm>
            <a:off x="8017565" y="-1154541"/>
            <a:ext cx="4376160" cy="8900437"/>
          </a:xfrm>
          <a:prstGeom prst="rect">
            <a:avLst/>
          </a:prstGeom>
        </p:spPr>
      </p:pic>
      <p:pic>
        <p:nvPicPr>
          <p:cNvPr id="6" name="Picture 5">
            <a:extLst>
              <a:ext uri="{FF2B5EF4-FFF2-40B4-BE49-F238E27FC236}">
                <a16:creationId xmlns:a16="http://schemas.microsoft.com/office/drawing/2014/main" id="{FEB306B8-5A25-C2D4-1D8D-1069AB1CE01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528300" y="5422900"/>
            <a:ext cx="1663700" cy="1435100"/>
          </a:xfrm>
          <a:prstGeom prst="rect">
            <a:avLst/>
          </a:prstGeom>
        </p:spPr>
      </p:pic>
    </p:spTree>
    <p:extLst>
      <p:ext uri="{BB962C8B-B14F-4D97-AF65-F5344CB8AC3E}">
        <p14:creationId xmlns:p14="http://schemas.microsoft.com/office/powerpoint/2010/main" val="387467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05518-635B-71C1-9C24-8283FF997951}"/>
              </a:ext>
            </a:extLst>
          </p:cNvPr>
          <p:cNvSpPr>
            <a:spLocks noGrp="1"/>
          </p:cNvSpPr>
          <p:nvPr>
            <p:ph type="title"/>
          </p:nvPr>
        </p:nvSpPr>
        <p:spPr>
          <a:xfrm>
            <a:off x="952007" y="-1495206"/>
            <a:ext cx="10515600" cy="1325563"/>
          </a:xfrm>
        </p:spPr>
        <p:txBody>
          <a:bodyPr/>
          <a:lstStyle/>
          <a:p>
            <a:r>
              <a:rPr lang="en-GB" dirty="0"/>
              <a:t>Be proud</a:t>
            </a:r>
            <a:r>
              <a:rPr lang="en-GB" baseline="0" dirty="0"/>
              <a:t> of Ipswich!</a:t>
            </a:r>
            <a:endParaRPr lang="en-GB" dirty="0"/>
          </a:p>
        </p:txBody>
      </p:sp>
      <p:sp>
        <p:nvSpPr>
          <p:cNvPr id="6" name="TextBox 5">
            <a:extLst>
              <a:ext uri="{FF2B5EF4-FFF2-40B4-BE49-F238E27FC236}">
                <a16:creationId xmlns:a16="http://schemas.microsoft.com/office/drawing/2014/main" id="{3A1E33B6-BCDF-6699-ED13-8450FB57BCC0}"/>
              </a:ext>
            </a:extLst>
          </p:cNvPr>
          <p:cNvSpPr txBox="1"/>
          <p:nvPr/>
        </p:nvSpPr>
        <p:spPr>
          <a:xfrm>
            <a:off x="4049178" y="426186"/>
            <a:ext cx="4352700" cy="523220"/>
          </a:xfrm>
          <a:prstGeom prst="rect">
            <a:avLst/>
          </a:prstGeom>
          <a:noFill/>
        </p:spPr>
        <p:txBody>
          <a:bodyPr wrap="square" rtlCol="0">
            <a:spAutoFit/>
          </a:bodyPr>
          <a:lstStyle/>
          <a:p>
            <a:r>
              <a:rPr lang="en-GB" sz="2800" dirty="0">
                <a:latin typeface="Superclarendon" panose="02060605060000020003" pitchFamily="18" charset="77"/>
              </a:rPr>
              <a:t>Be proud of Ipswich!</a:t>
            </a:r>
          </a:p>
        </p:txBody>
      </p:sp>
      <p:sp>
        <p:nvSpPr>
          <p:cNvPr id="4" name="Rectangle 3">
            <a:extLst>
              <a:ext uri="{FF2B5EF4-FFF2-40B4-BE49-F238E27FC236}">
                <a16:creationId xmlns:a16="http://schemas.microsoft.com/office/drawing/2014/main" id="{04E4F3DB-218C-F2D7-F6C9-77D7CF0C5145}"/>
              </a:ext>
              <a:ext uri="{C183D7F6-B498-43B3-948B-1728B52AA6E4}">
                <adec:decorative xmlns:adec="http://schemas.microsoft.com/office/drawing/2017/decorative" val="1"/>
              </a:ext>
            </a:extLst>
          </p:cNvPr>
          <p:cNvSpPr/>
          <p:nvPr/>
        </p:nvSpPr>
        <p:spPr>
          <a:xfrm>
            <a:off x="795131" y="1179443"/>
            <a:ext cx="8070574" cy="2249557"/>
          </a:xfrm>
          <a:prstGeom prst="rect">
            <a:avLst/>
          </a:prstGeom>
          <a:solidFill>
            <a:schemeClr val="dk1">
              <a:alpha val="6843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DA88FDC-74FE-2163-8FCF-D2C781C3B5AA}"/>
              </a:ext>
            </a:extLst>
          </p:cNvPr>
          <p:cNvSpPr txBox="1"/>
          <p:nvPr/>
        </p:nvSpPr>
        <p:spPr>
          <a:xfrm>
            <a:off x="952007" y="1303898"/>
            <a:ext cx="7769962" cy="2004395"/>
          </a:xfrm>
          <a:prstGeom prst="rect">
            <a:avLst/>
          </a:prstGeom>
          <a:noFill/>
        </p:spPr>
        <p:txBody>
          <a:bodyPr wrap="square" rtlCol="0">
            <a:spAutoFit/>
          </a:bodyPr>
          <a:lstStyle/>
          <a:p>
            <a:pPr>
              <a:lnSpc>
                <a:spcPct val="150000"/>
              </a:lnSpc>
            </a:pPr>
            <a:r>
              <a:rPr lang="en-GB" sz="1400" dirty="0">
                <a:solidFill>
                  <a:schemeClr val="bg1"/>
                </a:solidFill>
                <a:latin typeface="Linkpen 17a Print" panose="03050602060000000000" pitchFamily="66" charset="77"/>
              </a:rPr>
              <a:t>Ipswich is now regarded as the oldest continuous town in England. Since its creation, it has remained occupied from the 7th Century until modern day. </a:t>
            </a:r>
          </a:p>
          <a:p>
            <a:pPr>
              <a:lnSpc>
                <a:spcPct val="150000"/>
              </a:lnSpc>
            </a:pPr>
            <a:endParaRPr lang="en-GB" sz="1400" dirty="0">
              <a:solidFill>
                <a:schemeClr val="bg1"/>
              </a:solidFill>
              <a:latin typeface="Linkpen 17a Print" panose="03050602060000000000" pitchFamily="66" charset="77"/>
            </a:endParaRPr>
          </a:p>
          <a:p>
            <a:pPr>
              <a:lnSpc>
                <a:spcPct val="150000"/>
              </a:lnSpc>
            </a:pPr>
            <a:r>
              <a:rPr lang="en-GB" sz="1400" dirty="0">
                <a:solidFill>
                  <a:schemeClr val="bg1"/>
                </a:solidFill>
                <a:latin typeface="Linkpen 17a Print" panose="03050602060000000000" pitchFamily="66" charset="77"/>
              </a:rPr>
              <a:t>This is a proud historical fact which wouldn’t have been possible without the skilled townsmen and women from the Anglo-Saxon period!</a:t>
            </a:r>
          </a:p>
        </p:txBody>
      </p:sp>
    </p:spTree>
    <p:extLst>
      <p:ext uri="{BB962C8B-B14F-4D97-AF65-F5344CB8AC3E}">
        <p14:creationId xmlns:p14="http://schemas.microsoft.com/office/powerpoint/2010/main" val="219458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A1764-B0D2-0012-F4E5-2B497FAC3902}"/>
              </a:ext>
            </a:extLst>
          </p:cNvPr>
          <p:cNvSpPr>
            <a:spLocks noGrp="1"/>
          </p:cNvSpPr>
          <p:nvPr>
            <p:ph type="title"/>
          </p:nvPr>
        </p:nvSpPr>
        <p:spPr>
          <a:xfrm>
            <a:off x="1080699" y="-1605877"/>
            <a:ext cx="10515600" cy="1325563"/>
          </a:xfrm>
        </p:spPr>
        <p:txBody>
          <a:bodyPr/>
          <a:lstStyle/>
          <a:p>
            <a:r>
              <a:rPr lang="en-GB" dirty="0"/>
              <a:t>Timeline</a:t>
            </a:r>
          </a:p>
        </p:txBody>
      </p:sp>
      <p:sp>
        <p:nvSpPr>
          <p:cNvPr id="4" name="TextBox 3">
            <a:extLst>
              <a:ext uri="{FF2B5EF4-FFF2-40B4-BE49-F238E27FC236}">
                <a16:creationId xmlns:a16="http://schemas.microsoft.com/office/drawing/2014/main" id="{5F1F5C34-5AA4-7CF7-CB2C-C9AC7829777A}"/>
              </a:ext>
            </a:extLst>
          </p:cNvPr>
          <p:cNvSpPr txBox="1"/>
          <p:nvPr/>
        </p:nvSpPr>
        <p:spPr>
          <a:xfrm>
            <a:off x="5145274" y="611469"/>
            <a:ext cx="3746936" cy="523220"/>
          </a:xfrm>
          <a:prstGeom prst="rect">
            <a:avLst/>
          </a:prstGeom>
          <a:noFill/>
        </p:spPr>
        <p:txBody>
          <a:bodyPr wrap="square" rtlCol="0">
            <a:spAutoFit/>
          </a:bodyPr>
          <a:lstStyle/>
          <a:p>
            <a:r>
              <a:rPr lang="en-GB" sz="2800" dirty="0">
                <a:latin typeface="Superclarendon" panose="02060605060000020003" pitchFamily="18" charset="77"/>
              </a:rPr>
              <a:t>Timeline</a:t>
            </a:r>
          </a:p>
        </p:txBody>
      </p:sp>
      <p:pic>
        <p:nvPicPr>
          <p:cNvPr id="8" name="Picture 7" descr="AD 410 - The Romans leave Britain and return to Europe.&#10;">
            <a:extLst>
              <a:ext uri="{FF2B5EF4-FFF2-40B4-BE49-F238E27FC236}">
                <a16:creationId xmlns:a16="http://schemas.microsoft.com/office/drawing/2014/main" id="{7EEB08FC-4531-B9DF-6884-1B9CCF672F83}"/>
              </a:ext>
            </a:extLst>
          </p:cNvPr>
          <p:cNvPicPr>
            <a:picLocks noChangeAspect="1"/>
          </p:cNvPicPr>
          <p:nvPr/>
        </p:nvPicPr>
        <p:blipFill>
          <a:blip r:embed="rId4"/>
          <a:srcRect/>
          <a:stretch/>
        </p:blipFill>
        <p:spPr>
          <a:xfrm>
            <a:off x="575007" y="1497496"/>
            <a:ext cx="2060488" cy="1818077"/>
          </a:xfrm>
          <a:prstGeom prst="rect">
            <a:avLst/>
          </a:prstGeom>
        </p:spPr>
      </p:pic>
      <p:pic>
        <p:nvPicPr>
          <p:cNvPr id="10" name="Picture 9" descr="AD 449 - The Anglo-Saxons arrive in Britain.&#10;">
            <a:extLst>
              <a:ext uri="{FF2B5EF4-FFF2-40B4-BE49-F238E27FC236}">
                <a16:creationId xmlns:a16="http://schemas.microsoft.com/office/drawing/2014/main" id="{6DC4DC41-2633-EF82-7040-44CE16387DDA}"/>
              </a:ext>
            </a:extLst>
          </p:cNvPr>
          <p:cNvPicPr>
            <a:picLocks noChangeAspect="1"/>
          </p:cNvPicPr>
          <p:nvPr/>
        </p:nvPicPr>
        <p:blipFill>
          <a:blip r:embed="rId5"/>
          <a:srcRect/>
          <a:stretch/>
        </p:blipFill>
        <p:spPr>
          <a:xfrm>
            <a:off x="689114" y="3939991"/>
            <a:ext cx="2405872" cy="1654037"/>
          </a:xfrm>
          <a:prstGeom prst="rect">
            <a:avLst/>
          </a:prstGeom>
        </p:spPr>
      </p:pic>
      <p:pic>
        <p:nvPicPr>
          <p:cNvPr id="12" name="Picture 11" descr="AD 550 - The estimated year that Rendlesham becomes an occupied settlement.&#10;">
            <a:extLst>
              <a:ext uri="{FF2B5EF4-FFF2-40B4-BE49-F238E27FC236}">
                <a16:creationId xmlns:a16="http://schemas.microsoft.com/office/drawing/2014/main" id="{17EA9A18-79AE-F088-78C9-24CB63FC4B68}"/>
              </a:ext>
            </a:extLst>
          </p:cNvPr>
          <p:cNvPicPr>
            <a:picLocks noChangeAspect="1"/>
          </p:cNvPicPr>
          <p:nvPr/>
        </p:nvPicPr>
        <p:blipFill>
          <a:blip r:embed="rId6"/>
          <a:srcRect/>
          <a:stretch/>
        </p:blipFill>
        <p:spPr>
          <a:xfrm>
            <a:off x="2509907" y="3939991"/>
            <a:ext cx="1863282" cy="1654037"/>
          </a:xfrm>
          <a:prstGeom prst="rect">
            <a:avLst/>
          </a:prstGeom>
        </p:spPr>
      </p:pic>
      <p:pic>
        <p:nvPicPr>
          <p:cNvPr id="14" name="Picture 13" descr="AD 600 - A port in Ipswich is founded. It is known as ‘Gippeswic’.&#10;">
            <a:extLst>
              <a:ext uri="{FF2B5EF4-FFF2-40B4-BE49-F238E27FC236}">
                <a16:creationId xmlns:a16="http://schemas.microsoft.com/office/drawing/2014/main" id="{316CDBFD-B3D5-21CE-2A5C-C23F9E66E58D}"/>
              </a:ext>
            </a:extLst>
          </p:cNvPr>
          <p:cNvPicPr>
            <a:picLocks noChangeAspect="1"/>
          </p:cNvPicPr>
          <p:nvPr/>
        </p:nvPicPr>
        <p:blipFill>
          <a:blip r:embed="rId7"/>
          <a:srcRect/>
          <a:stretch/>
        </p:blipFill>
        <p:spPr>
          <a:xfrm>
            <a:off x="3543577" y="1497496"/>
            <a:ext cx="2048075" cy="1818078"/>
          </a:xfrm>
          <a:prstGeom prst="rect">
            <a:avLst/>
          </a:prstGeom>
        </p:spPr>
      </p:pic>
      <p:pic>
        <p:nvPicPr>
          <p:cNvPr id="16" name="Picture 15" descr="AD 624 - King Raeldwald, an important Anglo-Saxon king, dies and is probably buried at Sutton Hoo.&#10;">
            <a:extLst>
              <a:ext uri="{FF2B5EF4-FFF2-40B4-BE49-F238E27FC236}">
                <a16:creationId xmlns:a16="http://schemas.microsoft.com/office/drawing/2014/main" id="{A0AE3FCF-479F-D1BD-FB00-8869FE0D379F}"/>
              </a:ext>
            </a:extLst>
          </p:cNvPr>
          <p:cNvPicPr>
            <a:picLocks noChangeAspect="1"/>
          </p:cNvPicPr>
          <p:nvPr/>
        </p:nvPicPr>
        <p:blipFill>
          <a:blip r:embed="rId8"/>
          <a:srcRect/>
          <a:stretch/>
        </p:blipFill>
        <p:spPr>
          <a:xfrm>
            <a:off x="4802534" y="3939991"/>
            <a:ext cx="1863282" cy="1654036"/>
          </a:xfrm>
          <a:prstGeom prst="rect">
            <a:avLst/>
          </a:prstGeom>
        </p:spPr>
      </p:pic>
      <p:pic>
        <p:nvPicPr>
          <p:cNvPr id="18" name="Picture 17" descr="AD 720 - Ipswich begins to create ‘Ipswich Ware’ and establishes the first potteries in England since the Roman departure.&#10;">
            <a:extLst>
              <a:ext uri="{FF2B5EF4-FFF2-40B4-BE49-F238E27FC236}">
                <a16:creationId xmlns:a16="http://schemas.microsoft.com/office/drawing/2014/main" id="{2B9C7EA6-FD6E-5F91-6336-A88F61729A1D}"/>
              </a:ext>
            </a:extLst>
          </p:cNvPr>
          <p:cNvPicPr>
            <a:picLocks noChangeAspect="1"/>
          </p:cNvPicPr>
          <p:nvPr/>
        </p:nvPicPr>
        <p:blipFill>
          <a:blip r:embed="rId9"/>
          <a:srcRect/>
          <a:stretch/>
        </p:blipFill>
        <p:spPr>
          <a:xfrm>
            <a:off x="6096000" y="1497496"/>
            <a:ext cx="2562832" cy="1818077"/>
          </a:xfrm>
          <a:prstGeom prst="rect">
            <a:avLst/>
          </a:prstGeom>
        </p:spPr>
      </p:pic>
      <p:pic>
        <p:nvPicPr>
          <p:cNvPr id="20" name="Picture 19" descr="AD 750 - The town of Ipswich grows, thanks to trade and the influence of nearby royalty in Rendlesham.&#10;">
            <a:extLst>
              <a:ext uri="{FF2B5EF4-FFF2-40B4-BE49-F238E27FC236}">
                <a16:creationId xmlns:a16="http://schemas.microsoft.com/office/drawing/2014/main" id="{9AA4A283-404E-338F-862F-009264808BD3}"/>
              </a:ext>
            </a:extLst>
          </p:cNvPr>
          <p:cNvPicPr>
            <a:picLocks noChangeAspect="1"/>
          </p:cNvPicPr>
          <p:nvPr/>
        </p:nvPicPr>
        <p:blipFill>
          <a:blip r:embed="rId10"/>
          <a:srcRect/>
          <a:stretch/>
        </p:blipFill>
        <p:spPr>
          <a:xfrm>
            <a:off x="6766951" y="3939991"/>
            <a:ext cx="2310788" cy="1632301"/>
          </a:xfrm>
          <a:prstGeom prst="rect">
            <a:avLst/>
          </a:prstGeom>
        </p:spPr>
      </p:pic>
      <p:pic>
        <p:nvPicPr>
          <p:cNvPr id="22" name="Picture 21" descr="AD 869-917 - Anglo-Saxons and the Vikings battle over control of the area.&#10;">
            <a:extLst>
              <a:ext uri="{FF2B5EF4-FFF2-40B4-BE49-F238E27FC236}">
                <a16:creationId xmlns:a16="http://schemas.microsoft.com/office/drawing/2014/main" id="{9D7A8457-9A86-BCF0-2B10-6347CF197276}"/>
              </a:ext>
            </a:extLst>
          </p:cNvPr>
          <p:cNvPicPr>
            <a:picLocks noChangeAspect="1"/>
          </p:cNvPicPr>
          <p:nvPr/>
        </p:nvPicPr>
        <p:blipFill>
          <a:blip r:embed="rId11"/>
          <a:srcRect/>
          <a:stretch/>
        </p:blipFill>
        <p:spPr>
          <a:xfrm>
            <a:off x="8251495" y="1497496"/>
            <a:ext cx="2933340" cy="1837488"/>
          </a:xfrm>
          <a:prstGeom prst="rect">
            <a:avLst/>
          </a:prstGeom>
        </p:spPr>
      </p:pic>
      <p:pic>
        <p:nvPicPr>
          <p:cNvPr id="24" name="Picture 23" descr="AD 1066 - The Anglo-Saxon and Viking era ends with the arrival of the Normans.&#10;">
            <a:extLst>
              <a:ext uri="{FF2B5EF4-FFF2-40B4-BE49-F238E27FC236}">
                <a16:creationId xmlns:a16="http://schemas.microsoft.com/office/drawing/2014/main" id="{470884A1-76BF-A23F-D44B-57CC150253A7}"/>
              </a:ext>
            </a:extLst>
          </p:cNvPr>
          <p:cNvPicPr>
            <a:picLocks noChangeAspect="1"/>
          </p:cNvPicPr>
          <p:nvPr/>
        </p:nvPicPr>
        <p:blipFill>
          <a:blip r:embed="rId12"/>
          <a:srcRect/>
          <a:stretch/>
        </p:blipFill>
        <p:spPr>
          <a:xfrm>
            <a:off x="9895317" y="3792988"/>
            <a:ext cx="1700981" cy="1801039"/>
          </a:xfrm>
          <a:prstGeom prst="rect">
            <a:avLst/>
          </a:prstGeom>
        </p:spPr>
      </p:pic>
      <p:pic>
        <p:nvPicPr>
          <p:cNvPr id="6" name="Picture 5" descr="Timeline going from AD 400 to AD1100.">
            <a:extLst>
              <a:ext uri="{FF2B5EF4-FFF2-40B4-BE49-F238E27FC236}">
                <a16:creationId xmlns:a16="http://schemas.microsoft.com/office/drawing/2014/main" id="{FB815201-C465-1133-1E43-EAA21B9505F0}"/>
              </a:ext>
            </a:extLst>
          </p:cNvPr>
          <p:cNvPicPr>
            <a:picLocks noChangeAspect="1"/>
          </p:cNvPicPr>
          <p:nvPr/>
        </p:nvPicPr>
        <p:blipFill>
          <a:blip r:embed="rId13"/>
          <a:srcRect/>
          <a:stretch/>
        </p:blipFill>
        <p:spPr>
          <a:xfrm>
            <a:off x="482252" y="3315574"/>
            <a:ext cx="11227497" cy="624417"/>
          </a:xfrm>
          <a:prstGeom prst="rect">
            <a:avLst/>
          </a:prstGeom>
        </p:spPr>
      </p:pic>
      <p:pic>
        <p:nvPicPr>
          <p:cNvPr id="25" name="Picture 24">
            <a:extLst>
              <a:ext uri="{FF2B5EF4-FFF2-40B4-BE49-F238E27FC236}">
                <a16:creationId xmlns:a16="http://schemas.microsoft.com/office/drawing/2014/main" id="{432757D5-837B-636B-50C1-F9BEE9FF26D5}"/>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10528300" y="34327"/>
            <a:ext cx="1663700" cy="1435100"/>
          </a:xfrm>
          <a:prstGeom prst="rect">
            <a:avLst/>
          </a:prstGeom>
        </p:spPr>
      </p:pic>
    </p:spTree>
    <p:extLst>
      <p:ext uri="{BB962C8B-B14F-4D97-AF65-F5344CB8AC3E}">
        <p14:creationId xmlns:p14="http://schemas.microsoft.com/office/powerpoint/2010/main" val="47349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AA002-458B-B671-240C-1C91624E1B90}"/>
              </a:ext>
            </a:extLst>
          </p:cNvPr>
          <p:cNvSpPr>
            <a:spLocks noGrp="1"/>
          </p:cNvSpPr>
          <p:nvPr>
            <p:ph type="ctrTitle"/>
          </p:nvPr>
        </p:nvSpPr>
        <p:spPr>
          <a:xfrm>
            <a:off x="1634359" y="-2692892"/>
            <a:ext cx="9144000" cy="2387600"/>
          </a:xfrm>
        </p:spPr>
        <p:txBody>
          <a:bodyPr/>
          <a:lstStyle/>
          <a:p>
            <a:r>
              <a:rPr lang="en-GB" dirty="0"/>
              <a:t>Roman Departure</a:t>
            </a:r>
          </a:p>
        </p:txBody>
      </p:sp>
      <p:sp>
        <p:nvSpPr>
          <p:cNvPr id="11" name="TextBox 10">
            <a:extLst>
              <a:ext uri="{FF2B5EF4-FFF2-40B4-BE49-F238E27FC236}">
                <a16:creationId xmlns:a16="http://schemas.microsoft.com/office/drawing/2014/main" id="{43C346BD-0976-A8DA-6FFE-EF5599E0FB29}"/>
              </a:ext>
            </a:extLst>
          </p:cNvPr>
          <p:cNvSpPr txBox="1"/>
          <p:nvPr/>
        </p:nvSpPr>
        <p:spPr>
          <a:xfrm>
            <a:off x="744820" y="550849"/>
            <a:ext cx="4929280" cy="646331"/>
          </a:xfrm>
          <a:prstGeom prst="rect">
            <a:avLst/>
          </a:prstGeom>
          <a:noFill/>
        </p:spPr>
        <p:txBody>
          <a:bodyPr wrap="square" rtlCol="0">
            <a:spAutoFit/>
          </a:bodyPr>
          <a:lstStyle/>
          <a:p>
            <a:r>
              <a:rPr lang="en-GB" sz="3600" dirty="0">
                <a:latin typeface="Superclarendon" panose="02060605060000020003" pitchFamily="18" charset="77"/>
              </a:rPr>
              <a:t>Roman Departure</a:t>
            </a:r>
          </a:p>
        </p:txBody>
      </p:sp>
      <p:pic>
        <p:nvPicPr>
          <p:cNvPr id="10" name="Picture 9" descr="A map of Europe with different countries/regions. Arrows show the Jutes, Angles and Saxons arriving to England.">
            <a:extLst>
              <a:ext uri="{FF2B5EF4-FFF2-40B4-BE49-F238E27FC236}">
                <a16:creationId xmlns:a16="http://schemas.microsoft.com/office/drawing/2014/main" id="{191EB4A0-FBAB-72D3-22B9-C271FD5BAE72}"/>
              </a:ext>
            </a:extLst>
          </p:cNvPr>
          <p:cNvPicPr>
            <a:picLocks noChangeAspect="1"/>
          </p:cNvPicPr>
          <p:nvPr/>
        </p:nvPicPr>
        <p:blipFill>
          <a:blip r:embed="rId4"/>
          <a:stretch>
            <a:fillRect/>
          </a:stretch>
        </p:blipFill>
        <p:spPr>
          <a:xfrm>
            <a:off x="584716" y="1198604"/>
            <a:ext cx="5249489" cy="4609071"/>
          </a:xfrm>
          <a:prstGeom prst="rect">
            <a:avLst/>
          </a:prstGeom>
        </p:spPr>
      </p:pic>
      <p:sp>
        <p:nvSpPr>
          <p:cNvPr id="12" name="TextBox 11">
            <a:extLst>
              <a:ext uri="{FF2B5EF4-FFF2-40B4-BE49-F238E27FC236}">
                <a16:creationId xmlns:a16="http://schemas.microsoft.com/office/drawing/2014/main" id="{C1D7106F-36DD-B6DB-82AC-0008C1E92E89}"/>
              </a:ext>
            </a:extLst>
          </p:cNvPr>
          <p:cNvSpPr txBox="1"/>
          <p:nvPr/>
        </p:nvSpPr>
        <p:spPr>
          <a:xfrm>
            <a:off x="6046573" y="588885"/>
            <a:ext cx="5511284" cy="5801588"/>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departure of the Romans from Britain took place around 410 AD and </a:t>
            </a:r>
            <a:r>
              <a:rPr lang="en-GB" sz="1400">
                <a:latin typeface="Linkpen 17a Print" panose="03050602060000000000" pitchFamily="66" charset="77"/>
              </a:rPr>
              <a:t>it led </a:t>
            </a:r>
            <a:r>
              <a:rPr lang="en-GB" sz="1400" dirty="0">
                <a:latin typeface="Linkpen 17a Print" panose="03050602060000000000" pitchFamily="66" charset="77"/>
              </a:rPr>
              <a:t>to significant changes within the country.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With the absence of Roman authority, there was nobody in power, paving the way for the arrival of the peoples that we now call the Anglo-Saxons in the 5th century.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Anglo-Saxon migration brought about a distinctive cultural change, influencing everything from language to the way that the country was governed.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newcomers established their own kingdoms, contributing to the rich tapestry of Britain's history. </a:t>
            </a:r>
          </a:p>
          <a:p>
            <a:endParaRPr lang="en-GB" sz="1400" dirty="0">
              <a:latin typeface="Linkpen 17a Print" panose="03050602060000000000" pitchFamily="66" charset="77"/>
            </a:endParaRPr>
          </a:p>
        </p:txBody>
      </p:sp>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7A0ECB-D193-7303-7A23-1C428A7B0C01}"/>
              </a:ext>
            </a:extLst>
          </p:cNvPr>
          <p:cNvSpPr>
            <a:spLocks noGrp="1"/>
          </p:cNvSpPr>
          <p:nvPr>
            <p:ph type="ctrTitle"/>
          </p:nvPr>
        </p:nvSpPr>
        <p:spPr>
          <a:xfrm>
            <a:off x="1618712" y="-2566101"/>
            <a:ext cx="9144000" cy="2387600"/>
          </a:xfrm>
        </p:spPr>
        <p:txBody>
          <a:bodyPr/>
          <a:lstStyle/>
          <a:p>
            <a:r>
              <a:rPr lang="en-GB" dirty="0"/>
              <a:t>Ipswich as a Settlement</a:t>
            </a:r>
          </a:p>
        </p:txBody>
      </p:sp>
      <p:sp>
        <p:nvSpPr>
          <p:cNvPr id="11" name="TextBox 10">
            <a:extLst>
              <a:ext uri="{FF2B5EF4-FFF2-40B4-BE49-F238E27FC236}">
                <a16:creationId xmlns:a16="http://schemas.microsoft.com/office/drawing/2014/main" id="{43C346BD-0976-A8DA-6FFE-EF5599E0FB29}"/>
              </a:ext>
            </a:extLst>
          </p:cNvPr>
          <p:cNvSpPr txBox="1"/>
          <p:nvPr/>
        </p:nvSpPr>
        <p:spPr>
          <a:xfrm>
            <a:off x="2360141" y="560172"/>
            <a:ext cx="8266670" cy="769441"/>
          </a:xfrm>
          <a:prstGeom prst="rect">
            <a:avLst/>
          </a:prstGeom>
          <a:noFill/>
        </p:spPr>
        <p:txBody>
          <a:bodyPr wrap="square" rtlCol="0">
            <a:spAutoFit/>
          </a:bodyPr>
          <a:lstStyle/>
          <a:p>
            <a:r>
              <a:rPr lang="en-GB" sz="4400" dirty="0">
                <a:latin typeface="Superclarendon" panose="02060605060000020003" pitchFamily="18" charset="77"/>
              </a:rPr>
              <a:t>Ipswich as a Settlement</a:t>
            </a:r>
          </a:p>
        </p:txBody>
      </p:sp>
      <p:pic>
        <p:nvPicPr>
          <p:cNvPr id="3" name="Picture 2" descr="A map of united kingdom.">
            <a:extLst>
              <a:ext uri="{FF2B5EF4-FFF2-40B4-BE49-F238E27FC236}">
                <a16:creationId xmlns:a16="http://schemas.microsoft.com/office/drawing/2014/main" id="{6CD06215-1021-41A3-C90D-43EBD0C18968}"/>
              </a:ext>
            </a:extLst>
          </p:cNvPr>
          <p:cNvPicPr>
            <a:picLocks noChangeAspect="1"/>
          </p:cNvPicPr>
          <p:nvPr/>
        </p:nvPicPr>
        <p:blipFill>
          <a:blip r:embed="rId4"/>
          <a:stretch>
            <a:fillRect/>
          </a:stretch>
        </p:blipFill>
        <p:spPr>
          <a:xfrm>
            <a:off x="956796" y="1217585"/>
            <a:ext cx="3742435" cy="5033905"/>
          </a:xfrm>
          <a:prstGeom prst="rect">
            <a:avLst/>
          </a:prstGeom>
        </p:spPr>
      </p:pic>
      <p:sp>
        <p:nvSpPr>
          <p:cNvPr id="4" name="TextBox 3">
            <a:extLst>
              <a:ext uri="{FF2B5EF4-FFF2-40B4-BE49-F238E27FC236}">
                <a16:creationId xmlns:a16="http://schemas.microsoft.com/office/drawing/2014/main" id="{5C9257DA-68EB-C280-3B02-03EF26B42BBC}"/>
              </a:ext>
            </a:extLst>
          </p:cNvPr>
          <p:cNvSpPr txBox="1"/>
          <p:nvPr/>
        </p:nvSpPr>
        <p:spPr>
          <a:xfrm>
            <a:off x="5081275" y="1734186"/>
            <a:ext cx="6820930" cy="1692771"/>
          </a:xfrm>
          <a:prstGeom prst="rect">
            <a:avLst/>
          </a:prstGeom>
          <a:noFill/>
        </p:spPr>
        <p:txBody>
          <a:bodyPr wrap="square" rtlCol="0">
            <a:spAutoFit/>
          </a:bodyPr>
          <a:lstStyle/>
          <a:p>
            <a:r>
              <a:rPr lang="en-GB" sz="3200" dirty="0">
                <a:solidFill>
                  <a:schemeClr val="accent6"/>
                </a:solidFill>
                <a:latin typeface="Superclarendon" panose="02060605060000020003" pitchFamily="18" charset="77"/>
              </a:rPr>
              <a:t>Where is Ipswich on the map of the UK?</a:t>
            </a:r>
          </a:p>
          <a:p>
            <a:endParaRPr lang="en-GB" sz="4000" dirty="0">
              <a:solidFill>
                <a:schemeClr val="accent6"/>
              </a:solidFill>
              <a:latin typeface="Superclarendon" panose="02060605060000020003" pitchFamily="18" charset="77"/>
            </a:endParaRPr>
          </a:p>
        </p:txBody>
      </p:sp>
      <p:sp>
        <p:nvSpPr>
          <p:cNvPr id="12" name="TextBox 11">
            <a:extLst>
              <a:ext uri="{FF2B5EF4-FFF2-40B4-BE49-F238E27FC236}">
                <a16:creationId xmlns:a16="http://schemas.microsoft.com/office/drawing/2014/main" id="{C1D7106F-36DD-B6DB-82AC-0008C1E92E89}"/>
              </a:ext>
            </a:extLst>
          </p:cNvPr>
          <p:cNvSpPr txBox="1"/>
          <p:nvPr/>
        </p:nvSpPr>
        <p:spPr>
          <a:xfrm>
            <a:off x="5081275" y="2940907"/>
            <a:ext cx="4927698" cy="2362185"/>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Ipswich is located between the Essex and East Anglia Kingdoms. Both of which, were two of the most influential in the country with a lot of power.</a:t>
            </a:r>
          </a:p>
        </p:txBody>
      </p:sp>
      <p:pic>
        <p:nvPicPr>
          <p:cNvPr id="2" name="Picture 1" descr="Cartoon of boy thinking">
            <a:extLst>
              <a:ext uri="{FF2B5EF4-FFF2-40B4-BE49-F238E27FC236}">
                <a16:creationId xmlns:a16="http://schemas.microsoft.com/office/drawing/2014/main" id="{15981C8E-7B26-C23D-011D-1FE8867A5131}"/>
              </a:ext>
            </a:extLst>
          </p:cNvPr>
          <p:cNvPicPr>
            <a:picLocks noChangeAspect="1"/>
          </p:cNvPicPr>
          <p:nvPr/>
        </p:nvPicPr>
        <p:blipFill>
          <a:blip r:embed="rId5"/>
          <a:stretch>
            <a:fillRect/>
          </a:stretch>
        </p:blipFill>
        <p:spPr>
          <a:xfrm>
            <a:off x="10008973" y="2917551"/>
            <a:ext cx="1379141" cy="2385541"/>
          </a:xfrm>
          <a:prstGeom prst="rect">
            <a:avLst/>
          </a:prstGeom>
        </p:spPr>
      </p:pic>
    </p:spTree>
    <p:extLst>
      <p:ext uri="{BB962C8B-B14F-4D97-AF65-F5344CB8AC3E}">
        <p14:creationId xmlns:p14="http://schemas.microsoft.com/office/powerpoint/2010/main" val="3376910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40507-302A-2316-C3E3-37FAA2A3841B}"/>
              </a:ext>
            </a:extLst>
          </p:cNvPr>
          <p:cNvSpPr>
            <a:spLocks noGrp="1"/>
          </p:cNvSpPr>
          <p:nvPr>
            <p:ph type="title"/>
          </p:nvPr>
        </p:nvSpPr>
        <p:spPr>
          <a:xfrm>
            <a:off x="824471" y="-1574386"/>
            <a:ext cx="10515600" cy="1325563"/>
          </a:xfrm>
        </p:spPr>
        <p:txBody>
          <a:bodyPr/>
          <a:lstStyle/>
          <a:p>
            <a:r>
              <a:rPr lang="en-GB" dirty="0"/>
              <a:t>Anglo-Saxon Ipswich</a:t>
            </a:r>
          </a:p>
        </p:txBody>
      </p:sp>
      <p:sp>
        <p:nvSpPr>
          <p:cNvPr id="10" name="TextBox 9">
            <a:extLst>
              <a:ext uri="{FF2B5EF4-FFF2-40B4-BE49-F238E27FC236}">
                <a16:creationId xmlns:a16="http://schemas.microsoft.com/office/drawing/2014/main" id="{E0E10B0A-BC78-6ED8-4919-223F06DD0ED0}"/>
              </a:ext>
            </a:extLst>
          </p:cNvPr>
          <p:cNvSpPr txBox="1"/>
          <p:nvPr/>
        </p:nvSpPr>
        <p:spPr>
          <a:xfrm>
            <a:off x="787622" y="514743"/>
            <a:ext cx="4609070" cy="523220"/>
          </a:xfrm>
          <a:prstGeom prst="rect">
            <a:avLst/>
          </a:prstGeom>
          <a:noFill/>
        </p:spPr>
        <p:txBody>
          <a:bodyPr wrap="square" rtlCol="0">
            <a:spAutoFit/>
          </a:bodyPr>
          <a:lstStyle/>
          <a:p>
            <a:r>
              <a:rPr lang="en-GB" sz="2800" dirty="0">
                <a:latin typeface="Superclarendon" panose="02060605060000020003" pitchFamily="18" charset="77"/>
              </a:rPr>
              <a:t>Anglo-Saxon Ipswich</a:t>
            </a:r>
          </a:p>
        </p:txBody>
      </p:sp>
      <p:sp>
        <p:nvSpPr>
          <p:cNvPr id="11" name="TextBox 10">
            <a:extLst>
              <a:ext uri="{FF2B5EF4-FFF2-40B4-BE49-F238E27FC236}">
                <a16:creationId xmlns:a16="http://schemas.microsoft.com/office/drawing/2014/main" id="{3EDEF9DD-37C2-057E-4378-91FE09755DBC}"/>
              </a:ext>
            </a:extLst>
          </p:cNvPr>
          <p:cNvSpPr txBox="1"/>
          <p:nvPr/>
        </p:nvSpPr>
        <p:spPr>
          <a:xfrm>
            <a:off x="634577" y="1183159"/>
            <a:ext cx="4880971" cy="5155257"/>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An important excavation of an Anglo-Saxon cemetery which dated back from the late 400s to 600 AD took place near Hadleigh Road in 1906.</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Near to this cemetery, a settlement was partially excavated in 2003. This revealed ten buildings, including large Anglo-Saxon halls.</a:t>
            </a:r>
          </a:p>
          <a:p>
            <a:endParaRPr lang="en-GB" sz="1400" dirty="0">
              <a:latin typeface="Linkpen 17a Print" panose="03050602060000000000" pitchFamily="66" charset="77"/>
            </a:endParaRPr>
          </a:p>
        </p:txBody>
      </p:sp>
      <p:pic>
        <p:nvPicPr>
          <p:cNvPr id="13" name="Picture 12" descr="Cartoon depicting an Anglo-Saxon hall made from wood and straw">
            <a:extLst>
              <a:ext uri="{FF2B5EF4-FFF2-40B4-BE49-F238E27FC236}">
                <a16:creationId xmlns:a16="http://schemas.microsoft.com/office/drawing/2014/main" id="{3A6703BA-F679-753F-07FD-1293964B0D28}"/>
              </a:ext>
            </a:extLst>
          </p:cNvPr>
          <p:cNvPicPr>
            <a:picLocks noChangeAspect="1"/>
          </p:cNvPicPr>
          <p:nvPr/>
        </p:nvPicPr>
        <p:blipFill>
          <a:blip r:embed="rId4"/>
          <a:stretch>
            <a:fillRect/>
          </a:stretch>
        </p:blipFill>
        <p:spPr>
          <a:xfrm flipH="1">
            <a:off x="824471" y="2670065"/>
            <a:ext cx="4254157" cy="1925366"/>
          </a:xfrm>
          <a:prstGeom prst="rect">
            <a:avLst/>
          </a:prstGeom>
        </p:spPr>
      </p:pic>
      <p:pic>
        <p:nvPicPr>
          <p:cNvPr id="7" name="Picture 6">
            <a:extLst>
              <a:ext uri="{FF2B5EF4-FFF2-40B4-BE49-F238E27FC236}">
                <a16:creationId xmlns:a16="http://schemas.microsoft.com/office/drawing/2014/main" id="{787094EA-205C-C76A-5C4B-E29FC70863C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96000" y="1195516"/>
            <a:ext cx="2514600" cy="2514600"/>
          </a:xfrm>
          <a:prstGeom prst="rect">
            <a:avLst/>
          </a:prstGeom>
        </p:spPr>
      </p:pic>
      <p:pic>
        <p:nvPicPr>
          <p:cNvPr id="9" name="Picture 8">
            <a:extLst>
              <a:ext uri="{FF2B5EF4-FFF2-40B4-BE49-F238E27FC236}">
                <a16:creationId xmlns:a16="http://schemas.microsoft.com/office/drawing/2014/main" id="{7CAE7D8C-E43D-0443-D7C7-229B7DE4F61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0528300" y="5422900"/>
            <a:ext cx="1663700" cy="1435100"/>
          </a:xfrm>
          <a:prstGeom prst="rect">
            <a:avLst/>
          </a:prstGeom>
        </p:spPr>
      </p:pic>
      <p:pic>
        <p:nvPicPr>
          <p:cNvPr id="5" name="Picture 4" descr="A cartoon of an archaeologist waving.">
            <a:extLst>
              <a:ext uri="{FF2B5EF4-FFF2-40B4-BE49-F238E27FC236}">
                <a16:creationId xmlns:a16="http://schemas.microsoft.com/office/drawing/2014/main" id="{3C86B56A-86D7-A59D-33E4-EAC775DCF88F}"/>
              </a:ext>
            </a:extLst>
          </p:cNvPr>
          <p:cNvPicPr>
            <a:picLocks noChangeAspect="1"/>
          </p:cNvPicPr>
          <p:nvPr/>
        </p:nvPicPr>
        <p:blipFill>
          <a:blip r:embed="rId7"/>
          <a:stretch>
            <a:fillRect/>
          </a:stretch>
        </p:blipFill>
        <p:spPr>
          <a:xfrm>
            <a:off x="9342682" y="2570205"/>
            <a:ext cx="3367327" cy="6858000"/>
          </a:xfrm>
          <a:prstGeom prst="rect">
            <a:avLst/>
          </a:prstGeom>
        </p:spPr>
      </p:pic>
    </p:spTree>
    <p:extLst>
      <p:ext uri="{BB962C8B-B14F-4D97-AF65-F5344CB8AC3E}">
        <p14:creationId xmlns:p14="http://schemas.microsoft.com/office/powerpoint/2010/main" val="356565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407BC-A2EF-123E-D380-6495C65A4302}"/>
              </a:ext>
            </a:extLst>
          </p:cNvPr>
          <p:cNvSpPr>
            <a:spLocks noGrp="1"/>
          </p:cNvSpPr>
          <p:nvPr>
            <p:ph type="title"/>
          </p:nvPr>
        </p:nvSpPr>
        <p:spPr>
          <a:xfrm>
            <a:off x="838200" y="-1637096"/>
            <a:ext cx="10515600" cy="1325563"/>
          </a:xfrm>
        </p:spPr>
        <p:txBody>
          <a:bodyPr/>
          <a:lstStyle/>
          <a:p>
            <a:r>
              <a:rPr lang="en-GB" dirty="0"/>
              <a:t>Area of Importance</a:t>
            </a:r>
          </a:p>
        </p:txBody>
      </p:sp>
      <p:sp>
        <p:nvSpPr>
          <p:cNvPr id="7" name="TextBox 6">
            <a:extLst>
              <a:ext uri="{FF2B5EF4-FFF2-40B4-BE49-F238E27FC236}">
                <a16:creationId xmlns:a16="http://schemas.microsoft.com/office/drawing/2014/main" id="{611C71A2-0999-3E0D-514A-906F626AB80B}"/>
              </a:ext>
            </a:extLst>
          </p:cNvPr>
          <p:cNvSpPr txBox="1"/>
          <p:nvPr/>
        </p:nvSpPr>
        <p:spPr>
          <a:xfrm>
            <a:off x="973780" y="530482"/>
            <a:ext cx="4784977" cy="584775"/>
          </a:xfrm>
          <a:prstGeom prst="rect">
            <a:avLst/>
          </a:prstGeom>
          <a:noFill/>
        </p:spPr>
        <p:txBody>
          <a:bodyPr wrap="square" rtlCol="0">
            <a:spAutoFit/>
          </a:bodyPr>
          <a:lstStyle/>
          <a:p>
            <a:pPr algn="ctr"/>
            <a:r>
              <a:rPr lang="en-GB" sz="3200" dirty="0">
                <a:latin typeface="Superclarendon" panose="02060605060000020003" pitchFamily="18" charset="77"/>
              </a:rPr>
              <a:t>Area of Importance</a:t>
            </a:r>
          </a:p>
        </p:txBody>
      </p:sp>
      <p:pic>
        <p:nvPicPr>
          <p:cNvPr id="5" name="Picture 4" descr="A photo showing the dig site at Buttermarket in Ipswich.">
            <a:extLst>
              <a:ext uri="{FF2B5EF4-FFF2-40B4-BE49-F238E27FC236}">
                <a16:creationId xmlns:a16="http://schemas.microsoft.com/office/drawing/2014/main" id="{CDF04FAD-86D9-710F-A98A-FE00C95F3697}"/>
              </a:ext>
            </a:extLst>
          </p:cNvPr>
          <p:cNvPicPr>
            <a:picLocks noChangeAspect="1"/>
          </p:cNvPicPr>
          <p:nvPr/>
        </p:nvPicPr>
        <p:blipFill>
          <a:blip r:embed="rId4"/>
          <a:stretch>
            <a:fillRect/>
          </a:stretch>
        </p:blipFill>
        <p:spPr>
          <a:xfrm>
            <a:off x="636539" y="1260389"/>
            <a:ext cx="5459461" cy="4696426"/>
          </a:xfrm>
          <a:prstGeom prst="rect">
            <a:avLst/>
          </a:prstGeom>
        </p:spPr>
      </p:pic>
      <p:sp>
        <p:nvSpPr>
          <p:cNvPr id="6" name="TextBox 5">
            <a:extLst>
              <a:ext uri="{FF2B5EF4-FFF2-40B4-BE49-F238E27FC236}">
                <a16:creationId xmlns:a16="http://schemas.microsoft.com/office/drawing/2014/main" id="{474358EB-78A8-D8F5-3E64-088BD8BFFCE1}"/>
              </a:ext>
            </a:extLst>
          </p:cNvPr>
          <p:cNvSpPr txBox="1"/>
          <p:nvPr/>
        </p:nvSpPr>
        <p:spPr>
          <a:xfrm>
            <a:off x="6271908" y="530482"/>
            <a:ext cx="5459460" cy="523604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Through further excavations, we have gained an understanding of how important Ipswich was in Anglo-Saxon society.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Several kilns have been found in the area, which suggest a pottery industry existed. At similar sites, historians also found evidence of bone and antler working, and artefacts used for spinning and weaving textiles. As well as being used by people in the town, all these products would have been exported from Ipswich, using the river as a transport hub.</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By 720 AD, the town would have covered the area of around 2 and half acres (almost the size of two full sized football pitches).</a:t>
            </a:r>
          </a:p>
        </p:txBody>
      </p:sp>
    </p:spTree>
    <p:extLst>
      <p:ext uri="{BB962C8B-B14F-4D97-AF65-F5344CB8AC3E}">
        <p14:creationId xmlns:p14="http://schemas.microsoft.com/office/powerpoint/2010/main" val="149873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7C51-621A-C3C5-9E95-5BA5EDDE88A8}"/>
              </a:ext>
            </a:extLst>
          </p:cNvPr>
          <p:cNvSpPr>
            <a:spLocks noGrp="1"/>
          </p:cNvSpPr>
          <p:nvPr>
            <p:ph type="title"/>
          </p:nvPr>
        </p:nvSpPr>
        <p:spPr>
          <a:xfrm>
            <a:off x="838200" y="-1489812"/>
            <a:ext cx="10515600" cy="1325563"/>
          </a:xfrm>
        </p:spPr>
        <p:txBody>
          <a:bodyPr/>
          <a:lstStyle/>
          <a:p>
            <a:r>
              <a:rPr lang="en-GB" dirty="0"/>
              <a:t>Ipswich Ware</a:t>
            </a:r>
          </a:p>
        </p:txBody>
      </p:sp>
      <p:pic>
        <p:nvPicPr>
          <p:cNvPr id="5" name="Picture 4" descr="A group of broken pieces of pottery.">
            <a:extLst>
              <a:ext uri="{FF2B5EF4-FFF2-40B4-BE49-F238E27FC236}">
                <a16:creationId xmlns:a16="http://schemas.microsoft.com/office/drawing/2014/main" id="{1FDF381F-9A10-2650-A558-E90175B47342}"/>
              </a:ext>
            </a:extLst>
          </p:cNvPr>
          <p:cNvPicPr>
            <a:picLocks noChangeAspect="1"/>
          </p:cNvPicPr>
          <p:nvPr/>
        </p:nvPicPr>
        <p:blipFill>
          <a:blip r:embed="rId4"/>
          <a:stretch>
            <a:fillRect/>
          </a:stretch>
        </p:blipFill>
        <p:spPr>
          <a:xfrm>
            <a:off x="614578" y="614862"/>
            <a:ext cx="5143717" cy="5647544"/>
          </a:xfrm>
          <a:prstGeom prst="rect">
            <a:avLst/>
          </a:prstGeom>
        </p:spPr>
      </p:pic>
      <p:sp>
        <p:nvSpPr>
          <p:cNvPr id="7" name="TextBox 6">
            <a:extLst>
              <a:ext uri="{FF2B5EF4-FFF2-40B4-BE49-F238E27FC236}">
                <a16:creationId xmlns:a16="http://schemas.microsoft.com/office/drawing/2014/main" id="{24B74499-E423-0011-2864-6A2BC5DE0798}"/>
              </a:ext>
            </a:extLst>
          </p:cNvPr>
          <p:cNvSpPr txBox="1"/>
          <p:nvPr/>
        </p:nvSpPr>
        <p:spPr>
          <a:xfrm>
            <a:off x="6642012" y="516388"/>
            <a:ext cx="4609070" cy="707886"/>
          </a:xfrm>
          <a:prstGeom prst="rect">
            <a:avLst/>
          </a:prstGeom>
          <a:noFill/>
        </p:spPr>
        <p:txBody>
          <a:bodyPr wrap="square" rtlCol="0">
            <a:spAutoFit/>
          </a:bodyPr>
          <a:lstStyle/>
          <a:p>
            <a:pPr algn="ctr"/>
            <a:r>
              <a:rPr lang="en-GB" sz="4000" dirty="0">
                <a:latin typeface="Superclarendon" panose="02060605060000020003" pitchFamily="18" charset="77"/>
              </a:rPr>
              <a:t>Ipswich Ware</a:t>
            </a:r>
          </a:p>
        </p:txBody>
      </p:sp>
      <p:sp>
        <p:nvSpPr>
          <p:cNvPr id="6" name="TextBox 5">
            <a:extLst>
              <a:ext uri="{FF2B5EF4-FFF2-40B4-BE49-F238E27FC236}">
                <a16:creationId xmlns:a16="http://schemas.microsoft.com/office/drawing/2014/main" id="{7A6302CB-73AC-92B9-A4C6-8E03EC7E3880}"/>
              </a:ext>
            </a:extLst>
          </p:cNvPr>
          <p:cNvSpPr txBox="1"/>
          <p:nvPr/>
        </p:nvSpPr>
        <p:spPr>
          <a:xfrm>
            <a:off x="6216817" y="1370741"/>
            <a:ext cx="5459460" cy="4906408"/>
          </a:xfrm>
          <a:prstGeom prst="rect">
            <a:avLst/>
          </a:prstGeom>
          <a:noFill/>
        </p:spPr>
        <p:txBody>
          <a:bodyPr wrap="square" rtlCol="0">
            <a:spAutoFit/>
          </a:bodyPr>
          <a:lstStyle/>
          <a:p>
            <a:pPr>
              <a:lnSpc>
                <a:spcPct val="150000"/>
              </a:lnSpc>
            </a:pPr>
            <a:r>
              <a:rPr lang="en-GB" sz="1400">
                <a:latin typeface="Linkpen 17a Print" panose="03050602060000000000" pitchFamily="66" charset="77"/>
              </a:rPr>
              <a:t>Ipswich Ware </a:t>
            </a:r>
            <a:r>
              <a:rPr lang="en-GB" sz="1400" dirty="0">
                <a:latin typeface="Linkpen 17a Print" panose="03050602060000000000" pitchFamily="66" charset="77"/>
              </a:rPr>
              <a:t>is a unique type of Anglo-Saxon pottery which was produced in Ipswich.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 the first type of mass-produced pottery in Britain since the Roman period and the kilns found in locations, such as </a:t>
            </a:r>
            <a:r>
              <a:rPr lang="en-GB" sz="1400" dirty="0" err="1">
                <a:latin typeface="Linkpen 17a Print" panose="03050602060000000000" pitchFamily="66" charset="77"/>
              </a:rPr>
              <a:t>Buttermarket</a:t>
            </a:r>
            <a:r>
              <a:rPr lang="en-GB" sz="1400" dirty="0">
                <a:latin typeface="Linkpen 17a Print" panose="03050602060000000000" pitchFamily="66" charset="77"/>
              </a:rPr>
              <a:t>, suggest it was being made from 720 AD onwards.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type of ware would have been valuable to traders across the country, which implies a great deal of wealth came in and out of the town.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During this time, Ipswich was known as ‘</a:t>
            </a:r>
            <a:r>
              <a:rPr lang="en-GB" sz="1400" dirty="0" err="1">
                <a:latin typeface="Linkpen 17a Print" panose="03050602060000000000" pitchFamily="66" charset="77"/>
              </a:rPr>
              <a:t>Gippeswic</a:t>
            </a:r>
            <a:r>
              <a:rPr lang="en-GB" sz="1400" dirty="0">
                <a:latin typeface="Linkpen 17a Print" panose="03050602060000000000" pitchFamily="66" charset="77"/>
              </a:rPr>
              <a:t>’ meaning river dwelling.</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spTree>
    <p:extLst>
      <p:ext uri="{BB962C8B-B14F-4D97-AF65-F5344CB8AC3E}">
        <p14:creationId xmlns:p14="http://schemas.microsoft.com/office/powerpoint/2010/main" val="71878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76ACD-F2F5-2E9F-ACC7-FE45FDBEA3F8}"/>
              </a:ext>
            </a:extLst>
          </p:cNvPr>
          <p:cNvSpPr>
            <a:spLocks noGrp="1"/>
          </p:cNvSpPr>
          <p:nvPr>
            <p:ph type="title"/>
          </p:nvPr>
        </p:nvSpPr>
        <p:spPr>
          <a:xfrm>
            <a:off x="641694" y="-1548418"/>
            <a:ext cx="10515600" cy="1325563"/>
          </a:xfrm>
        </p:spPr>
        <p:txBody>
          <a:bodyPr/>
          <a:lstStyle/>
          <a:p>
            <a:r>
              <a:rPr lang="en-GB" dirty="0"/>
              <a:t>Wealth and Power</a:t>
            </a:r>
          </a:p>
        </p:txBody>
      </p:sp>
      <p:sp>
        <p:nvSpPr>
          <p:cNvPr id="8" name="TextBox 7">
            <a:extLst>
              <a:ext uri="{FF2B5EF4-FFF2-40B4-BE49-F238E27FC236}">
                <a16:creationId xmlns:a16="http://schemas.microsoft.com/office/drawing/2014/main" id="{56080F75-EF6B-D307-4B55-6E882070EA44}"/>
              </a:ext>
            </a:extLst>
          </p:cNvPr>
          <p:cNvSpPr txBox="1"/>
          <p:nvPr/>
        </p:nvSpPr>
        <p:spPr>
          <a:xfrm>
            <a:off x="641694" y="797526"/>
            <a:ext cx="4609070" cy="584775"/>
          </a:xfrm>
          <a:prstGeom prst="rect">
            <a:avLst/>
          </a:prstGeom>
          <a:noFill/>
        </p:spPr>
        <p:txBody>
          <a:bodyPr wrap="square" rtlCol="0">
            <a:spAutoFit/>
          </a:bodyPr>
          <a:lstStyle/>
          <a:p>
            <a:r>
              <a:rPr lang="en-GB" sz="3200" dirty="0">
                <a:latin typeface="Superclarendon" panose="02060605060000020003" pitchFamily="18" charset="77"/>
              </a:rPr>
              <a:t>Wealth and Power</a:t>
            </a:r>
          </a:p>
        </p:txBody>
      </p:sp>
      <p:sp>
        <p:nvSpPr>
          <p:cNvPr id="6" name="TextBox 5">
            <a:extLst>
              <a:ext uri="{FF2B5EF4-FFF2-40B4-BE49-F238E27FC236}">
                <a16:creationId xmlns:a16="http://schemas.microsoft.com/office/drawing/2014/main" id="{D4C395F3-BD57-8138-8FCF-3ED9661F61B0}"/>
              </a:ext>
            </a:extLst>
          </p:cNvPr>
          <p:cNvSpPr txBox="1"/>
          <p:nvPr/>
        </p:nvSpPr>
        <p:spPr>
          <a:xfrm>
            <a:off x="641694" y="1704372"/>
            <a:ext cx="4572858" cy="3620222"/>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Not far from Ipswich, a huge discovery at Sutton </a:t>
            </a:r>
            <a:r>
              <a:rPr lang="en-GB" sz="1400" dirty="0" err="1">
                <a:latin typeface="Linkpen 17a Print" panose="03050602060000000000" pitchFamily="66" charset="77"/>
              </a:rPr>
              <a:t>Hoo</a:t>
            </a:r>
            <a:r>
              <a:rPr lang="en-GB" sz="1400" dirty="0">
                <a:latin typeface="Linkpen 17a Print" panose="03050602060000000000" pitchFamily="66" charset="77"/>
              </a:rPr>
              <a:t> highlighted the importance of the settlement in the Anglo-Saxon kingdom of East Anglia.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is likely that the burial site is that of King </a:t>
            </a:r>
            <a:r>
              <a:rPr lang="en-GB" sz="1400" dirty="0" err="1">
                <a:latin typeface="Linkpen 17a Print" panose="03050602060000000000" pitchFamily="66" charset="77"/>
              </a:rPr>
              <a:t>Raedwald</a:t>
            </a:r>
            <a:r>
              <a:rPr lang="en-GB" sz="1400" dirty="0">
                <a:latin typeface="Linkpen 17a Print" panose="03050602060000000000" pitchFamily="66" charset="77"/>
              </a:rPr>
              <a:t>, who died in 624AD.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Gold jewellery, shields, silverware and the iconic helmet were just some of the items found in the dig.</a:t>
            </a:r>
          </a:p>
        </p:txBody>
      </p:sp>
      <p:pic>
        <p:nvPicPr>
          <p:cNvPr id="5" name="Picture 4" descr="An artwork image showing the burial site at Sutton Hoo during the Anglo Saxon era.">
            <a:extLst>
              <a:ext uri="{FF2B5EF4-FFF2-40B4-BE49-F238E27FC236}">
                <a16:creationId xmlns:a16="http://schemas.microsoft.com/office/drawing/2014/main" id="{D483B19B-2C17-7929-D4D9-44524832312B}"/>
              </a:ext>
            </a:extLst>
          </p:cNvPr>
          <p:cNvPicPr>
            <a:picLocks noChangeAspect="1"/>
          </p:cNvPicPr>
          <p:nvPr/>
        </p:nvPicPr>
        <p:blipFill>
          <a:blip r:embed="rId4"/>
          <a:stretch>
            <a:fillRect/>
          </a:stretch>
        </p:blipFill>
        <p:spPr>
          <a:xfrm>
            <a:off x="5436115" y="797526"/>
            <a:ext cx="6311900" cy="4991100"/>
          </a:xfrm>
          <a:prstGeom prst="rect">
            <a:avLst/>
          </a:prstGeom>
        </p:spPr>
      </p:pic>
      <p:pic>
        <p:nvPicPr>
          <p:cNvPr id="7" name="Picture 6">
            <a:extLst>
              <a:ext uri="{FF2B5EF4-FFF2-40B4-BE49-F238E27FC236}">
                <a16:creationId xmlns:a16="http://schemas.microsoft.com/office/drawing/2014/main" id="{BE1F637C-CF8C-75E0-3A43-2F68BB1E4D2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528300" y="5422900"/>
            <a:ext cx="1663700" cy="1435100"/>
          </a:xfrm>
          <a:prstGeom prst="rect">
            <a:avLst/>
          </a:prstGeom>
        </p:spPr>
      </p:pic>
    </p:spTree>
    <p:extLst>
      <p:ext uri="{BB962C8B-B14F-4D97-AF65-F5344CB8AC3E}">
        <p14:creationId xmlns:p14="http://schemas.microsoft.com/office/powerpoint/2010/main" val="53432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C46EA-8576-90A3-4161-BCA06FD6F2BA}"/>
              </a:ext>
            </a:extLst>
          </p:cNvPr>
          <p:cNvSpPr>
            <a:spLocks noGrp="1"/>
          </p:cNvSpPr>
          <p:nvPr>
            <p:ph type="title"/>
          </p:nvPr>
        </p:nvSpPr>
        <p:spPr>
          <a:xfrm>
            <a:off x="747327" y="-1523210"/>
            <a:ext cx="10515600" cy="1325563"/>
          </a:xfrm>
        </p:spPr>
        <p:txBody>
          <a:bodyPr/>
          <a:lstStyle/>
          <a:p>
            <a:r>
              <a:rPr lang="en-GB" dirty="0"/>
              <a:t>Royal Discovery</a:t>
            </a:r>
          </a:p>
        </p:txBody>
      </p:sp>
      <p:sp>
        <p:nvSpPr>
          <p:cNvPr id="8" name="TextBox 7">
            <a:extLst>
              <a:ext uri="{FF2B5EF4-FFF2-40B4-BE49-F238E27FC236}">
                <a16:creationId xmlns:a16="http://schemas.microsoft.com/office/drawing/2014/main" id="{93CB4769-8396-52F7-A541-5E107C59236E}"/>
              </a:ext>
            </a:extLst>
          </p:cNvPr>
          <p:cNvSpPr txBox="1"/>
          <p:nvPr/>
        </p:nvSpPr>
        <p:spPr>
          <a:xfrm>
            <a:off x="3521902" y="534613"/>
            <a:ext cx="4966450" cy="707886"/>
          </a:xfrm>
          <a:prstGeom prst="rect">
            <a:avLst/>
          </a:prstGeom>
          <a:noFill/>
        </p:spPr>
        <p:txBody>
          <a:bodyPr wrap="square" rtlCol="0">
            <a:spAutoFit/>
          </a:bodyPr>
          <a:lstStyle/>
          <a:p>
            <a:pPr algn="ctr"/>
            <a:r>
              <a:rPr lang="en-GB" sz="4000" dirty="0">
                <a:latin typeface="Superclarendon" panose="02060605060000020003" pitchFamily="18" charset="77"/>
              </a:rPr>
              <a:t>Royal Discovery</a:t>
            </a:r>
          </a:p>
        </p:txBody>
      </p:sp>
      <p:sp>
        <p:nvSpPr>
          <p:cNvPr id="7" name="TextBox 6">
            <a:extLst>
              <a:ext uri="{FF2B5EF4-FFF2-40B4-BE49-F238E27FC236}">
                <a16:creationId xmlns:a16="http://schemas.microsoft.com/office/drawing/2014/main" id="{0AE7B6E0-2AED-0CA0-582D-C7A96F19A369}"/>
              </a:ext>
            </a:extLst>
          </p:cNvPr>
          <p:cNvSpPr txBox="1"/>
          <p:nvPr/>
        </p:nvSpPr>
        <p:spPr>
          <a:xfrm>
            <a:off x="979348" y="1454121"/>
            <a:ext cx="10418834"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Following the discovery of Sutton </a:t>
            </a:r>
            <a:r>
              <a:rPr lang="en-GB" sz="1400" dirty="0" err="1">
                <a:latin typeface="Linkpen 17a Print" panose="03050602060000000000" pitchFamily="66" charset="77"/>
              </a:rPr>
              <a:t>Hoo</a:t>
            </a:r>
            <a:r>
              <a:rPr lang="en-GB" sz="1400" dirty="0">
                <a:latin typeface="Linkpen 17a Print" panose="03050602060000000000" pitchFamily="66" charset="77"/>
              </a:rPr>
              <a:t>, historians and archaeologists were keen to discover the royal village of Rendlesham which was mentioned within an early 8th century record by Bede.</a:t>
            </a:r>
          </a:p>
        </p:txBody>
      </p:sp>
      <p:pic>
        <p:nvPicPr>
          <p:cNvPr id="5" name="Picture 4" descr="An 8th century record with translation given at the side. The translation states: Switchelm, the son of seaxbald, was successor to sigeberht. He was baptised by cedd in east anglia, in the royal villages called rendlesham, that is, the residence of rental. King Aethelworld of east anglia, the brother of king anna, the previous king of the east angles was his sponsor.">
            <a:extLst>
              <a:ext uri="{FF2B5EF4-FFF2-40B4-BE49-F238E27FC236}">
                <a16:creationId xmlns:a16="http://schemas.microsoft.com/office/drawing/2014/main" id="{A70463BA-AA6A-0C09-9324-D9D7FC720674}"/>
              </a:ext>
            </a:extLst>
          </p:cNvPr>
          <p:cNvPicPr>
            <a:picLocks noChangeAspect="1"/>
          </p:cNvPicPr>
          <p:nvPr/>
        </p:nvPicPr>
        <p:blipFill>
          <a:blip r:embed="rId4"/>
          <a:stretch>
            <a:fillRect/>
          </a:stretch>
        </p:blipFill>
        <p:spPr>
          <a:xfrm>
            <a:off x="1445226" y="2614311"/>
            <a:ext cx="9119802" cy="3168201"/>
          </a:xfrm>
          <a:prstGeom prst="rect">
            <a:avLst/>
          </a:prstGeom>
        </p:spPr>
      </p:pic>
      <p:sp>
        <p:nvSpPr>
          <p:cNvPr id="6" name="Content Placeholder 2">
            <a:extLst>
              <a:ext uri="{FF2B5EF4-FFF2-40B4-BE49-F238E27FC236}">
                <a16:creationId xmlns:a16="http://schemas.microsoft.com/office/drawing/2014/main" id="{E537509B-D153-821B-62BE-D922C9665D3D}"/>
              </a:ext>
            </a:extLst>
          </p:cNvPr>
          <p:cNvSpPr txBox="1">
            <a:spLocks/>
          </p:cNvSpPr>
          <p:nvPr/>
        </p:nvSpPr>
        <p:spPr>
          <a:xfrm>
            <a:off x="3157687" y="5731305"/>
            <a:ext cx="2077994" cy="2972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800" dirty="0">
                <a:latin typeface="Linkpen 17a Print" panose="03050602060000000000" pitchFamily="66" charset="77"/>
              </a:rPr>
              <a:t>© The British Library</a:t>
            </a:r>
          </a:p>
        </p:txBody>
      </p:sp>
    </p:spTree>
    <p:extLst>
      <p:ext uri="{BB962C8B-B14F-4D97-AF65-F5344CB8AC3E}">
        <p14:creationId xmlns:p14="http://schemas.microsoft.com/office/powerpoint/2010/main" val="320252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E1D9A-0235-1461-998B-E11D8DE7B7F1}"/>
              </a:ext>
            </a:extLst>
          </p:cNvPr>
          <p:cNvSpPr>
            <a:spLocks noGrp="1"/>
          </p:cNvSpPr>
          <p:nvPr>
            <p:ph type="title"/>
          </p:nvPr>
        </p:nvSpPr>
        <p:spPr>
          <a:xfrm>
            <a:off x="838200" y="-1574033"/>
            <a:ext cx="10515600" cy="1325563"/>
          </a:xfrm>
        </p:spPr>
        <p:txBody>
          <a:bodyPr/>
          <a:lstStyle/>
          <a:p>
            <a:r>
              <a:rPr lang="en-GB" dirty="0"/>
              <a:t>Rendlesham Excavations</a:t>
            </a:r>
          </a:p>
        </p:txBody>
      </p:sp>
      <p:sp>
        <p:nvSpPr>
          <p:cNvPr id="6" name="TextBox 5">
            <a:extLst>
              <a:ext uri="{FF2B5EF4-FFF2-40B4-BE49-F238E27FC236}">
                <a16:creationId xmlns:a16="http://schemas.microsoft.com/office/drawing/2014/main" id="{270E38B8-724E-7691-178B-01252B3590C1}"/>
              </a:ext>
            </a:extLst>
          </p:cNvPr>
          <p:cNvSpPr txBox="1"/>
          <p:nvPr/>
        </p:nvSpPr>
        <p:spPr>
          <a:xfrm>
            <a:off x="2445611" y="574316"/>
            <a:ext cx="7392869" cy="707886"/>
          </a:xfrm>
          <a:prstGeom prst="rect">
            <a:avLst/>
          </a:prstGeom>
          <a:noFill/>
        </p:spPr>
        <p:txBody>
          <a:bodyPr wrap="square" rtlCol="0">
            <a:spAutoFit/>
          </a:bodyPr>
          <a:lstStyle/>
          <a:p>
            <a:pPr algn="ctr"/>
            <a:r>
              <a:rPr lang="en-GB" sz="4000" dirty="0">
                <a:latin typeface="Superclarendon" panose="02060605060000020003" pitchFamily="18" charset="77"/>
              </a:rPr>
              <a:t>Rendlesham Excavations</a:t>
            </a:r>
          </a:p>
        </p:txBody>
      </p:sp>
      <p:sp>
        <p:nvSpPr>
          <p:cNvPr id="8" name="TextBox 7">
            <a:extLst>
              <a:ext uri="{FF2B5EF4-FFF2-40B4-BE49-F238E27FC236}">
                <a16:creationId xmlns:a16="http://schemas.microsoft.com/office/drawing/2014/main" id="{1382CC98-2B83-CBEA-179B-D51580D45FB8}"/>
              </a:ext>
            </a:extLst>
          </p:cNvPr>
          <p:cNvSpPr txBox="1"/>
          <p:nvPr/>
        </p:nvSpPr>
        <p:spPr>
          <a:xfrm>
            <a:off x="892064" y="1615534"/>
            <a:ext cx="10418834"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When Rendlesham was finally discovered, it taught us a great deal about the Anglo-Saxon presence in this part of the country.</a:t>
            </a:r>
          </a:p>
          <a:p>
            <a:pPr>
              <a:lnSpc>
                <a:spcPct val="150000"/>
              </a:lnSpc>
            </a:pPr>
            <a:endParaRPr lang="en-GB" sz="1400" dirty="0">
              <a:latin typeface="Linkpen 17a Print" panose="03050602060000000000" pitchFamily="66" charset="77"/>
            </a:endParaRPr>
          </a:p>
        </p:txBody>
      </p:sp>
      <p:pic>
        <p:nvPicPr>
          <p:cNvPr id="5" name="Picture 4" descr="A map showing Ipswich and the distance from Rendlesham.">
            <a:extLst>
              <a:ext uri="{FF2B5EF4-FFF2-40B4-BE49-F238E27FC236}">
                <a16:creationId xmlns:a16="http://schemas.microsoft.com/office/drawing/2014/main" id="{F731E210-6535-4C49-1E7F-649E61051BE2}"/>
              </a:ext>
            </a:extLst>
          </p:cNvPr>
          <p:cNvPicPr>
            <a:picLocks noChangeAspect="1"/>
          </p:cNvPicPr>
          <p:nvPr/>
        </p:nvPicPr>
        <p:blipFill>
          <a:blip r:embed="rId4"/>
          <a:stretch>
            <a:fillRect/>
          </a:stretch>
        </p:blipFill>
        <p:spPr>
          <a:xfrm>
            <a:off x="881102" y="2729945"/>
            <a:ext cx="3990176" cy="3151533"/>
          </a:xfrm>
          <a:prstGeom prst="rect">
            <a:avLst/>
          </a:prstGeom>
        </p:spPr>
      </p:pic>
      <p:sp>
        <p:nvSpPr>
          <p:cNvPr id="7" name="TextBox 6">
            <a:extLst>
              <a:ext uri="{FF2B5EF4-FFF2-40B4-BE49-F238E27FC236}">
                <a16:creationId xmlns:a16="http://schemas.microsoft.com/office/drawing/2014/main" id="{35B709BA-94B9-4338-1619-2EEB1D61F44D}"/>
              </a:ext>
            </a:extLst>
          </p:cNvPr>
          <p:cNvSpPr txBox="1"/>
          <p:nvPr/>
        </p:nvSpPr>
        <p:spPr>
          <a:xfrm>
            <a:off x="5285246" y="2991374"/>
            <a:ext cx="6229834" cy="2973891"/>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Rendlesham settlement dates to the 5th century. It initially covered an area the size of 20 football pitches, with evidence of family farmsteads, timber homes and workshop huts being discovered.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people that called this settlement home, would have been every day, hard working individuals, determined to make a new life in Britain. </a:t>
            </a:r>
          </a:p>
          <a:p>
            <a:pPr>
              <a:lnSpc>
                <a:spcPct val="150000"/>
              </a:lnSpc>
            </a:pPr>
            <a:endParaRPr lang="en-GB" sz="1400" dirty="0">
              <a:latin typeface="Linkpen 17a Print" panose="03050602060000000000" pitchFamily="66" charset="77"/>
            </a:endParaRPr>
          </a:p>
        </p:txBody>
      </p:sp>
    </p:spTree>
    <p:extLst>
      <p:ext uri="{BB962C8B-B14F-4D97-AF65-F5344CB8AC3E}">
        <p14:creationId xmlns:p14="http://schemas.microsoft.com/office/powerpoint/2010/main" val="417475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238</TotalTime>
  <Words>1002</Words>
  <Application>Microsoft Office PowerPoint</Application>
  <PresentationFormat>Widescreen</PresentationFormat>
  <Paragraphs>107</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Linkpen 17a Print</vt:lpstr>
      <vt:lpstr>Calibri</vt:lpstr>
      <vt:lpstr>Calibri Light</vt:lpstr>
      <vt:lpstr>Superclarendon</vt:lpstr>
      <vt:lpstr>Office Theme</vt:lpstr>
      <vt:lpstr>Exploring Anglo-Saxon Ipswich</vt:lpstr>
      <vt:lpstr>Roman Departure</vt:lpstr>
      <vt:lpstr>Ipswich as a Settlement</vt:lpstr>
      <vt:lpstr>Anglo-Saxon Ipswich</vt:lpstr>
      <vt:lpstr>Area of Importance</vt:lpstr>
      <vt:lpstr>Ipswich Ware</vt:lpstr>
      <vt:lpstr>Wealth and Power</vt:lpstr>
      <vt:lpstr>Royal Discovery</vt:lpstr>
      <vt:lpstr>Rendlesham Excavations</vt:lpstr>
      <vt:lpstr>Anglo Saxon Life</vt:lpstr>
      <vt:lpstr>The Vikings</vt:lpstr>
      <vt:lpstr>The Normans</vt:lpstr>
      <vt:lpstr>Be proud of Ipswich!</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Catherine McHarg</cp:lastModifiedBy>
  <cp:revision>29</cp:revision>
  <dcterms:created xsi:type="dcterms:W3CDTF">2022-12-09T08:02:53Z</dcterms:created>
  <dcterms:modified xsi:type="dcterms:W3CDTF">2024-05-10T13:56:32Z</dcterms:modified>
</cp:coreProperties>
</file>