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6" r:id="rId20"/>
    <p:sldId id="277" r:id="rId21"/>
    <p:sldId id="275" r:id="rId22"/>
    <p:sldId id="278" r:id="rId23"/>
    <p:sldId id="279" r:id="rId24"/>
    <p:sldId id="280" r:id="rId25"/>
  </p:sldIdLst>
  <p:sldSz cx="12192000" cy="6858000"/>
  <p:notesSz cx="6858000" cy="9144000"/>
  <p:embeddedFontLst>
    <p:embeddedFont>
      <p:font typeface="Linkpen 17a Print" panose="03050602060000000000" pitchFamily="66" charset="77"/>
      <p:regular r:id="rId27"/>
    </p:embeddedFont>
    <p:embeddedFont>
      <p:font typeface="Nunito" panose="02000503000000000000" pitchFamily="2" charset="77"/>
      <p:regular r:id="rId28"/>
      <p:bold r:id="rId29"/>
    </p:embeddedFont>
    <p:embeddedFont>
      <p:font typeface="Superclarendon" panose="02060605060000020003" pitchFamily="18" charset="77"/>
      <p:regular r:id="rId30"/>
      <p:bold r:id="rId31"/>
      <p:italic r:id="rId32"/>
      <p:boldItalic r:id="rId33"/>
    </p:embeddedFont>
    <p:embeddedFont>
      <p:font typeface="Superclarendon Rg" panose="02060605060000020003" pitchFamily="18" charset="77"/>
      <p:regular r:id="rId34"/>
      <p:bold r:id="rId35"/>
      <p:italic r:id="rId36"/>
      <p:boldItalic r:id="rId3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4A77"/>
    <a:srgbClr val="7F7062"/>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15"/>
    <p:restoredTop sz="96327"/>
  </p:normalViewPr>
  <p:slideViewPr>
    <p:cSldViewPr snapToGrid="0">
      <p:cViewPr varScale="1">
        <p:scale>
          <a:sx n="123" d="100"/>
          <a:sy n="123" d="100"/>
        </p:scale>
        <p:origin x="864" y="19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6D96DD-D8A8-C343-9798-E3D05A10AE5A}" type="datetimeFigureOut">
              <a:rPr lang="en-US" smtClean="0"/>
              <a:t>2/19/24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86B7F-00B2-E44E-A461-265F8FE4B3D7}" type="slidenum">
              <a:rPr lang="en-US" smtClean="0"/>
              <a:t>‹#›</a:t>
            </a:fld>
            <a:endParaRPr lang="en-US"/>
          </a:p>
        </p:txBody>
      </p:sp>
    </p:spTree>
    <p:extLst>
      <p:ext uri="{BB962C8B-B14F-4D97-AF65-F5344CB8AC3E}">
        <p14:creationId xmlns:p14="http://schemas.microsoft.com/office/powerpoint/2010/main" val="405158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86B7F-00B2-E44E-A461-265F8FE4B3D7}" type="slidenum">
              <a:rPr lang="en-US" smtClean="0"/>
              <a:t>1</a:t>
            </a:fld>
            <a:endParaRPr lang="en-US"/>
          </a:p>
        </p:txBody>
      </p:sp>
    </p:spTree>
    <p:extLst>
      <p:ext uri="{BB962C8B-B14F-4D97-AF65-F5344CB8AC3E}">
        <p14:creationId xmlns:p14="http://schemas.microsoft.com/office/powerpoint/2010/main" val="3035170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86B7F-00B2-E44E-A461-265F8FE4B3D7}" type="slidenum">
              <a:rPr lang="en-US" smtClean="0"/>
              <a:t>10</a:t>
            </a:fld>
            <a:endParaRPr lang="en-US"/>
          </a:p>
        </p:txBody>
      </p:sp>
    </p:spTree>
    <p:extLst>
      <p:ext uri="{BB962C8B-B14F-4D97-AF65-F5344CB8AC3E}">
        <p14:creationId xmlns:p14="http://schemas.microsoft.com/office/powerpoint/2010/main" val="4264306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EEE9E-23E6-EE1A-FE8A-6776273092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E6ABFC-6544-358A-A12A-A92B3E16AA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0A2D9F-D5F8-5F18-0F39-A64BEAF31C5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FDB537F-3B9C-2226-61E1-09ABB6E016FC}"/>
              </a:ext>
            </a:extLst>
          </p:cNvPr>
          <p:cNvSpPr>
            <a:spLocks noGrp="1"/>
          </p:cNvSpPr>
          <p:nvPr>
            <p:ph type="sldNum" sz="quarter" idx="5"/>
          </p:nvPr>
        </p:nvSpPr>
        <p:spPr/>
        <p:txBody>
          <a:bodyPr/>
          <a:lstStyle/>
          <a:p>
            <a:fld id="{28E86B7F-00B2-E44E-A461-265F8FE4B3D7}" type="slidenum">
              <a:rPr lang="en-US" smtClean="0"/>
              <a:t>11</a:t>
            </a:fld>
            <a:endParaRPr lang="en-US"/>
          </a:p>
        </p:txBody>
      </p:sp>
    </p:spTree>
    <p:extLst>
      <p:ext uri="{BB962C8B-B14F-4D97-AF65-F5344CB8AC3E}">
        <p14:creationId xmlns:p14="http://schemas.microsoft.com/office/powerpoint/2010/main" val="1398789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482E7-E062-84A1-F435-BA06135AA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E25FE5-4DF6-C971-D4AB-289B245FA8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40C3E3-0068-BF3F-1ED5-A4CF219347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DFA8A91-1FF9-9120-DBF8-4C56D02FA3FD}"/>
              </a:ext>
            </a:extLst>
          </p:cNvPr>
          <p:cNvSpPr>
            <a:spLocks noGrp="1"/>
          </p:cNvSpPr>
          <p:nvPr>
            <p:ph type="sldNum" sz="quarter" idx="5"/>
          </p:nvPr>
        </p:nvSpPr>
        <p:spPr/>
        <p:txBody>
          <a:bodyPr/>
          <a:lstStyle/>
          <a:p>
            <a:fld id="{28E86B7F-00B2-E44E-A461-265F8FE4B3D7}" type="slidenum">
              <a:rPr lang="en-US" smtClean="0"/>
              <a:t>12</a:t>
            </a:fld>
            <a:endParaRPr lang="en-US"/>
          </a:p>
        </p:txBody>
      </p:sp>
    </p:spTree>
    <p:extLst>
      <p:ext uri="{BB962C8B-B14F-4D97-AF65-F5344CB8AC3E}">
        <p14:creationId xmlns:p14="http://schemas.microsoft.com/office/powerpoint/2010/main" val="915599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2B7E8-B4EF-FF83-7C70-62DEA4B48C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AC8A65-B4D8-3768-9F4C-7A22877B1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866158-7769-9C96-E48E-E81FBC16EF9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DFF29FF-4E10-2F76-CD60-8D7126E607CE}"/>
              </a:ext>
            </a:extLst>
          </p:cNvPr>
          <p:cNvSpPr>
            <a:spLocks noGrp="1"/>
          </p:cNvSpPr>
          <p:nvPr>
            <p:ph type="sldNum" sz="quarter" idx="5"/>
          </p:nvPr>
        </p:nvSpPr>
        <p:spPr/>
        <p:txBody>
          <a:bodyPr/>
          <a:lstStyle/>
          <a:p>
            <a:fld id="{28E86B7F-00B2-E44E-A461-265F8FE4B3D7}" type="slidenum">
              <a:rPr lang="en-US" smtClean="0"/>
              <a:t>13</a:t>
            </a:fld>
            <a:endParaRPr lang="en-US"/>
          </a:p>
        </p:txBody>
      </p:sp>
    </p:spTree>
    <p:extLst>
      <p:ext uri="{BB962C8B-B14F-4D97-AF65-F5344CB8AC3E}">
        <p14:creationId xmlns:p14="http://schemas.microsoft.com/office/powerpoint/2010/main" val="3555576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3F398-BAB9-936C-A87B-9F240CF906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60314-3BC8-6E95-1F8D-AF6669AD05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B77AE6-FF18-6DCE-9A81-31F566825F6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0B9C54D-062C-42E3-C35F-2BB042B6FAD6}"/>
              </a:ext>
            </a:extLst>
          </p:cNvPr>
          <p:cNvSpPr>
            <a:spLocks noGrp="1"/>
          </p:cNvSpPr>
          <p:nvPr>
            <p:ph type="sldNum" sz="quarter" idx="5"/>
          </p:nvPr>
        </p:nvSpPr>
        <p:spPr/>
        <p:txBody>
          <a:bodyPr/>
          <a:lstStyle/>
          <a:p>
            <a:fld id="{28E86B7F-00B2-E44E-A461-265F8FE4B3D7}" type="slidenum">
              <a:rPr lang="en-US" smtClean="0"/>
              <a:t>14</a:t>
            </a:fld>
            <a:endParaRPr lang="en-US"/>
          </a:p>
        </p:txBody>
      </p:sp>
    </p:spTree>
    <p:extLst>
      <p:ext uri="{BB962C8B-B14F-4D97-AF65-F5344CB8AC3E}">
        <p14:creationId xmlns:p14="http://schemas.microsoft.com/office/powerpoint/2010/main" val="2695809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856B8-2892-DCE8-6009-549A1493FD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63DB4A-D125-DE45-54F0-F38FF69F43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FF21D9-1C97-6F9E-6EEE-52C56C8D0B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E52BB0-E810-7087-CD36-54A077EDE3F9}"/>
              </a:ext>
            </a:extLst>
          </p:cNvPr>
          <p:cNvSpPr>
            <a:spLocks noGrp="1"/>
          </p:cNvSpPr>
          <p:nvPr>
            <p:ph type="sldNum" sz="quarter" idx="5"/>
          </p:nvPr>
        </p:nvSpPr>
        <p:spPr/>
        <p:txBody>
          <a:bodyPr/>
          <a:lstStyle/>
          <a:p>
            <a:fld id="{28E86B7F-00B2-E44E-A461-265F8FE4B3D7}" type="slidenum">
              <a:rPr lang="en-US" smtClean="0"/>
              <a:t>15</a:t>
            </a:fld>
            <a:endParaRPr lang="en-US"/>
          </a:p>
        </p:txBody>
      </p:sp>
    </p:spTree>
    <p:extLst>
      <p:ext uri="{BB962C8B-B14F-4D97-AF65-F5344CB8AC3E}">
        <p14:creationId xmlns:p14="http://schemas.microsoft.com/office/powerpoint/2010/main" val="3049917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8A4D1-E865-02BD-D567-C11314BFBE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5BB468-0EFA-5805-F236-D6FC5B7A78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65A37-0C21-FCB0-ADBB-DD7F4581B7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58E2487-171D-853E-64E3-EBA0A2D888D1}"/>
              </a:ext>
            </a:extLst>
          </p:cNvPr>
          <p:cNvSpPr>
            <a:spLocks noGrp="1"/>
          </p:cNvSpPr>
          <p:nvPr>
            <p:ph type="sldNum" sz="quarter" idx="5"/>
          </p:nvPr>
        </p:nvSpPr>
        <p:spPr/>
        <p:txBody>
          <a:bodyPr/>
          <a:lstStyle/>
          <a:p>
            <a:fld id="{28E86B7F-00B2-E44E-A461-265F8FE4B3D7}" type="slidenum">
              <a:rPr lang="en-US" smtClean="0"/>
              <a:t>16</a:t>
            </a:fld>
            <a:endParaRPr lang="en-US"/>
          </a:p>
        </p:txBody>
      </p:sp>
    </p:spTree>
    <p:extLst>
      <p:ext uri="{BB962C8B-B14F-4D97-AF65-F5344CB8AC3E}">
        <p14:creationId xmlns:p14="http://schemas.microsoft.com/office/powerpoint/2010/main" val="111344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B7BF4-E42A-F553-838C-D08E0A2754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BC86F5-901B-B661-F3C2-DD7BE5FCC2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151F1C-457D-86D4-E2A4-2CE9E0B29D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EB33864-D917-73BA-FA2D-18F7733DF4FE}"/>
              </a:ext>
            </a:extLst>
          </p:cNvPr>
          <p:cNvSpPr>
            <a:spLocks noGrp="1"/>
          </p:cNvSpPr>
          <p:nvPr>
            <p:ph type="sldNum" sz="quarter" idx="5"/>
          </p:nvPr>
        </p:nvSpPr>
        <p:spPr/>
        <p:txBody>
          <a:bodyPr/>
          <a:lstStyle/>
          <a:p>
            <a:fld id="{28E86B7F-00B2-E44E-A461-265F8FE4B3D7}" type="slidenum">
              <a:rPr lang="en-US" smtClean="0"/>
              <a:t>17</a:t>
            </a:fld>
            <a:endParaRPr lang="en-US"/>
          </a:p>
        </p:txBody>
      </p:sp>
    </p:spTree>
    <p:extLst>
      <p:ext uri="{BB962C8B-B14F-4D97-AF65-F5344CB8AC3E}">
        <p14:creationId xmlns:p14="http://schemas.microsoft.com/office/powerpoint/2010/main" val="3406153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86B7F-00B2-E44E-A461-265F8FE4B3D7}" type="slidenum">
              <a:rPr lang="en-US" smtClean="0"/>
              <a:t>18</a:t>
            </a:fld>
            <a:endParaRPr lang="en-US"/>
          </a:p>
        </p:txBody>
      </p:sp>
    </p:spTree>
    <p:extLst>
      <p:ext uri="{BB962C8B-B14F-4D97-AF65-F5344CB8AC3E}">
        <p14:creationId xmlns:p14="http://schemas.microsoft.com/office/powerpoint/2010/main" val="2743833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70309-6875-5A1D-8C28-7D4D59A18E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A22F5-67AF-8E8B-34F0-F9E2B8915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3E4417-3331-3F55-650A-07735FB0A6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4192531-E110-A9C0-F223-3EE81F207C6E}"/>
              </a:ext>
            </a:extLst>
          </p:cNvPr>
          <p:cNvSpPr>
            <a:spLocks noGrp="1"/>
          </p:cNvSpPr>
          <p:nvPr>
            <p:ph type="sldNum" sz="quarter" idx="5"/>
          </p:nvPr>
        </p:nvSpPr>
        <p:spPr/>
        <p:txBody>
          <a:bodyPr/>
          <a:lstStyle/>
          <a:p>
            <a:fld id="{28E86B7F-00B2-E44E-A461-265F8FE4B3D7}" type="slidenum">
              <a:rPr lang="en-US" smtClean="0"/>
              <a:t>19</a:t>
            </a:fld>
            <a:endParaRPr lang="en-US"/>
          </a:p>
        </p:txBody>
      </p:sp>
    </p:spTree>
    <p:extLst>
      <p:ext uri="{BB962C8B-B14F-4D97-AF65-F5344CB8AC3E}">
        <p14:creationId xmlns:p14="http://schemas.microsoft.com/office/powerpoint/2010/main" val="1889375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2</a:t>
            </a:fld>
            <a:endParaRPr lang="en-GB"/>
          </a:p>
        </p:txBody>
      </p:sp>
    </p:spTree>
    <p:extLst>
      <p:ext uri="{BB962C8B-B14F-4D97-AF65-F5344CB8AC3E}">
        <p14:creationId xmlns:p14="http://schemas.microsoft.com/office/powerpoint/2010/main" val="3670686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F89C6-BBF2-EC67-7CDC-075344111A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51B14-2C4D-2D74-E9D0-40EAC22267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C7C07F-2740-870C-615C-68375A242F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16BA2A5-C092-B635-8CBA-BB98410EF671}"/>
              </a:ext>
            </a:extLst>
          </p:cNvPr>
          <p:cNvSpPr>
            <a:spLocks noGrp="1"/>
          </p:cNvSpPr>
          <p:nvPr>
            <p:ph type="sldNum" sz="quarter" idx="5"/>
          </p:nvPr>
        </p:nvSpPr>
        <p:spPr/>
        <p:txBody>
          <a:bodyPr/>
          <a:lstStyle/>
          <a:p>
            <a:fld id="{28E86B7F-00B2-E44E-A461-265F8FE4B3D7}" type="slidenum">
              <a:rPr lang="en-US" smtClean="0"/>
              <a:t>20</a:t>
            </a:fld>
            <a:endParaRPr lang="en-US"/>
          </a:p>
        </p:txBody>
      </p:sp>
    </p:spTree>
    <p:extLst>
      <p:ext uri="{BB962C8B-B14F-4D97-AF65-F5344CB8AC3E}">
        <p14:creationId xmlns:p14="http://schemas.microsoft.com/office/powerpoint/2010/main" val="909643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21</a:t>
            </a:fld>
            <a:endParaRPr lang="en-US"/>
          </a:p>
        </p:txBody>
      </p:sp>
    </p:spTree>
    <p:extLst>
      <p:ext uri="{BB962C8B-B14F-4D97-AF65-F5344CB8AC3E}">
        <p14:creationId xmlns:p14="http://schemas.microsoft.com/office/powerpoint/2010/main" val="327225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22</a:t>
            </a:fld>
            <a:endParaRPr lang="en-US"/>
          </a:p>
        </p:txBody>
      </p:sp>
    </p:spTree>
    <p:extLst>
      <p:ext uri="{BB962C8B-B14F-4D97-AF65-F5344CB8AC3E}">
        <p14:creationId xmlns:p14="http://schemas.microsoft.com/office/powerpoint/2010/main" val="970215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23</a:t>
            </a:fld>
            <a:endParaRPr lang="en-US"/>
          </a:p>
        </p:txBody>
      </p:sp>
    </p:spTree>
    <p:extLst>
      <p:ext uri="{BB962C8B-B14F-4D97-AF65-F5344CB8AC3E}">
        <p14:creationId xmlns:p14="http://schemas.microsoft.com/office/powerpoint/2010/main" val="2325020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0BF51-A4F8-AF10-62EB-A0F666D5B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F6C50F-4908-77AB-E267-7D7D285E2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B3ECB9-5158-78BA-CBC8-6A94910881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71892B-1988-3248-9EC4-315373C31EB8}"/>
              </a:ext>
            </a:extLst>
          </p:cNvPr>
          <p:cNvSpPr>
            <a:spLocks noGrp="1"/>
          </p:cNvSpPr>
          <p:nvPr>
            <p:ph type="sldNum" sz="quarter" idx="5"/>
          </p:nvPr>
        </p:nvSpPr>
        <p:spPr/>
        <p:txBody>
          <a:bodyPr/>
          <a:lstStyle/>
          <a:p>
            <a:fld id="{28E86B7F-00B2-E44E-A461-265F8FE4B3D7}" type="slidenum">
              <a:rPr lang="en-US" smtClean="0"/>
              <a:t>24</a:t>
            </a:fld>
            <a:endParaRPr lang="en-US"/>
          </a:p>
        </p:txBody>
      </p:sp>
    </p:spTree>
    <p:extLst>
      <p:ext uri="{BB962C8B-B14F-4D97-AF65-F5344CB8AC3E}">
        <p14:creationId xmlns:p14="http://schemas.microsoft.com/office/powerpoint/2010/main" val="3500567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F743C-A5D9-9731-BD09-39A71E2173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E0ACEA-C7ED-69BC-A4DB-5EC1F74B7C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4D29B8-AF94-10FA-C628-575F6789B2B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6FFDB77-19B3-7B73-4552-5F03748FACE6}"/>
              </a:ext>
            </a:extLst>
          </p:cNvPr>
          <p:cNvSpPr>
            <a:spLocks noGrp="1"/>
          </p:cNvSpPr>
          <p:nvPr>
            <p:ph type="sldNum" sz="quarter" idx="5"/>
          </p:nvPr>
        </p:nvSpPr>
        <p:spPr/>
        <p:txBody>
          <a:bodyPr/>
          <a:lstStyle/>
          <a:p>
            <a:fld id="{03668D0E-B0BB-5040-BD36-9D1D5D3823E3}" type="slidenum">
              <a:rPr lang="en-GB" smtClean="0"/>
              <a:t>3</a:t>
            </a:fld>
            <a:endParaRPr lang="en-GB"/>
          </a:p>
        </p:txBody>
      </p:sp>
    </p:spTree>
    <p:extLst>
      <p:ext uri="{BB962C8B-B14F-4D97-AF65-F5344CB8AC3E}">
        <p14:creationId xmlns:p14="http://schemas.microsoft.com/office/powerpoint/2010/main" val="513282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60BB9-1548-75A4-92AE-D1DEAC2E2E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E7FF8C-C59A-C987-3CC3-259EEEDD0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9BA839-631F-2920-2220-6254B62DDF0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39ACB8D-94A3-CD47-7B57-50782E1B42E9}"/>
              </a:ext>
            </a:extLst>
          </p:cNvPr>
          <p:cNvSpPr>
            <a:spLocks noGrp="1"/>
          </p:cNvSpPr>
          <p:nvPr>
            <p:ph type="sldNum" sz="quarter" idx="5"/>
          </p:nvPr>
        </p:nvSpPr>
        <p:spPr/>
        <p:txBody>
          <a:bodyPr/>
          <a:lstStyle/>
          <a:p>
            <a:fld id="{03668D0E-B0BB-5040-BD36-9D1D5D3823E3}" type="slidenum">
              <a:rPr lang="en-GB" smtClean="0"/>
              <a:t>4</a:t>
            </a:fld>
            <a:endParaRPr lang="en-GB"/>
          </a:p>
        </p:txBody>
      </p:sp>
    </p:spTree>
    <p:extLst>
      <p:ext uri="{BB962C8B-B14F-4D97-AF65-F5344CB8AC3E}">
        <p14:creationId xmlns:p14="http://schemas.microsoft.com/office/powerpoint/2010/main" val="3418212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86B18-7450-4AEF-8A71-FABFEA4138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7EE636-68A1-1B9E-26A1-8DDD534096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68BAAF-0031-9138-EA4D-B7C8C0BFF23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A3F7DEB-5729-626C-3A87-823B5BB0636D}"/>
              </a:ext>
            </a:extLst>
          </p:cNvPr>
          <p:cNvSpPr>
            <a:spLocks noGrp="1"/>
          </p:cNvSpPr>
          <p:nvPr>
            <p:ph type="sldNum" sz="quarter" idx="5"/>
          </p:nvPr>
        </p:nvSpPr>
        <p:spPr/>
        <p:txBody>
          <a:bodyPr/>
          <a:lstStyle/>
          <a:p>
            <a:fld id="{03668D0E-B0BB-5040-BD36-9D1D5D3823E3}" type="slidenum">
              <a:rPr lang="en-GB" smtClean="0"/>
              <a:t>5</a:t>
            </a:fld>
            <a:endParaRPr lang="en-GB"/>
          </a:p>
        </p:txBody>
      </p:sp>
    </p:spTree>
    <p:extLst>
      <p:ext uri="{BB962C8B-B14F-4D97-AF65-F5344CB8AC3E}">
        <p14:creationId xmlns:p14="http://schemas.microsoft.com/office/powerpoint/2010/main" val="678208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A4535-96D8-9C18-ABB6-5C9171CD61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B6B874-1E54-D67C-BF70-C9172F02D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1F474C-531C-3EA0-F9DA-95819D73954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8AA62E8-404F-4696-A2B6-5849C0867D7D}"/>
              </a:ext>
            </a:extLst>
          </p:cNvPr>
          <p:cNvSpPr>
            <a:spLocks noGrp="1"/>
          </p:cNvSpPr>
          <p:nvPr>
            <p:ph type="sldNum" sz="quarter" idx="5"/>
          </p:nvPr>
        </p:nvSpPr>
        <p:spPr/>
        <p:txBody>
          <a:bodyPr/>
          <a:lstStyle/>
          <a:p>
            <a:fld id="{03668D0E-B0BB-5040-BD36-9D1D5D3823E3}" type="slidenum">
              <a:rPr lang="en-GB" smtClean="0"/>
              <a:t>6</a:t>
            </a:fld>
            <a:endParaRPr lang="en-GB"/>
          </a:p>
        </p:txBody>
      </p:sp>
    </p:spTree>
    <p:extLst>
      <p:ext uri="{BB962C8B-B14F-4D97-AF65-F5344CB8AC3E}">
        <p14:creationId xmlns:p14="http://schemas.microsoft.com/office/powerpoint/2010/main" val="3810088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2BF23-F530-E01D-F5E0-09076EF274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0DB1FA-2181-93C2-347A-3D0D38256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028597-933E-E140-97EF-BBDCA5B362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8EC9DE1-A109-B176-22CF-2670BCA3BFA6}"/>
              </a:ext>
            </a:extLst>
          </p:cNvPr>
          <p:cNvSpPr>
            <a:spLocks noGrp="1"/>
          </p:cNvSpPr>
          <p:nvPr>
            <p:ph type="sldNum" sz="quarter" idx="5"/>
          </p:nvPr>
        </p:nvSpPr>
        <p:spPr/>
        <p:txBody>
          <a:bodyPr/>
          <a:lstStyle/>
          <a:p>
            <a:fld id="{03668D0E-B0BB-5040-BD36-9D1D5D3823E3}" type="slidenum">
              <a:rPr lang="en-GB" smtClean="0"/>
              <a:t>7</a:t>
            </a:fld>
            <a:endParaRPr lang="en-GB"/>
          </a:p>
        </p:txBody>
      </p:sp>
    </p:spTree>
    <p:extLst>
      <p:ext uri="{BB962C8B-B14F-4D97-AF65-F5344CB8AC3E}">
        <p14:creationId xmlns:p14="http://schemas.microsoft.com/office/powerpoint/2010/main" val="2165018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1BCF3-0D9B-439C-6BB5-47DAD90F3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238FD2-389F-0AD0-37FD-93D05CB71C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104D8B-7BBA-FADA-60BE-2679EF614CA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C1E5D24-6D06-BCF2-0005-40D68EE5C320}"/>
              </a:ext>
            </a:extLst>
          </p:cNvPr>
          <p:cNvSpPr>
            <a:spLocks noGrp="1"/>
          </p:cNvSpPr>
          <p:nvPr>
            <p:ph type="sldNum" sz="quarter" idx="5"/>
          </p:nvPr>
        </p:nvSpPr>
        <p:spPr/>
        <p:txBody>
          <a:bodyPr/>
          <a:lstStyle/>
          <a:p>
            <a:fld id="{28E86B7F-00B2-E44E-A461-265F8FE4B3D7}" type="slidenum">
              <a:rPr lang="en-US" smtClean="0"/>
              <a:t>8</a:t>
            </a:fld>
            <a:endParaRPr lang="en-US"/>
          </a:p>
        </p:txBody>
      </p:sp>
    </p:spTree>
    <p:extLst>
      <p:ext uri="{BB962C8B-B14F-4D97-AF65-F5344CB8AC3E}">
        <p14:creationId xmlns:p14="http://schemas.microsoft.com/office/powerpoint/2010/main" val="632869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2EC30-862A-B383-F986-8752B3FFBE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00E5F8-361B-C841-4EE0-6072902422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D34BA1-B666-43FD-A65F-275EEF0E259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8F0038F-81EA-440A-8928-B2F32F7A3764}"/>
              </a:ext>
            </a:extLst>
          </p:cNvPr>
          <p:cNvSpPr>
            <a:spLocks noGrp="1"/>
          </p:cNvSpPr>
          <p:nvPr>
            <p:ph type="sldNum" sz="quarter" idx="5"/>
          </p:nvPr>
        </p:nvSpPr>
        <p:spPr/>
        <p:txBody>
          <a:bodyPr/>
          <a:lstStyle/>
          <a:p>
            <a:fld id="{03668D0E-B0BB-5040-BD36-9D1D5D3823E3}" type="slidenum">
              <a:rPr lang="en-GB" smtClean="0"/>
              <a:t>9</a:t>
            </a:fld>
            <a:endParaRPr lang="en-GB"/>
          </a:p>
        </p:txBody>
      </p:sp>
    </p:spTree>
    <p:extLst>
      <p:ext uri="{BB962C8B-B14F-4D97-AF65-F5344CB8AC3E}">
        <p14:creationId xmlns:p14="http://schemas.microsoft.com/office/powerpoint/2010/main" val="537549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2/19/24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2/19/24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2/19/24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2/19/24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8.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hyperlink" Target="https://suffolkarchives.shorthandstories.com/workin-on-those-airdromes/index.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hyperlink" Target="https://www.cliffordroadschool.org.uk/clifford-road-tunnels-heritage-site/" TargetMode="External"/><Relationship Id="rId3" Type="http://schemas.openxmlformats.org/officeDocument/2006/relationships/image" Target="../media/image30.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484BB2-E5D7-2441-E1A8-DAA2CB3EBC5A}"/>
              </a:ext>
            </a:extLst>
          </p:cNvPr>
          <p:cNvSpPr>
            <a:spLocks noGrp="1"/>
          </p:cNvSpPr>
          <p:nvPr>
            <p:ph type="ctrTitle"/>
          </p:nvPr>
        </p:nvSpPr>
        <p:spPr>
          <a:xfrm>
            <a:off x="1524000" y="-1569721"/>
            <a:ext cx="9144000" cy="1239203"/>
          </a:xfrm>
        </p:spPr>
        <p:txBody>
          <a:bodyPr/>
          <a:lstStyle/>
          <a:p>
            <a:r>
              <a:rPr lang="en-US" dirty="0"/>
              <a:t>The World Wars</a:t>
            </a:r>
          </a:p>
        </p:txBody>
      </p:sp>
      <p:sp>
        <p:nvSpPr>
          <p:cNvPr id="4" name="Rectangle 3" descr="A drawing of a trench wall made of wood with sandbanks laid over the top.">
            <a:extLst>
              <a:ext uri="{FF2B5EF4-FFF2-40B4-BE49-F238E27FC236}">
                <a16:creationId xmlns:a16="http://schemas.microsoft.com/office/drawing/2014/main" id="{A98CCF30-984F-7C26-FDFB-093066CFCA31}"/>
              </a:ext>
            </a:extLst>
          </p:cNvPr>
          <p:cNvSpPr/>
          <p:nvPr/>
        </p:nvSpPr>
        <p:spPr>
          <a:xfrm>
            <a:off x="-1" y="0"/>
            <a:ext cx="12192001"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he World Wars">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704155"/>
            <a:ext cx="12191999" cy="358346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6" y="5287616"/>
            <a:ext cx="1745971" cy="1568941"/>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5D212-D176-802D-ECE3-1BE6F0232EE8}"/>
              </a:ext>
            </a:extLst>
          </p:cNvPr>
          <p:cNvSpPr>
            <a:spLocks noGrp="1"/>
          </p:cNvSpPr>
          <p:nvPr>
            <p:ph type="ctrTitle"/>
          </p:nvPr>
        </p:nvSpPr>
        <p:spPr>
          <a:xfrm>
            <a:off x="1524000" y="-1314824"/>
            <a:ext cx="9144000" cy="995363"/>
          </a:xfrm>
        </p:spPr>
        <p:txBody>
          <a:bodyPr/>
          <a:lstStyle/>
          <a:p>
            <a:r>
              <a:rPr lang="en-US" dirty="0"/>
              <a:t>The End</a:t>
            </a:r>
            <a:r>
              <a:rPr lang="en-US" baseline="0" dirty="0"/>
              <a:t> of World War 1</a:t>
            </a:r>
            <a:endParaRPr lang="en-US" dirty="0"/>
          </a:p>
        </p:txBody>
      </p:sp>
      <p:sp>
        <p:nvSpPr>
          <p:cNvPr id="4" name="Title 1">
            <a:extLst>
              <a:ext uri="{FF2B5EF4-FFF2-40B4-BE49-F238E27FC236}">
                <a16:creationId xmlns:a16="http://schemas.microsoft.com/office/drawing/2014/main" id="{8E8BB975-1F9C-AD07-C73B-F48289240796}"/>
              </a:ext>
            </a:extLst>
          </p:cNvPr>
          <p:cNvSpPr txBox="1">
            <a:spLocks/>
          </p:cNvSpPr>
          <p:nvPr/>
        </p:nvSpPr>
        <p:spPr>
          <a:xfrm>
            <a:off x="499524" y="279641"/>
            <a:ext cx="6363731" cy="73940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End of World War 1</a:t>
            </a:r>
          </a:p>
        </p:txBody>
      </p:sp>
      <p:sp>
        <p:nvSpPr>
          <p:cNvPr id="3" name="TextBox 2">
            <a:extLst>
              <a:ext uri="{FF2B5EF4-FFF2-40B4-BE49-F238E27FC236}">
                <a16:creationId xmlns:a16="http://schemas.microsoft.com/office/drawing/2014/main" id="{3CE424E2-F37B-7F6D-073C-FC444AA36846}"/>
              </a:ext>
            </a:extLst>
          </p:cNvPr>
          <p:cNvSpPr txBox="1"/>
          <p:nvPr/>
        </p:nvSpPr>
        <p:spPr>
          <a:xfrm>
            <a:off x="633389" y="1307612"/>
            <a:ext cx="6096000" cy="3788858"/>
          </a:xfrm>
          <a:prstGeom prst="rect">
            <a:avLst/>
          </a:prstGeom>
          <a:noFill/>
        </p:spPr>
        <p:txBody>
          <a:bodyPr wrap="square">
            <a:spAutoFit/>
          </a:bodyPr>
          <a:lstStyle/>
          <a:p>
            <a:pPr>
              <a:lnSpc>
                <a:spcPct val="150000"/>
              </a:lnSpc>
            </a:pPr>
            <a:r>
              <a:rPr lang="en-GB" dirty="0">
                <a:latin typeface="Linkpen 17a Print" panose="03050602060000000000" pitchFamily="66" charset="77"/>
              </a:rPr>
              <a:t>The end of World War 1 was a significant moment that brought relief and hope for a better future. After four long years of fighting, the war finally came to an end on November the 11th, 1918.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day is now known as Remembrance Day. It marked the agreement between the warring countries to stop fighting. People all over Ipswich rejoiced and celebrated the end of the war.</a:t>
            </a:r>
          </a:p>
        </p:txBody>
      </p:sp>
      <p:pic>
        <p:nvPicPr>
          <p:cNvPr id="5" name="Picture 4" descr="A photograph of a Daily Mail newspaper with the headline 'It's Over!'.">
            <a:extLst>
              <a:ext uri="{FF2B5EF4-FFF2-40B4-BE49-F238E27FC236}">
                <a16:creationId xmlns:a16="http://schemas.microsoft.com/office/drawing/2014/main" id="{C88A45A1-20A7-1873-FF7D-AB32B0BE867E}"/>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63256" y="171450"/>
            <a:ext cx="5166820" cy="6515100"/>
          </a:xfrm>
          <a:prstGeom prst="rect">
            <a:avLst/>
          </a:prstGeom>
        </p:spPr>
      </p:pic>
      <p:pic>
        <p:nvPicPr>
          <p:cNvPr id="6" name="Picture 5">
            <a:extLst>
              <a:ext uri="{FF2B5EF4-FFF2-40B4-BE49-F238E27FC236}">
                <a16:creationId xmlns:a16="http://schemas.microsoft.com/office/drawing/2014/main" id="{5160C428-33D4-4A68-7D2C-6A1F9EFCD484}"/>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7972" y="5260397"/>
            <a:ext cx="1745971" cy="1568941"/>
          </a:xfrm>
          <a:prstGeom prst="rect">
            <a:avLst/>
          </a:prstGeom>
        </p:spPr>
      </p:pic>
    </p:spTree>
    <p:extLst>
      <p:ext uri="{BB962C8B-B14F-4D97-AF65-F5344CB8AC3E}">
        <p14:creationId xmlns:p14="http://schemas.microsoft.com/office/powerpoint/2010/main" val="6950938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915DB7E-3621-C8DB-5966-3F65E35989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BA14E6-FFDE-755C-E39D-D6258433D856}"/>
              </a:ext>
            </a:extLst>
          </p:cNvPr>
          <p:cNvSpPr>
            <a:spLocks noGrp="1"/>
          </p:cNvSpPr>
          <p:nvPr>
            <p:ph type="ctrTitle"/>
          </p:nvPr>
        </p:nvSpPr>
        <p:spPr>
          <a:xfrm>
            <a:off x="1524000" y="-1314824"/>
            <a:ext cx="9144000" cy="995363"/>
          </a:xfrm>
        </p:spPr>
        <p:txBody>
          <a:bodyPr/>
          <a:lstStyle/>
          <a:p>
            <a:r>
              <a:rPr lang="en-US" baseline="0" dirty="0"/>
              <a:t>World War 2</a:t>
            </a:r>
            <a:endParaRPr lang="en-US" dirty="0"/>
          </a:p>
        </p:txBody>
      </p:sp>
      <p:sp>
        <p:nvSpPr>
          <p:cNvPr id="3" name="TextBox 2">
            <a:extLst>
              <a:ext uri="{FF2B5EF4-FFF2-40B4-BE49-F238E27FC236}">
                <a16:creationId xmlns:a16="http://schemas.microsoft.com/office/drawing/2014/main" id="{35B93203-3A7E-559A-5415-519A304BEB57}"/>
              </a:ext>
            </a:extLst>
          </p:cNvPr>
          <p:cNvSpPr txBox="1"/>
          <p:nvPr/>
        </p:nvSpPr>
        <p:spPr>
          <a:xfrm>
            <a:off x="1031069" y="518773"/>
            <a:ext cx="10129862" cy="1154162"/>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Sadly, just over 20 years after the end of World War 1, a second brutal war began…</a:t>
            </a:r>
          </a:p>
        </p:txBody>
      </p:sp>
      <p:grpSp>
        <p:nvGrpSpPr>
          <p:cNvPr id="7" name="Group 6" descr="A black and white photograph of Adolf Hitler speaking.">
            <a:extLst>
              <a:ext uri="{FF2B5EF4-FFF2-40B4-BE49-F238E27FC236}">
                <a16:creationId xmlns:a16="http://schemas.microsoft.com/office/drawing/2014/main" id="{48F3DF7C-E2DB-94C1-E656-7D455CD04586}"/>
              </a:ext>
            </a:extLst>
          </p:cNvPr>
          <p:cNvGrpSpPr/>
          <p:nvPr/>
        </p:nvGrpSpPr>
        <p:grpSpPr>
          <a:xfrm>
            <a:off x="726995" y="2470473"/>
            <a:ext cx="4208120" cy="2970278"/>
            <a:chOff x="6766280" y="1260389"/>
            <a:chExt cx="4738268" cy="3344480"/>
          </a:xfrm>
        </p:grpSpPr>
        <p:pic>
          <p:nvPicPr>
            <p:cNvPr id="8" name="Picture 7" descr="A person in a military uniform&#10;&#10;Description automatically generated">
              <a:extLst>
                <a:ext uri="{FF2B5EF4-FFF2-40B4-BE49-F238E27FC236}">
                  <a16:creationId xmlns:a16="http://schemas.microsoft.com/office/drawing/2014/main" id="{A994502E-F814-6A8F-D9B5-EB9EF8FE54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66280" y="1319125"/>
              <a:ext cx="4727690" cy="3285744"/>
            </a:xfrm>
            <a:prstGeom prst="rect">
              <a:avLst/>
            </a:prstGeom>
            <a:ln w="28575">
              <a:solidFill>
                <a:schemeClr val="tx1"/>
              </a:solidFill>
            </a:ln>
          </p:spPr>
        </p:pic>
        <p:sp>
          <p:nvSpPr>
            <p:cNvPr id="9" name="TextBox 8">
              <a:extLst>
                <a:ext uri="{FF2B5EF4-FFF2-40B4-BE49-F238E27FC236}">
                  <a16:creationId xmlns:a16="http://schemas.microsoft.com/office/drawing/2014/main" id="{4A03495D-6907-7E3E-6A66-F5F358A0BDD4}"/>
                </a:ext>
              </a:extLst>
            </p:cNvPr>
            <p:cNvSpPr txBox="1"/>
            <p:nvPr/>
          </p:nvSpPr>
          <p:spPr>
            <a:xfrm>
              <a:off x="9749307" y="1260389"/>
              <a:ext cx="1755241" cy="230832"/>
            </a:xfrm>
            <a:prstGeom prst="rect">
              <a:avLst/>
            </a:prstGeom>
            <a:noFill/>
          </p:spPr>
          <p:txBody>
            <a:bodyPr wrap="square">
              <a:spAutoFit/>
            </a:bodyPr>
            <a:lstStyle/>
            <a:p>
              <a:pPr algn="r"/>
              <a:r>
                <a:rPr lang="en-GB" sz="900" b="0" i="0" dirty="0">
                  <a:solidFill>
                    <a:schemeClr val="bg1">
                      <a:lumMod val="50000"/>
                    </a:schemeClr>
                  </a:solidFill>
                  <a:effectLst/>
                  <a:latin typeface="Nunito" panose="02000503000000000000" pitchFamily="2" charset="77"/>
                </a:rPr>
                <a:t>© IWM (MOI) FLM 1531</a:t>
              </a:r>
              <a:endParaRPr lang="en-GB" sz="900" dirty="0">
                <a:solidFill>
                  <a:schemeClr val="bg1">
                    <a:lumMod val="50000"/>
                  </a:schemeClr>
                </a:solidFill>
                <a:latin typeface="Nunito" panose="02000503000000000000" pitchFamily="2" charset="77"/>
              </a:endParaRPr>
            </a:p>
          </p:txBody>
        </p:sp>
      </p:grpSp>
      <p:sp>
        <p:nvSpPr>
          <p:cNvPr id="10" name="TextBox 9">
            <a:extLst>
              <a:ext uri="{FF2B5EF4-FFF2-40B4-BE49-F238E27FC236}">
                <a16:creationId xmlns:a16="http://schemas.microsoft.com/office/drawing/2014/main" id="{020FFDF3-13E0-98E7-A0D5-0401FDEA9F26}"/>
              </a:ext>
            </a:extLst>
          </p:cNvPr>
          <p:cNvSpPr txBox="1"/>
          <p:nvPr/>
        </p:nvSpPr>
        <p:spPr>
          <a:xfrm>
            <a:off x="5257799" y="2046191"/>
            <a:ext cx="6435807" cy="3998676"/>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pic>
        <p:nvPicPr>
          <p:cNvPr id="6" name="Picture 5">
            <a:extLst>
              <a:ext uri="{FF2B5EF4-FFF2-40B4-BE49-F238E27FC236}">
                <a16:creationId xmlns:a16="http://schemas.microsoft.com/office/drawing/2014/main" id="{110FE941-BDDA-45B2-ECC3-170E4351B11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3538870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A6AC816-FA3E-D8E7-730F-CE1F02EE1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4F7F13-7E68-D22D-447B-06681EB9AABA}"/>
              </a:ext>
            </a:extLst>
          </p:cNvPr>
          <p:cNvSpPr>
            <a:spLocks noGrp="1"/>
          </p:cNvSpPr>
          <p:nvPr>
            <p:ph type="ctrTitle"/>
          </p:nvPr>
        </p:nvSpPr>
        <p:spPr>
          <a:xfrm>
            <a:off x="1524000" y="-1314824"/>
            <a:ext cx="9144000" cy="995363"/>
          </a:xfrm>
        </p:spPr>
        <p:txBody>
          <a:bodyPr/>
          <a:lstStyle/>
          <a:p>
            <a:r>
              <a:rPr lang="en-US" baseline="0" dirty="0"/>
              <a:t>Axis Powers</a:t>
            </a:r>
            <a:endParaRPr lang="en-US" dirty="0"/>
          </a:p>
        </p:txBody>
      </p:sp>
      <p:sp>
        <p:nvSpPr>
          <p:cNvPr id="3" name="TextBox 2">
            <a:extLst>
              <a:ext uri="{FF2B5EF4-FFF2-40B4-BE49-F238E27FC236}">
                <a16:creationId xmlns:a16="http://schemas.microsoft.com/office/drawing/2014/main" id="{22C8E166-CDC7-8386-EE66-BF7670C1887D}"/>
              </a:ext>
            </a:extLst>
          </p:cNvPr>
          <p:cNvSpPr txBox="1"/>
          <p:nvPr/>
        </p:nvSpPr>
        <p:spPr>
          <a:xfrm>
            <a:off x="417233" y="418682"/>
            <a:ext cx="11327091"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invasion of Poland </a:t>
            </a:r>
            <a:r>
              <a:rPr lang="en-GB" sz="2000">
                <a:latin typeface="Linkpen 17a Print" panose="03050602060000000000" pitchFamily="66" charset="77"/>
              </a:rPr>
              <a:t>sparked a declarations </a:t>
            </a:r>
            <a:r>
              <a:rPr lang="en-GB" sz="2000" dirty="0">
                <a:latin typeface="Linkpen 17a Print" panose="03050602060000000000" pitchFamily="66" charset="77"/>
              </a:rPr>
              <a:t>of war. Many nations were drawn into the conflict. The war was fought between two major alliances: the Allies, which included Britain, the United States, and the Soviet Union, and the Axis powers, led by Germany, Italy, and Japan.</a:t>
            </a:r>
          </a:p>
        </p:txBody>
      </p:sp>
      <p:grpSp>
        <p:nvGrpSpPr>
          <p:cNvPr id="11" name="Group 10"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4AAEA92F-026B-86D8-DF5F-E53E4B837FFC}"/>
              </a:ext>
            </a:extLst>
          </p:cNvPr>
          <p:cNvGrpSpPr/>
          <p:nvPr/>
        </p:nvGrpSpPr>
        <p:grpSpPr>
          <a:xfrm>
            <a:off x="417233" y="2436506"/>
            <a:ext cx="11357534" cy="4002812"/>
            <a:chOff x="417233" y="2436506"/>
            <a:chExt cx="11357534" cy="4002812"/>
          </a:xfrm>
        </p:grpSpPr>
        <p:pic>
          <p:nvPicPr>
            <p:cNvPr id="4" name="Picture 3"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50E053BB-C0AA-6F6C-BA72-2C6F43830A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99631" y="2436506"/>
              <a:ext cx="7375136" cy="4002812"/>
            </a:xfrm>
            <a:prstGeom prst="rect">
              <a:avLst/>
            </a:prstGeom>
          </p:spPr>
        </p:pic>
        <p:pic>
          <p:nvPicPr>
            <p:cNvPr id="5" name="Picture 4"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A8BFB039-4356-80E5-EBDE-1FA226161E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7233" y="3429000"/>
              <a:ext cx="4570266" cy="1719696"/>
            </a:xfrm>
            <a:prstGeom prst="rect">
              <a:avLst/>
            </a:prstGeom>
          </p:spPr>
        </p:pic>
      </p:grpSp>
      <p:pic>
        <p:nvPicPr>
          <p:cNvPr id="6" name="Picture 5">
            <a:extLst>
              <a:ext uri="{FF2B5EF4-FFF2-40B4-BE49-F238E27FC236}">
                <a16:creationId xmlns:a16="http://schemas.microsoft.com/office/drawing/2014/main" id="{C36379C0-1419-B253-021F-67D10E90D9B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32536450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0760C62-F1CC-73A5-803C-89D470E1D6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4AD7E-0918-B682-3CBD-A63532ACC0BE}"/>
              </a:ext>
            </a:extLst>
          </p:cNvPr>
          <p:cNvSpPr>
            <a:spLocks noGrp="1"/>
          </p:cNvSpPr>
          <p:nvPr>
            <p:ph type="ctrTitle"/>
          </p:nvPr>
        </p:nvSpPr>
        <p:spPr>
          <a:xfrm>
            <a:off x="1524000" y="-1314824"/>
            <a:ext cx="9144000" cy="995363"/>
          </a:xfrm>
        </p:spPr>
        <p:txBody>
          <a:bodyPr/>
          <a:lstStyle/>
          <a:p>
            <a:r>
              <a:rPr lang="en-US" baseline="0" dirty="0"/>
              <a:t>Neville Chamberlain</a:t>
            </a:r>
            <a:endParaRPr lang="en-US" dirty="0"/>
          </a:p>
        </p:txBody>
      </p:sp>
      <p:sp>
        <p:nvSpPr>
          <p:cNvPr id="3" name="TextBox 2">
            <a:extLst>
              <a:ext uri="{FF2B5EF4-FFF2-40B4-BE49-F238E27FC236}">
                <a16:creationId xmlns:a16="http://schemas.microsoft.com/office/drawing/2014/main" id="{28C86526-E9D7-5910-3394-DFC950397B15}"/>
              </a:ext>
            </a:extLst>
          </p:cNvPr>
          <p:cNvSpPr txBox="1"/>
          <p:nvPr/>
        </p:nvSpPr>
        <p:spPr>
          <a:xfrm>
            <a:off x="417233" y="447258"/>
            <a:ext cx="6512205"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In the years leading up to World War II, tensions were rising across Europe. Adolf Hitler, the leader of Germany, had been expanding his power and influence by taking over neighbouring territories such as Austria and the Czechoslovak Republic.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grpSp>
        <p:nvGrpSpPr>
          <p:cNvPr id="7" name="Group 6" descr="Neville Chamberlain holding a piece of paper that he and Adolf Hitler had signed, he is reading it among a group of men.">
            <a:extLst>
              <a:ext uri="{FF2B5EF4-FFF2-40B4-BE49-F238E27FC236}">
                <a16:creationId xmlns:a16="http://schemas.microsoft.com/office/drawing/2014/main" id="{01268E48-C93F-917F-29FE-8C613F61052E}"/>
              </a:ext>
            </a:extLst>
          </p:cNvPr>
          <p:cNvGrpSpPr/>
          <p:nvPr/>
        </p:nvGrpSpPr>
        <p:grpSpPr>
          <a:xfrm>
            <a:off x="6958014" y="647289"/>
            <a:ext cx="4667794" cy="3524184"/>
            <a:chOff x="760400" y="862465"/>
            <a:chExt cx="4667794" cy="3524184"/>
          </a:xfrm>
        </p:grpSpPr>
        <p:pic>
          <p:nvPicPr>
            <p:cNvPr id="8" name="Picture 7" descr="A person in a black coat holding a piece of paper&#10;&#10;Description automatically generated">
              <a:extLst>
                <a:ext uri="{FF2B5EF4-FFF2-40B4-BE49-F238E27FC236}">
                  <a16:creationId xmlns:a16="http://schemas.microsoft.com/office/drawing/2014/main" id="{05B99F2D-D77E-9053-7F56-0DBC6C1F79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0400" y="862465"/>
              <a:ext cx="4667794" cy="3524184"/>
            </a:xfrm>
            <a:prstGeom prst="rect">
              <a:avLst/>
            </a:prstGeom>
            <a:ln w="28575">
              <a:solidFill>
                <a:schemeClr val="tx1"/>
              </a:solidFill>
            </a:ln>
          </p:spPr>
        </p:pic>
        <p:sp>
          <p:nvSpPr>
            <p:cNvPr id="9" name="TextBox 8">
              <a:extLst>
                <a:ext uri="{FF2B5EF4-FFF2-40B4-BE49-F238E27FC236}">
                  <a16:creationId xmlns:a16="http://schemas.microsoft.com/office/drawing/2014/main" id="{2ACE948A-E7B0-FB4C-9949-458B11B8BAFB}"/>
                </a:ext>
              </a:extLst>
            </p:cNvPr>
            <p:cNvSpPr txBox="1"/>
            <p:nvPr/>
          </p:nvSpPr>
          <p:spPr>
            <a:xfrm>
              <a:off x="760400" y="4109650"/>
              <a:ext cx="1833101" cy="276999"/>
            </a:xfrm>
            <a:prstGeom prst="rect">
              <a:avLst/>
            </a:prstGeom>
            <a:noFill/>
          </p:spPr>
          <p:txBody>
            <a:bodyPr wrap="square">
              <a:spAutoFit/>
            </a:bodyPr>
            <a:lstStyle/>
            <a:p>
              <a:r>
                <a:rPr lang="en-GB" sz="1200" b="0" i="0" dirty="0">
                  <a:solidFill>
                    <a:schemeClr val="bg2">
                      <a:lumMod val="50000"/>
                    </a:schemeClr>
                  </a:solidFill>
                  <a:effectLst/>
                  <a:latin typeface="Nunito" panose="02000503000000000000" pitchFamily="2" charset="77"/>
                </a:rPr>
                <a:t>© IWM HU 4255</a:t>
              </a:r>
              <a:endParaRPr lang="en-GB" sz="1200" dirty="0">
                <a:solidFill>
                  <a:schemeClr val="bg2">
                    <a:lumMod val="50000"/>
                  </a:schemeClr>
                </a:solidFill>
                <a:latin typeface="Nunito" panose="02000503000000000000" pitchFamily="2" charset="77"/>
              </a:endParaRPr>
            </a:p>
          </p:txBody>
        </p:sp>
      </p:grpSp>
      <p:grpSp>
        <p:nvGrpSpPr>
          <p:cNvPr id="10" name="Group 9" descr="Neville Chamberlain, in 1938, holding a piece of paper that he and Adolf Hitler had signed. On it was the quote, “a desire never to go to war again.”&#13;&#10;">
            <a:extLst>
              <a:ext uri="{FF2B5EF4-FFF2-40B4-BE49-F238E27FC236}">
                <a16:creationId xmlns:a16="http://schemas.microsoft.com/office/drawing/2014/main" id="{ED76D594-63AD-1975-164C-58AED49C1A94}"/>
              </a:ext>
            </a:extLst>
          </p:cNvPr>
          <p:cNvGrpSpPr/>
          <p:nvPr/>
        </p:nvGrpSpPr>
        <p:grpSpPr>
          <a:xfrm>
            <a:off x="6958014" y="4259438"/>
            <a:ext cx="4667794" cy="1300356"/>
            <a:chOff x="589157" y="4846159"/>
            <a:chExt cx="4667794" cy="1300356"/>
          </a:xfrm>
        </p:grpSpPr>
        <p:sp>
          <p:nvSpPr>
            <p:cNvPr id="12" name="TextBox 11">
              <a:extLst>
                <a:ext uri="{FF2B5EF4-FFF2-40B4-BE49-F238E27FC236}">
                  <a16:creationId xmlns:a16="http://schemas.microsoft.com/office/drawing/2014/main" id="{C60A61E6-06DD-2366-7A07-B4956D0C5D3C}"/>
                </a:ext>
              </a:extLst>
            </p:cNvPr>
            <p:cNvSpPr txBox="1"/>
            <p:nvPr/>
          </p:nvSpPr>
          <p:spPr>
            <a:xfrm>
              <a:off x="760400" y="4846159"/>
              <a:ext cx="4496551" cy="1300356"/>
            </a:xfrm>
            <a:prstGeom prst="rect">
              <a:avLst/>
            </a:prstGeom>
            <a:noFill/>
          </p:spPr>
          <p:txBody>
            <a:bodyPr wrap="square">
              <a:spAutoFit/>
            </a:bodyPr>
            <a:lstStyle/>
            <a:p>
              <a:pPr>
                <a:lnSpc>
                  <a:spcPts val="2420"/>
                </a:lnSpc>
              </a:pPr>
              <a:r>
                <a:rPr lang="en-GB" sz="1400" dirty="0">
                  <a:latin typeface="Linkpen 17a Print" panose="03050602060000000000" pitchFamily="66" charset="77"/>
                </a:rPr>
                <a:t>Neville Chamberlain, in 1938, holding a piece of paper that he and Adolf Hitler had signed. On it was the quote, “a desire never to go to war again.”</a:t>
              </a:r>
            </a:p>
          </p:txBody>
        </p:sp>
        <p:pic>
          <p:nvPicPr>
            <p:cNvPr id="13" name="Picture 12" descr="A black drop of water&#10;&#10;Description automatically generated">
              <a:extLst>
                <a:ext uri="{FF2B5EF4-FFF2-40B4-BE49-F238E27FC236}">
                  <a16:creationId xmlns:a16="http://schemas.microsoft.com/office/drawing/2014/main" id="{D4128CD8-C23B-7D60-920E-D83FCE32ED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42135" y="4901764"/>
              <a:ext cx="324875" cy="230832"/>
            </a:xfrm>
            <a:prstGeom prst="rect">
              <a:avLst/>
            </a:prstGeom>
          </p:spPr>
        </p:pic>
      </p:grpSp>
      <p:pic>
        <p:nvPicPr>
          <p:cNvPr id="6" name="Picture 5">
            <a:extLst>
              <a:ext uri="{FF2B5EF4-FFF2-40B4-BE49-F238E27FC236}">
                <a16:creationId xmlns:a16="http://schemas.microsoft.com/office/drawing/2014/main" id="{EC576AEF-DC47-8519-42FA-7AB5E2C2E0D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23184481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571A5CA-F678-1B12-2EAE-AD01712232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63B1E2-FFB6-4230-2440-CAC362ECE33C}"/>
              </a:ext>
            </a:extLst>
          </p:cNvPr>
          <p:cNvSpPr>
            <a:spLocks noGrp="1"/>
          </p:cNvSpPr>
          <p:nvPr>
            <p:ph type="ctrTitle"/>
          </p:nvPr>
        </p:nvSpPr>
        <p:spPr>
          <a:xfrm>
            <a:off x="1524000" y="-1314824"/>
            <a:ext cx="9144000" cy="995363"/>
          </a:xfrm>
        </p:spPr>
        <p:txBody>
          <a:bodyPr/>
          <a:lstStyle/>
          <a:p>
            <a:r>
              <a:rPr lang="en-US" baseline="0" dirty="0"/>
              <a:t>War Declared</a:t>
            </a:r>
            <a:endParaRPr lang="en-US" dirty="0"/>
          </a:p>
        </p:txBody>
      </p:sp>
      <p:sp>
        <p:nvSpPr>
          <p:cNvPr id="3" name="TextBox 2">
            <a:extLst>
              <a:ext uri="{FF2B5EF4-FFF2-40B4-BE49-F238E27FC236}">
                <a16:creationId xmlns:a16="http://schemas.microsoft.com/office/drawing/2014/main" id="{B331A3E9-3BD6-D4A1-C8C6-4DA03165BB36}"/>
              </a:ext>
            </a:extLst>
          </p:cNvPr>
          <p:cNvSpPr txBox="1"/>
          <p:nvPr/>
        </p:nvSpPr>
        <p:spPr>
          <a:xfrm>
            <a:off x="565135" y="504289"/>
            <a:ext cx="3740429"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On September the 3rd, 1939, Germany invaded Poland. The British government sent a letter demanding that Germany withdraw its troops from Poland. It warned that if they did not, Britain would ‘fulfil its obligations to Poland’. This was quickly rejected and Britain declared war on Germany.</a:t>
            </a:r>
          </a:p>
        </p:txBody>
      </p:sp>
      <p:grpSp>
        <p:nvGrpSpPr>
          <p:cNvPr id="4" name="Group 3" descr="A news paper that had the headline &quot;War Declared By Britain and France&quot; dated September 4th 1939.">
            <a:extLst>
              <a:ext uri="{FF2B5EF4-FFF2-40B4-BE49-F238E27FC236}">
                <a16:creationId xmlns:a16="http://schemas.microsoft.com/office/drawing/2014/main" id="{CF7E9619-E9D1-5E01-9A37-94C406A2D2BC}"/>
              </a:ext>
            </a:extLst>
          </p:cNvPr>
          <p:cNvGrpSpPr/>
          <p:nvPr/>
        </p:nvGrpSpPr>
        <p:grpSpPr>
          <a:xfrm rot="262784">
            <a:off x="4522659" y="1007416"/>
            <a:ext cx="7117530" cy="4746290"/>
            <a:chOff x="4777365" y="2320679"/>
            <a:chExt cx="5771364" cy="3848608"/>
          </a:xfrm>
        </p:grpSpPr>
        <p:pic>
          <p:nvPicPr>
            <p:cNvPr id="5" name="Picture 4" descr="A photograph of a newspaper from Daily Herald with the headline 'War Declared By Britain and France'.">
              <a:extLst>
                <a:ext uri="{FF2B5EF4-FFF2-40B4-BE49-F238E27FC236}">
                  <a16:creationId xmlns:a16="http://schemas.microsoft.com/office/drawing/2014/main" id="{ADDB94E5-B1C0-552B-A77C-95E83C7B8B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8575">
              <a:solidFill>
                <a:schemeClr val="tx1"/>
              </a:solidFill>
            </a:ln>
          </p:spPr>
        </p:pic>
        <p:sp>
          <p:nvSpPr>
            <p:cNvPr id="11" name="TextBox 10">
              <a:extLst>
                <a:ext uri="{FF2B5EF4-FFF2-40B4-BE49-F238E27FC236}">
                  <a16:creationId xmlns:a16="http://schemas.microsoft.com/office/drawing/2014/main" id="{38806F9E-8CE0-45A4-AC53-CC83C3933059}"/>
                </a:ext>
              </a:extLst>
            </p:cNvPr>
            <p:cNvSpPr txBox="1"/>
            <p:nvPr/>
          </p:nvSpPr>
          <p:spPr>
            <a:xfrm>
              <a:off x="8715628" y="2320679"/>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pic>
        <p:nvPicPr>
          <p:cNvPr id="6" name="Picture 5">
            <a:extLst>
              <a:ext uri="{FF2B5EF4-FFF2-40B4-BE49-F238E27FC236}">
                <a16:creationId xmlns:a16="http://schemas.microsoft.com/office/drawing/2014/main" id="{3E3613B0-53AA-2CFB-01D4-F0D82B8E57A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4644916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360"/>
                                          </p:val>
                                        </p:tav>
                                        <p:tav tm="100000">
                                          <p:val>
                                            <p:fltVal val="0"/>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83395B-89A6-DEA1-F179-1179BB4AC5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136ABF-BAE4-06F7-B1D8-FF299035791B}"/>
              </a:ext>
            </a:extLst>
          </p:cNvPr>
          <p:cNvSpPr>
            <a:spLocks noGrp="1"/>
          </p:cNvSpPr>
          <p:nvPr>
            <p:ph type="ctrTitle"/>
          </p:nvPr>
        </p:nvSpPr>
        <p:spPr>
          <a:xfrm>
            <a:off x="1524000" y="-1300536"/>
            <a:ext cx="9144000" cy="995363"/>
          </a:xfrm>
        </p:spPr>
        <p:txBody>
          <a:bodyPr/>
          <a:lstStyle/>
          <a:p>
            <a:r>
              <a:rPr lang="en-US" baseline="0" dirty="0"/>
              <a:t>The Children</a:t>
            </a:r>
            <a:endParaRPr lang="en-US" dirty="0"/>
          </a:p>
        </p:txBody>
      </p:sp>
      <p:sp>
        <p:nvSpPr>
          <p:cNvPr id="3" name="TextBox 2">
            <a:extLst>
              <a:ext uri="{FF2B5EF4-FFF2-40B4-BE49-F238E27FC236}">
                <a16:creationId xmlns:a16="http://schemas.microsoft.com/office/drawing/2014/main" id="{41C0C9E1-313C-AE4C-66B4-0744C1C7F323}"/>
              </a:ext>
            </a:extLst>
          </p:cNvPr>
          <p:cNvSpPr txBox="1"/>
          <p:nvPr/>
        </p:nvSpPr>
        <p:spPr>
          <a:xfrm>
            <a:off x="565136" y="504289"/>
            <a:ext cx="9880894"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In September 1939, Britain prepared for war by evacuating children and pregnant women to the countryside. Young children would often be evacuated with their mother but children who were old enough to go to school would go on their own, to live with people that they’d never met before in their lives.</a:t>
            </a:r>
          </a:p>
        </p:txBody>
      </p:sp>
      <p:pic>
        <p:nvPicPr>
          <p:cNvPr id="6" name="Picture 5">
            <a:extLst>
              <a:ext uri="{FF2B5EF4-FFF2-40B4-BE49-F238E27FC236}">
                <a16:creationId xmlns:a16="http://schemas.microsoft.com/office/drawing/2014/main" id="{9EB20BE9-0EFF-65A5-0C28-BF245C11AF9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9" y="-24029"/>
            <a:ext cx="1745971" cy="1568941"/>
          </a:xfrm>
          <a:prstGeom prst="rect">
            <a:avLst/>
          </a:prstGeom>
        </p:spPr>
      </p:pic>
      <p:sp>
        <p:nvSpPr>
          <p:cNvPr id="7" name="TextBox 6">
            <a:extLst>
              <a:ext uri="{FF2B5EF4-FFF2-40B4-BE49-F238E27FC236}">
                <a16:creationId xmlns:a16="http://schemas.microsoft.com/office/drawing/2014/main" id="{1244B6EF-8223-1E93-D796-F16AFBF80C73}"/>
              </a:ext>
            </a:extLst>
          </p:cNvPr>
          <p:cNvSpPr txBox="1"/>
          <p:nvPr/>
        </p:nvSpPr>
        <p:spPr>
          <a:xfrm>
            <a:off x="565135" y="4300289"/>
            <a:ext cx="9880894"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pic>
        <p:nvPicPr>
          <p:cNvPr id="8" name="Picture 7" descr="A cartoon of a child holding an evacuation box.">
            <a:extLst>
              <a:ext uri="{FF2B5EF4-FFF2-40B4-BE49-F238E27FC236}">
                <a16:creationId xmlns:a16="http://schemas.microsoft.com/office/drawing/2014/main" id="{0726123D-C8C6-99F7-BD55-FA7CE5CED1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01464" y="1950265"/>
            <a:ext cx="1435100" cy="4749800"/>
          </a:xfrm>
          <a:prstGeom prst="rect">
            <a:avLst/>
          </a:prstGeom>
        </p:spPr>
      </p:pic>
      <p:sp>
        <p:nvSpPr>
          <p:cNvPr id="9" name="Title 1">
            <a:extLst>
              <a:ext uri="{FF2B5EF4-FFF2-40B4-BE49-F238E27FC236}">
                <a16:creationId xmlns:a16="http://schemas.microsoft.com/office/drawing/2014/main" id="{2E91A392-1551-D19A-C0B3-082C57D2D991}"/>
              </a:ext>
            </a:extLst>
          </p:cNvPr>
          <p:cNvSpPr txBox="1">
            <a:spLocks/>
          </p:cNvSpPr>
          <p:nvPr/>
        </p:nvSpPr>
        <p:spPr>
          <a:xfrm>
            <a:off x="1198742" y="2639488"/>
            <a:ext cx="8945383" cy="140791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3600" dirty="0">
                <a:ln w="12700">
                  <a:noFill/>
                </a:ln>
                <a:solidFill>
                  <a:srgbClr val="B64A77"/>
                </a:solidFill>
                <a:latin typeface="Superclarendon Rg" panose="02060605060000020003" pitchFamily="18" charset="77"/>
              </a:rPr>
              <a:t>Why do you think they were sent to the countryside?</a:t>
            </a:r>
          </a:p>
        </p:txBody>
      </p:sp>
    </p:spTree>
    <p:extLst>
      <p:ext uri="{BB962C8B-B14F-4D97-AF65-F5344CB8AC3E}">
        <p14:creationId xmlns:p14="http://schemas.microsoft.com/office/powerpoint/2010/main" val="8095251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8B5FE3-1373-F509-A64C-A05654037B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7D1AB7-C054-6D79-D61A-4DB33F8445E3}"/>
              </a:ext>
            </a:extLst>
          </p:cNvPr>
          <p:cNvSpPr>
            <a:spLocks noGrp="1"/>
          </p:cNvSpPr>
          <p:nvPr>
            <p:ph type="ctrTitle"/>
          </p:nvPr>
        </p:nvSpPr>
        <p:spPr>
          <a:xfrm>
            <a:off x="1524000" y="-1300536"/>
            <a:ext cx="9144000" cy="995363"/>
          </a:xfrm>
        </p:spPr>
        <p:txBody>
          <a:bodyPr/>
          <a:lstStyle/>
          <a:p>
            <a:r>
              <a:rPr lang="en-US" baseline="0" dirty="0"/>
              <a:t>Evacuation</a:t>
            </a:r>
            <a:endParaRPr lang="en-US" dirty="0"/>
          </a:p>
        </p:txBody>
      </p:sp>
      <p:sp>
        <p:nvSpPr>
          <p:cNvPr id="3" name="TextBox 2">
            <a:extLst>
              <a:ext uri="{FF2B5EF4-FFF2-40B4-BE49-F238E27FC236}">
                <a16:creationId xmlns:a16="http://schemas.microsoft.com/office/drawing/2014/main" id="{79693DC0-B4E3-F19C-DE28-F7F95893CA17}"/>
              </a:ext>
            </a:extLst>
          </p:cNvPr>
          <p:cNvSpPr txBox="1"/>
          <p:nvPr/>
        </p:nvSpPr>
        <p:spPr>
          <a:xfrm>
            <a:off x="556411" y="535629"/>
            <a:ext cx="11079177" cy="97719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Some children from Ipswich were evacuated to places like Loughborough and villages in Leicestershire. </a:t>
            </a:r>
          </a:p>
        </p:txBody>
      </p:sp>
      <p:sp>
        <p:nvSpPr>
          <p:cNvPr id="4" name="TextBox 3">
            <a:extLst>
              <a:ext uri="{FF2B5EF4-FFF2-40B4-BE49-F238E27FC236}">
                <a16:creationId xmlns:a16="http://schemas.microsoft.com/office/drawing/2014/main" id="{5BE8D9A1-3A2A-83D8-0425-51B5CEB91D6E}"/>
              </a:ext>
            </a:extLst>
          </p:cNvPr>
          <p:cNvSpPr txBox="1"/>
          <p:nvPr/>
        </p:nvSpPr>
        <p:spPr>
          <a:xfrm>
            <a:off x="556410" y="2174168"/>
            <a:ext cx="3401365" cy="328551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Meanwhile, some children from London were evacuated to Ipswich which was deemed to be safer than the capital city.</a:t>
            </a:r>
          </a:p>
        </p:txBody>
      </p:sp>
      <p:grpSp>
        <p:nvGrpSpPr>
          <p:cNvPr id="11" name="Group 10" descr="A black and white photograph of children walking on the pavement with packed bags.">
            <a:extLst>
              <a:ext uri="{FF2B5EF4-FFF2-40B4-BE49-F238E27FC236}">
                <a16:creationId xmlns:a16="http://schemas.microsoft.com/office/drawing/2014/main" id="{3024EFED-9328-CAE4-57F4-DEF2EB85A1EA}"/>
              </a:ext>
            </a:extLst>
          </p:cNvPr>
          <p:cNvGrpSpPr/>
          <p:nvPr/>
        </p:nvGrpSpPr>
        <p:grpSpPr>
          <a:xfrm>
            <a:off x="4376252" y="1699384"/>
            <a:ext cx="6942762" cy="4235085"/>
            <a:chOff x="4376252" y="1699384"/>
            <a:chExt cx="6942762" cy="4235085"/>
          </a:xfrm>
        </p:grpSpPr>
        <p:pic>
          <p:nvPicPr>
            <p:cNvPr id="5" name="Picture 4" descr="A black and white photograph of children walking on the pavement with packed bags.">
              <a:extLst>
                <a:ext uri="{FF2B5EF4-FFF2-40B4-BE49-F238E27FC236}">
                  <a16:creationId xmlns:a16="http://schemas.microsoft.com/office/drawing/2014/main" id="{AEA8D570-49DD-575A-3951-EF2B1FD31F79}"/>
                </a:ext>
              </a:extLst>
            </p:cNvPr>
            <p:cNvPicPr>
              <a:picLocks noChangeAspect="1"/>
            </p:cNvPicPr>
            <p:nvPr/>
          </p:nvPicPr>
          <p:blipFill>
            <a:blip r:embed="rId4"/>
            <a:stretch>
              <a:fillRect/>
            </a:stretch>
          </p:blipFill>
          <p:spPr>
            <a:xfrm>
              <a:off x="4376252" y="1699384"/>
              <a:ext cx="6942762" cy="4235085"/>
            </a:xfrm>
            <a:prstGeom prst="rect">
              <a:avLst/>
            </a:prstGeom>
            <a:ln w="28575">
              <a:solidFill>
                <a:schemeClr val="tx1"/>
              </a:solidFill>
            </a:ln>
          </p:spPr>
        </p:pic>
        <p:sp>
          <p:nvSpPr>
            <p:cNvPr id="10" name="TextBox 9">
              <a:extLst>
                <a:ext uri="{FF2B5EF4-FFF2-40B4-BE49-F238E27FC236}">
                  <a16:creationId xmlns:a16="http://schemas.microsoft.com/office/drawing/2014/main" id="{DB8B763F-0CD9-125B-4C24-75F03709131C}"/>
                </a:ext>
              </a:extLst>
            </p:cNvPr>
            <p:cNvSpPr txBox="1"/>
            <p:nvPr/>
          </p:nvSpPr>
          <p:spPr>
            <a:xfrm>
              <a:off x="8347214" y="1699384"/>
              <a:ext cx="2971800" cy="230832"/>
            </a:xfrm>
            <a:prstGeom prst="rect">
              <a:avLst/>
            </a:prstGeom>
            <a:noFill/>
          </p:spPr>
          <p:txBody>
            <a:bodyPr wrap="square" rtlCol="0">
              <a:spAutoFit/>
            </a:bodyPr>
            <a:lstStyle/>
            <a:p>
              <a:pPr algn="r"/>
              <a:r>
                <a:rPr lang="en-GB" sz="900" dirty="0">
                  <a:solidFill>
                    <a:schemeClr val="bg1">
                      <a:alpha val="65000"/>
                    </a:schemeClr>
                  </a:solidFill>
                  <a:cs typeface="Arial" panose="020B0604020202020204" pitchFamily="34" charset="0"/>
                </a:rPr>
                <a:t>© IWM HU 36871</a:t>
              </a:r>
            </a:p>
          </p:txBody>
        </p:sp>
      </p:grpSp>
      <p:pic>
        <p:nvPicPr>
          <p:cNvPr id="12" name="Picture 11" descr="A cartoon of a child holding an evacuation box.">
            <a:extLst>
              <a:ext uri="{FF2B5EF4-FFF2-40B4-BE49-F238E27FC236}">
                <a16:creationId xmlns:a16="http://schemas.microsoft.com/office/drawing/2014/main" id="{F3A898DE-795C-A4CE-DEFA-C0A0FEA9378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57776" y="1989014"/>
            <a:ext cx="1435100" cy="4749800"/>
          </a:xfrm>
          <a:prstGeom prst="rect">
            <a:avLst/>
          </a:prstGeom>
        </p:spPr>
      </p:pic>
      <p:pic>
        <p:nvPicPr>
          <p:cNvPr id="6" name="Picture 5">
            <a:extLst>
              <a:ext uri="{FF2B5EF4-FFF2-40B4-BE49-F238E27FC236}">
                <a16:creationId xmlns:a16="http://schemas.microsoft.com/office/drawing/2014/main" id="{26CBF00D-0C1E-B3BE-B1FF-96F5D428189E}"/>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spTree>
    <p:extLst>
      <p:ext uri="{BB962C8B-B14F-4D97-AF65-F5344CB8AC3E}">
        <p14:creationId xmlns:p14="http://schemas.microsoft.com/office/powerpoint/2010/main" val="1757071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5D41433-2C0C-904B-6F88-C685FAE284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04C454-E26F-F113-ADBD-CCA5E160A2B8}"/>
              </a:ext>
            </a:extLst>
          </p:cNvPr>
          <p:cNvSpPr>
            <a:spLocks noGrp="1"/>
          </p:cNvSpPr>
          <p:nvPr>
            <p:ph type="ctrTitle"/>
          </p:nvPr>
        </p:nvSpPr>
        <p:spPr>
          <a:xfrm>
            <a:off x="1524000" y="-1300536"/>
            <a:ext cx="9144000" cy="995363"/>
          </a:xfrm>
        </p:spPr>
        <p:txBody>
          <a:bodyPr/>
          <a:lstStyle/>
          <a:p>
            <a:r>
              <a:rPr lang="en-US" baseline="0" dirty="0" err="1"/>
              <a:t>Phoney</a:t>
            </a:r>
            <a:r>
              <a:rPr lang="en-US" baseline="0" dirty="0"/>
              <a:t> War</a:t>
            </a:r>
            <a:endParaRPr lang="en-US" dirty="0"/>
          </a:p>
        </p:txBody>
      </p:sp>
      <p:sp>
        <p:nvSpPr>
          <p:cNvPr id="3" name="TextBox 2">
            <a:extLst>
              <a:ext uri="{FF2B5EF4-FFF2-40B4-BE49-F238E27FC236}">
                <a16:creationId xmlns:a16="http://schemas.microsoft.com/office/drawing/2014/main" id="{E2041E73-D6C7-6A32-5FBD-E5274F26E86C}"/>
              </a:ext>
            </a:extLst>
          </p:cNvPr>
          <p:cNvSpPr txBox="1"/>
          <p:nvPr/>
        </p:nvSpPr>
        <p:spPr>
          <a:xfrm>
            <a:off x="556412" y="435617"/>
            <a:ext cx="9889618" cy="123687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700" b="1" dirty="0">
                <a:latin typeface="Linkpen 17a Print" panose="03050602060000000000" pitchFamily="66" charset="77"/>
              </a:rPr>
              <a:t>Phoney War</a:t>
            </a:r>
            <a:r>
              <a:rPr lang="en-GB" sz="1700" dirty="0">
                <a:latin typeface="Linkpen 17a Print" panose="03050602060000000000" pitchFamily="66" charset="77"/>
              </a:rPr>
              <a:t>.</a:t>
            </a:r>
          </a:p>
        </p:txBody>
      </p:sp>
      <p:sp>
        <p:nvSpPr>
          <p:cNvPr id="4" name="TextBox 3">
            <a:extLst>
              <a:ext uri="{FF2B5EF4-FFF2-40B4-BE49-F238E27FC236}">
                <a16:creationId xmlns:a16="http://schemas.microsoft.com/office/drawing/2014/main" id="{8DEE9645-1E71-00B4-B31C-43BE28CFE6E4}"/>
              </a:ext>
            </a:extLst>
          </p:cNvPr>
          <p:cNvSpPr txBox="1"/>
          <p:nvPr/>
        </p:nvSpPr>
        <p:spPr>
          <a:xfrm>
            <a:off x="556410" y="4547731"/>
            <a:ext cx="11330790"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On the 10th of May, 1940, the Phoney War came to an end as German troops marched into Belgium, the Netherlands and Luxembourg, marking the start of the Battle of France. On this day, Neville Chamberlain was replaced by Winston Churchill, who became the new Prime Minister. </a:t>
            </a:r>
          </a:p>
        </p:txBody>
      </p:sp>
      <p:pic>
        <p:nvPicPr>
          <p:cNvPr id="6" name="Picture 5">
            <a:extLst>
              <a:ext uri="{FF2B5EF4-FFF2-40B4-BE49-F238E27FC236}">
                <a16:creationId xmlns:a16="http://schemas.microsoft.com/office/drawing/2014/main" id="{AFF95430-2F7F-64E9-B270-EFFCDDD5D3F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9" y="-21279"/>
            <a:ext cx="1745971" cy="1568941"/>
          </a:xfrm>
          <a:prstGeom prst="rect">
            <a:avLst/>
          </a:prstGeom>
        </p:spPr>
      </p:pic>
      <p:grpSp>
        <p:nvGrpSpPr>
          <p:cNvPr id="7" name="Group 6" descr="A caption that says 'Neville Chamberlain&#10;Prime Minister from 28th May 1937 – 10th May 1940'/&#10;">
            <a:extLst>
              <a:ext uri="{FF2B5EF4-FFF2-40B4-BE49-F238E27FC236}">
                <a16:creationId xmlns:a16="http://schemas.microsoft.com/office/drawing/2014/main" id="{F9391D7E-225E-989F-CF8E-E41CD23DDD09}"/>
              </a:ext>
            </a:extLst>
          </p:cNvPr>
          <p:cNvGrpSpPr/>
          <p:nvPr/>
        </p:nvGrpSpPr>
        <p:grpSpPr>
          <a:xfrm>
            <a:off x="486222" y="1947982"/>
            <a:ext cx="1978557" cy="2223686"/>
            <a:chOff x="635789" y="4379921"/>
            <a:chExt cx="1978557" cy="2223686"/>
          </a:xfrm>
        </p:grpSpPr>
        <p:pic>
          <p:nvPicPr>
            <p:cNvPr id="8" name="Picture 7" descr="A black drop of water&#10;&#10;Description automatically generated">
              <a:extLst>
                <a:ext uri="{FF2B5EF4-FFF2-40B4-BE49-F238E27FC236}">
                  <a16:creationId xmlns:a16="http://schemas.microsoft.com/office/drawing/2014/main" id="{B6B247B3-125E-AC6A-3182-715CB159A0F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89471" y="4480496"/>
              <a:ext cx="324875" cy="230832"/>
            </a:xfrm>
            <a:prstGeom prst="rect">
              <a:avLst/>
            </a:prstGeom>
          </p:spPr>
        </p:pic>
        <p:sp>
          <p:nvSpPr>
            <p:cNvPr id="9" name="TextBox 8">
              <a:extLst>
                <a:ext uri="{FF2B5EF4-FFF2-40B4-BE49-F238E27FC236}">
                  <a16:creationId xmlns:a16="http://schemas.microsoft.com/office/drawing/2014/main" id="{1A480D91-37E9-6C1A-EA0E-B5EBAFF557C6}"/>
                </a:ext>
              </a:extLst>
            </p:cNvPr>
            <p:cNvSpPr txBox="1"/>
            <p:nvPr/>
          </p:nvSpPr>
          <p:spPr>
            <a:xfrm>
              <a:off x="635789" y="4379921"/>
              <a:ext cx="1680837" cy="2223686"/>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Neville Chamberlain</a:t>
              </a:r>
            </a:p>
            <a:p>
              <a:pPr algn="r">
                <a:lnSpc>
                  <a:spcPts val="2420"/>
                </a:lnSpc>
              </a:pPr>
              <a:endParaRPr lang="en-GB" sz="1400" dirty="0">
                <a:latin typeface="Linkpen 17a Print" panose="03050602060000000000" pitchFamily="66" charset="77"/>
              </a:endParaRPr>
            </a:p>
            <a:p>
              <a:pPr algn="r">
                <a:lnSpc>
                  <a:spcPts val="2420"/>
                </a:lnSpc>
              </a:pPr>
              <a:r>
                <a:rPr lang="en-GB" sz="1400" dirty="0">
                  <a:latin typeface="Linkpen 17a Print" panose="03050602060000000000" pitchFamily="66" charset="77"/>
                </a:rPr>
                <a:t>Prime Minister from 28th May 1937 – 10th May 1940 </a:t>
              </a:r>
            </a:p>
          </p:txBody>
        </p:sp>
      </p:grpSp>
      <p:pic>
        <p:nvPicPr>
          <p:cNvPr id="13" name="Picture 12" descr="A photograph of Neville Chamberlain, he has a moustache wearing a suit and tie.">
            <a:extLst>
              <a:ext uri="{FF2B5EF4-FFF2-40B4-BE49-F238E27FC236}">
                <a16:creationId xmlns:a16="http://schemas.microsoft.com/office/drawing/2014/main" id="{51C3D3B1-A531-A851-A2A4-EA23B57FC8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65982" y="1751725"/>
            <a:ext cx="1866900" cy="2616200"/>
          </a:xfrm>
          <a:prstGeom prst="rect">
            <a:avLst/>
          </a:prstGeom>
        </p:spPr>
      </p:pic>
      <p:sp>
        <p:nvSpPr>
          <p:cNvPr id="14" name="Right Arrow 13" descr="Arrow pointing from Neville Chamberlain to Winston Churchill.">
            <a:extLst>
              <a:ext uri="{FF2B5EF4-FFF2-40B4-BE49-F238E27FC236}">
                <a16:creationId xmlns:a16="http://schemas.microsoft.com/office/drawing/2014/main" id="{4575ACF8-E920-E819-2D51-BBD3F0E99142}"/>
              </a:ext>
            </a:extLst>
          </p:cNvPr>
          <p:cNvSpPr/>
          <p:nvPr/>
        </p:nvSpPr>
        <p:spPr>
          <a:xfrm>
            <a:off x="4689170" y="2628964"/>
            <a:ext cx="2459421" cy="918080"/>
          </a:xfrm>
          <a:prstGeom prst="rightArrow">
            <a:avLst>
              <a:gd name="adj1" fmla="val 40203"/>
              <a:gd name="adj2" fmla="val 4020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hotograph of Winstone Churchill, he is wearing a suit and bowtie and holding a cane.">
            <a:extLst>
              <a:ext uri="{FF2B5EF4-FFF2-40B4-BE49-F238E27FC236}">
                <a16:creationId xmlns:a16="http://schemas.microsoft.com/office/drawing/2014/main" id="{3D3827A0-4834-1DB1-C58E-BDB6D8388C8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02831" y="1751725"/>
            <a:ext cx="2044700" cy="2616200"/>
          </a:xfrm>
          <a:prstGeom prst="rect">
            <a:avLst/>
          </a:prstGeom>
        </p:spPr>
      </p:pic>
      <p:grpSp>
        <p:nvGrpSpPr>
          <p:cNvPr id="16" name="Group 15" descr="A caption that says 'Winston Churchill&#10;Prime Minister from 10th May 1940 – 26th July 1945'.">
            <a:extLst>
              <a:ext uri="{FF2B5EF4-FFF2-40B4-BE49-F238E27FC236}">
                <a16:creationId xmlns:a16="http://schemas.microsoft.com/office/drawing/2014/main" id="{2E8466A8-31BB-420B-5073-26EBC0351BE9}"/>
              </a:ext>
            </a:extLst>
          </p:cNvPr>
          <p:cNvGrpSpPr/>
          <p:nvPr/>
        </p:nvGrpSpPr>
        <p:grpSpPr>
          <a:xfrm>
            <a:off x="9687556" y="1865611"/>
            <a:ext cx="1960887" cy="2223686"/>
            <a:chOff x="550325" y="4424891"/>
            <a:chExt cx="1960887" cy="2223686"/>
          </a:xfrm>
        </p:grpSpPr>
        <p:pic>
          <p:nvPicPr>
            <p:cNvPr id="17" name="Picture 16" descr="A black drop of water&#10;&#10;Description automatically generated">
              <a:extLst>
                <a:ext uri="{FF2B5EF4-FFF2-40B4-BE49-F238E27FC236}">
                  <a16:creationId xmlns:a16="http://schemas.microsoft.com/office/drawing/2014/main" id="{BAA8F1AD-BC0F-9080-677E-8597A8C114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50325" y="4480496"/>
              <a:ext cx="324875" cy="230832"/>
            </a:xfrm>
            <a:prstGeom prst="rect">
              <a:avLst/>
            </a:prstGeom>
          </p:spPr>
        </p:pic>
        <p:sp>
          <p:nvSpPr>
            <p:cNvPr id="18" name="TextBox 17">
              <a:extLst>
                <a:ext uri="{FF2B5EF4-FFF2-40B4-BE49-F238E27FC236}">
                  <a16:creationId xmlns:a16="http://schemas.microsoft.com/office/drawing/2014/main" id="{89A1A453-6155-8703-435B-B75D5071F787}"/>
                </a:ext>
              </a:extLst>
            </p:cNvPr>
            <p:cNvSpPr txBox="1"/>
            <p:nvPr/>
          </p:nvSpPr>
          <p:spPr>
            <a:xfrm>
              <a:off x="830375" y="4424891"/>
              <a:ext cx="1680837" cy="2223686"/>
            </a:xfrm>
            <a:prstGeom prst="rect">
              <a:avLst/>
            </a:prstGeom>
            <a:noFill/>
          </p:spPr>
          <p:txBody>
            <a:bodyPr wrap="square">
              <a:spAutoFit/>
            </a:bodyPr>
            <a:lstStyle/>
            <a:p>
              <a:pPr>
                <a:lnSpc>
                  <a:spcPts val="2420"/>
                </a:lnSpc>
              </a:pPr>
              <a:r>
                <a:rPr lang="en-GB" sz="1400" dirty="0">
                  <a:latin typeface="Linkpen 17a Print" panose="03050602060000000000" pitchFamily="66" charset="77"/>
                </a:rPr>
                <a:t>Winston Churchill</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Prime Minister from 10th May 1940 – 26th July 1945</a:t>
              </a:r>
            </a:p>
          </p:txBody>
        </p:sp>
      </p:grpSp>
    </p:spTree>
    <p:extLst>
      <p:ext uri="{BB962C8B-B14F-4D97-AF65-F5344CB8AC3E}">
        <p14:creationId xmlns:p14="http://schemas.microsoft.com/office/powerpoint/2010/main" val="1567290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35BB53-846C-FE67-8F9A-7485AA6B3A09}"/>
              </a:ext>
            </a:extLst>
          </p:cNvPr>
          <p:cNvSpPr>
            <a:spLocks noGrp="1"/>
          </p:cNvSpPr>
          <p:nvPr>
            <p:ph type="ctrTitle"/>
          </p:nvPr>
        </p:nvSpPr>
        <p:spPr>
          <a:xfrm>
            <a:off x="1524000" y="-1133269"/>
            <a:ext cx="9144000" cy="981075"/>
          </a:xfrm>
        </p:spPr>
        <p:txBody>
          <a:bodyPr/>
          <a:lstStyle/>
          <a:p>
            <a:r>
              <a:rPr lang="en-US" dirty="0"/>
              <a:t>Impending</a:t>
            </a:r>
            <a:r>
              <a:rPr lang="en-US" baseline="0" dirty="0"/>
              <a:t> Danger</a:t>
            </a:r>
            <a:endParaRPr lang="en-US" dirty="0"/>
          </a:p>
        </p:txBody>
      </p:sp>
      <p:sp>
        <p:nvSpPr>
          <p:cNvPr id="3" name="TextBox 2">
            <a:extLst>
              <a:ext uri="{FF2B5EF4-FFF2-40B4-BE49-F238E27FC236}">
                <a16:creationId xmlns:a16="http://schemas.microsoft.com/office/drawing/2014/main" id="{EC8947F8-E8D2-77C3-6BD3-D589D1D491A2}"/>
              </a:ext>
            </a:extLst>
          </p:cNvPr>
          <p:cNvSpPr txBox="1"/>
          <p:nvPr/>
        </p:nvSpPr>
        <p:spPr>
          <a:xfrm>
            <a:off x="863782" y="1364908"/>
            <a:ext cx="5688999" cy="3924151"/>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During the period of time known as the Phoney War, people in Ipswich would have tried to continue with their normal lives. However, reminders of the impending war were never far away.</a:t>
            </a:r>
          </a:p>
        </p:txBody>
      </p:sp>
      <p:grpSp>
        <p:nvGrpSpPr>
          <p:cNvPr id="4" name="Group 3"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4F7245DD-C5C4-A12D-ED5B-325FE9FCF251}"/>
              </a:ext>
            </a:extLst>
          </p:cNvPr>
          <p:cNvGrpSpPr/>
          <p:nvPr/>
        </p:nvGrpSpPr>
        <p:grpSpPr>
          <a:xfrm>
            <a:off x="6755259" y="489164"/>
            <a:ext cx="3963471" cy="5878228"/>
            <a:chOff x="6645499" y="514532"/>
            <a:chExt cx="3963471" cy="5878228"/>
          </a:xfrm>
        </p:grpSpPr>
        <p:pic>
          <p:nvPicPr>
            <p:cNvPr id="5" name="Picture 4" descr="A poster with hands holding a gas mask&#10;&#10;Description automatically generated">
              <a:extLst>
                <a:ext uri="{FF2B5EF4-FFF2-40B4-BE49-F238E27FC236}">
                  <a16:creationId xmlns:a16="http://schemas.microsoft.com/office/drawing/2014/main" id="{11AE3E86-D031-82A0-AFFD-A245889006A8}"/>
                </a:ext>
              </a:extLst>
            </p:cNvPr>
            <p:cNvPicPr>
              <a:picLocks noChangeAspect="1"/>
            </p:cNvPicPr>
            <p:nvPr/>
          </p:nvPicPr>
          <p:blipFill>
            <a:blip r:embed="rId4"/>
            <a:stretch>
              <a:fillRect/>
            </a:stretch>
          </p:blipFill>
          <p:spPr>
            <a:xfrm>
              <a:off x="6740972" y="514532"/>
              <a:ext cx="3867998" cy="5827492"/>
            </a:xfrm>
            <a:prstGeom prst="rect">
              <a:avLst/>
            </a:prstGeom>
            <a:ln w="28575">
              <a:solidFill>
                <a:schemeClr val="tx1"/>
              </a:solidFill>
            </a:ln>
          </p:spPr>
        </p:pic>
        <p:sp>
          <p:nvSpPr>
            <p:cNvPr id="6" name="TextBox 5">
              <a:extLst>
                <a:ext uri="{FF2B5EF4-FFF2-40B4-BE49-F238E27FC236}">
                  <a16:creationId xmlns:a16="http://schemas.microsoft.com/office/drawing/2014/main" id="{CAB24701-E88B-3E5B-D8A7-974186BAE189}"/>
                </a:ext>
              </a:extLst>
            </p:cNvPr>
            <p:cNvSpPr txBox="1"/>
            <p:nvPr/>
          </p:nvSpPr>
          <p:spPr>
            <a:xfrm>
              <a:off x="6645499" y="6131150"/>
              <a:ext cx="1593273" cy="261610"/>
            </a:xfrm>
            <a:prstGeom prst="rect">
              <a:avLst/>
            </a:prstGeom>
            <a:noFill/>
          </p:spPr>
          <p:txBody>
            <a:bodyPr wrap="square">
              <a:spAutoFit/>
            </a:bodyPr>
            <a:lstStyle/>
            <a:p>
              <a:r>
                <a:rPr lang="en-GB" sz="1050" b="0" i="0" dirty="0">
                  <a:solidFill>
                    <a:srgbClr val="333333"/>
                  </a:solidFill>
                  <a:effectLst/>
                  <a:latin typeface="Nunito" panose="02000503000000000000" pitchFamily="2" charset="77"/>
                </a:rPr>
                <a:t>© IWM HU 36871</a:t>
              </a:r>
              <a:endParaRPr lang="en-GB" sz="1050" dirty="0">
                <a:latin typeface="Nunito" panose="02000503000000000000" pitchFamily="2" charset="77"/>
              </a:endParaRPr>
            </a:p>
          </p:txBody>
        </p:sp>
      </p:grpSp>
      <p:pic>
        <p:nvPicPr>
          <p:cNvPr id="7" name="Picture 6">
            <a:extLst>
              <a:ext uri="{FF2B5EF4-FFF2-40B4-BE49-F238E27FC236}">
                <a16:creationId xmlns:a16="http://schemas.microsoft.com/office/drawing/2014/main" id="{1C814186-25CD-6090-A853-40DFCEE4ADE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spTree>
    <p:extLst>
      <p:ext uri="{BB962C8B-B14F-4D97-AF65-F5344CB8AC3E}">
        <p14:creationId xmlns:p14="http://schemas.microsoft.com/office/powerpoint/2010/main" val="12029728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82EAC57-F3CA-9972-8CF1-560D36D14B29}"/>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6B11645-EF40-80BB-48FB-679CAC09CD0D}"/>
              </a:ext>
            </a:extLst>
          </p:cNvPr>
          <p:cNvSpPr>
            <a:spLocks noGrp="1"/>
          </p:cNvSpPr>
          <p:nvPr>
            <p:ph type="ctrTitle"/>
          </p:nvPr>
        </p:nvSpPr>
        <p:spPr>
          <a:xfrm>
            <a:off x="1524000" y="-1133269"/>
            <a:ext cx="9144000" cy="981075"/>
          </a:xfrm>
        </p:spPr>
        <p:txBody>
          <a:bodyPr/>
          <a:lstStyle/>
          <a:p>
            <a:r>
              <a:rPr lang="en-US" dirty="0"/>
              <a:t>US Servicemen in Suffolk</a:t>
            </a:r>
          </a:p>
        </p:txBody>
      </p:sp>
      <p:sp>
        <p:nvSpPr>
          <p:cNvPr id="3" name="TextBox 2">
            <a:extLst>
              <a:ext uri="{FF2B5EF4-FFF2-40B4-BE49-F238E27FC236}">
                <a16:creationId xmlns:a16="http://schemas.microsoft.com/office/drawing/2014/main" id="{45D52EDA-14A4-3B96-D82C-51A0FAF22626}"/>
              </a:ext>
            </a:extLst>
          </p:cNvPr>
          <p:cNvSpPr txBox="1"/>
          <p:nvPr/>
        </p:nvSpPr>
        <p:spPr>
          <a:xfrm>
            <a:off x="480592" y="530620"/>
            <a:ext cx="4507081"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WW2 there were many US servicemen serving in Suffolk. By April 1944 there were 71,000 American GI’s in Suffolk and it has been estimated that there was one GI to every six civilians.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Before the majority of US troops arrived, there was a smaller group of predominantly Black engineers who arrived in Suffolk in 1942 to help build 19 USAAF bases, particularly the Engineer Aviation battalions who built Eye, </a:t>
            </a:r>
            <a:r>
              <a:rPr lang="en-GB" sz="1400" dirty="0" err="1">
                <a:latin typeface="Linkpen 17a Print" panose="03050602060000000000" pitchFamily="66" charset="77"/>
              </a:rPr>
              <a:t>Debach</a:t>
            </a:r>
            <a:r>
              <a:rPr lang="en-GB" sz="1400" dirty="0">
                <a:latin typeface="Linkpen 17a Print" panose="03050602060000000000" pitchFamily="66" charset="77"/>
              </a:rPr>
              <a:t> and </a:t>
            </a:r>
            <a:r>
              <a:rPr lang="en-GB" sz="1400" dirty="0" err="1">
                <a:latin typeface="Linkpen 17a Print" panose="03050602060000000000" pitchFamily="66" charset="77"/>
              </a:rPr>
              <a:t>Raydon</a:t>
            </a:r>
            <a:r>
              <a:rPr lang="en-GB" sz="1400" dirty="0">
                <a:latin typeface="Linkpen 17a Print" panose="03050602060000000000" pitchFamily="66" charset="77"/>
              </a:rPr>
              <a:t> airfields.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You can find out more about their experiences in ‘Suffolk Archives’ online exhibition: </a:t>
            </a:r>
            <a:r>
              <a:rPr lang="en-GB" sz="1400" dirty="0">
                <a:latin typeface="Linkpen 17a Print" panose="03050602060000000000" pitchFamily="66" charset="77"/>
                <a:hlinkClick r:id="rId4"/>
              </a:rPr>
              <a:t>‘</a:t>
            </a:r>
            <a:r>
              <a:rPr lang="en-GB" sz="1400" dirty="0" err="1">
                <a:latin typeface="Linkpen 17a Print" panose="03050602060000000000" pitchFamily="66" charset="77"/>
                <a:hlinkClick r:id="rId4"/>
              </a:rPr>
              <a:t>Workin</a:t>
            </a:r>
            <a:r>
              <a:rPr lang="en-GB" sz="1400" dirty="0">
                <a:latin typeface="Linkpen 17a Print" panose="03050602060000000000" pitchFamily="66" charset="77"/>
                <a:hlinkClick r:id="rId4"/>
              </a:rPr>
              <a:t>’ on those </a:t>
            </a:r>
            <a:r>
              <a:rPr lang="en-GB" sz="1400" dirty="0" err="1">
                <a:latin typeface="Linkpen 17a Print" panose="03050602060000000000" pitchFamily="66" charset="77"/>
                <a:hlinkClick r:id="rId4"/>
              </a:rPr>
              <a:t>airdomes</a:t>
            </a:r>
            <a:r>
              <a:rPr lang="en-GB" sz="1400" dirty="0">
                <a:latin typeface="Linkpen 17a Print" panose="03050602060000000000" pitchFamily="66" charset="77"/>
                <a:hlinkClick r:id="rId4"/>
              </a:rPr>
              <a:t>’.</a:t>
            </a:r>
            <a:endParaRPr lang="en-GB" sz="1400" dirty="0">
              <a:latin typeface="Linkpen 17a Print" panose="03050602060000000000" pitchFamily="66" charset="77"/>
            </a:endParaRPr>
          </a:p>
        </p:txBody>
      </p:sp>
      <p:pic>
        <p:nvPicPr>
          <p:cNvPr id="2" name="Picture 1" descr="A photo of a group of aviation engineers in and airfield.">
            <a:extLst>
              <a:ext uri="{FF2B5EF4-FFF2-40B4-BE49-F238E27FC236}">
                <a16:creationId xmlns:a16="http://schemas.microsoft.com/office/drawing/2014/main" id="{0D67AED1-946D-CFE0-3813-C995BF79C9E3}"/>
              </a:ext>
            </a:extLst>
          </p:cNvPr>
          <p:cNvPicPr>
            <a:picLocks noChangeAspect="1"/>
          </p:cNvPicPr>
          <p:nvPr/>
        </p:nvPicPr>
        <p:blipFill>
          <a:blip r:embed="rId5"/>
          <a:stretch>
            <a:fillRect/>
          </a:stretch>
        </p:blipFill>
        <p:spPr>
          <a:xfrm>
            <a:off x="5115147" y="525804"/>
            <a:ext cx="6505132" cy="5010150"/>
          </a:xfrm>
          <a:prstGeom prst="rect">
            <a:avLst/>
          </a:prstGeom>
          <a:ln w="28575">
            <a:solidFill>
              <a:schemeClr val="tx1"/>
            </a:solidFill>
          </a:ln>
        </p:spPr>
      </p:pic>
      <p:pic>
        <p:nvPicPr>
          <p:cNvPr id="7" name="Picture 6">
            <a:extLst>
              <a:ext uri="{FF2B5EF4-FFF2-40B4-BE49-F238E27FC236}">
                <a16:creationId xmlns:a16="http://schemas.microsoft.com/office/drawing/2014/main" id="{DA4E52E8-BCCD-A23D-D6BA-8B8A3B7F206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grpSp>
        <p:nvGrpSpPr>
          <p:cNvPr id="9" name="Group 8" descr="Neville Chamberlain, in 1938, holding a piece of paper that he and Adolf Hitler had signed. On it was the quote, “a desire never to go to war again.”&#13;&#10;">
            <a:extLst>
              <a:ext uri="{FF2B5EF4-FFF2-40B4-BE49-F238E27FC236}">
                <a16:creationId xmlns:a16="http://schemas.microsoft.com/office/drawing/2014/main" id="{E44AFCAA-55DF-51A2-A538-EB2E60BDF31D}"/>
              </a:ext>
            </a:extLst>
          </p:cNvPr>
          <p:cNvGrpSpPr/>
          <p:nvPr/>
        </p:nvGrpSpPr>
        <p:grpSpPr>
          <a:xfrm>
            <a:off x="5115147" y="5664542"/>
            <a:ext cx="5552853" cy="684803"/>
            <a:chOff x="589157" y="4846159"/>
            <a:chExt cx="5552853" cy="684803"/>
          </a:xfrm>
        </p:grpSpPr>
        <p:sp>
          <p:nvSpPr>
            <p:cNvPr id="10" name="TextBox 9">
              <a:extLst>
                <a:ext uri="{FF2B5EF4-FFF2-40B4-BE49-F238E27FC236}">
                  <a16:creationId xmlns:a16="http://schemas.microsoft.com/office/drawing/2014/main" id="{0977DF9D-E893-3C85-B282-216212F0BEE6}"/>
                </a:ext>
              </a:extLst>
            </p:cNvPr>
            <p:cNvSpPr txBox="1"/>
            <p:nvPr/>
          </p:nvSpPr>
          <p:spPr>
            <a:xfrm>
              <a:off x="760400" y="4846159"/>
              <a:ext cx="5381610" cy="684803"/>
            </a:xfrm>
            <a:prstGeom prst="rect">
              <a:avLst/>
            </a:prstGeom>
            <a:noFill/>
          </p:spPr>
          <p:txBody>
            <a:bodyPr wrap="square">
              <a:spAutoFit/>
            </a:bodyPr>
            <a:lstStyle/>
            <a:p>
              <a:pPr>
                <a:lnSpc>
                  <a:spcPts val="2420"/>
                </a:lnSpc>
              </a:pPr>
              <a:r>
                <a:rPr lang="en-GB" sz="1400" dirty="0">
                  <a:latin typeface="Linkpen 17a Print" panose="03050602060000000000" pitchFamily="66" charset="77"/>
                </a:rPr>
                <a:t>923</a:t>
              </a:r>
              <a:r>
                <a:rPr lang="en-GB" sz="1400" baseline="30000" dirty="0">
                  <a:latin typeface="Linkpen 17a Print" panose="03050602060000000000" pitchFamily="66" charset="77"/>
                </a:rPr>
                <a:t>rd</a:t>
              </a:r>
              <a:r>
                <a:rPr lang="en-GB" sz="1400" dirty="0">
                  <a:latin typeface="Linkpen 17a Print" panose="03050602060000000000" pitchFamily="66" charset="77"/>
                </a:rPr>
                <a:t> Aviation Engineers Regiment at Eye airfield, from the 490</a:t>
              </a:r>
              <a:r>
                <a:rPr lang="en-GB" sz="1400" baseline="30000" dirty="0">
                  <a:latin typeface="Linkpen 17a Print" panose="03050602060000000000" pitchFamily="66" charset="77"/>
                </a:rPr>
                <a:t>th</a:t>
              </a:r>
              <a:r>
                <a:rPr lang="en-GB" sz="1400" dirty="0">
                  <a:latin typeface="Linkpen 17a Print" panose="03050602060000000000" pitchFamily="66" charset="77"/>
                </a:rPr>
                <a:t> Bombardment Group archive.</a:t>
              </a:r>
            </a:p>
          </p:txBody>
        </p:sp>
        <p:pic>
          <p:nvPicPr>
            <p:cNvPr id="11" name="Picture 10" descr="A black drop of water&#10;&#10;Description automatically generated">
              <a:extLst>
                <a:ext uri="{FF2B5EF4-FFF2-40B4-BE49-F238E27FC236}">
                  <a16:creationId xmlns:a16="http://schemas.microsoft.com/office/drawing/2014/main" id="{16A44245-E4C0-FE0B-9DE5-458A2F228D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42135" y="4901764"/>
              <a:ext cx="324875" cy="230832"/>
            </a:xfrm>
            <a:prstGeom prst="rect">
              <a:avLst/>
            </a:prstGeom>
          </p:spPr>
        </p:pic>
      </p:grpSp>
    </p:spTree>
    <p:extLst>
      <p:ext uri="{BB962C8B-B14F-4D97-AF65-F5344CB8AC3E}">
        <p14:creationId xmlns:p14="http://schemas.microsoft.com/office/powerpoint/2010/main" val="3981164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2B68711-A6AD-931A-6EF7-A812C4E15991}"/>
              </a:ext>
            </a:extLst>
          </p:cNvPr>
          <p:cNvSpPr>
            <a:spLocks noGrp="1"/>
          </p:cNvSpPr>
          <p:nvPr>
            <p:ph type="ctrTitle"/>
          </p:nvPr>
        </p:nvSpPr>
        <p:spPr>
          <a:xfrm>
            <a:off x="1251284" y="-2491137"/>
            <a:ext cx="9144000" cy="2387600"/>
          </a:xfrm>
        </p:spPr>
        <p:txBody>
          <a:bodyPr/>
          <a:lstStyle/>
          <a:p>
            <a:r>
              <a:rPr lang="en-GB" dirty="0"/>
              <a:t>World War 1</a:t>
            </a:r>
          </a:p>
        </p:txBody>
      </p:sp>
      <p:sp>
        <p:nvSpPr>
          <p:cNvPr id="4" name="TextBox 3">
            <a:extLst>
              <a:ext uri="{FF2B5EF4-FFF2-40B4-BE49-F238E27FC236}">
                <a16:creationId xmlns:a16="http://schemas.microsoft.com/office/drawing/2014/main" id="{18A54921-DC42-84DA-82CC-78EC62155E5E}"/>
              </a:ext>
            </a:extLst>
          </p:cNvPr>
          <p:cNvSpPr txBox="1"/>
          <p:nvPr/>
        </p:nvSpPr>
        <p:spPr>
          <a:xfrm>
            <a:off x="502236" y="491102"/>
            <a:ext cx="5329881" cy="830997"/>
          </a:xfrm>
          <a:prstGeom prst="rect">
            <a:avLst/>
          </a:prstGeom>
          <a:noFill/>
        </p:spPr>
        <p:txBody>
          <a:bodyPr wrap="square" rtlCol="0">
            <a:spAutoFit/>
          </a:bodyPr>
          <a:lstStyle/>
          <a:p>
            <a:r>
              <a:rPr lang="en-GB" sz="4800" dirty="0">
                <a:latin typeface="Superclarendon" panose="02060605060000020003" pitchFamily="18" charset="77"/>
              </a:rPr>
              <a:t>World War 1</a:t>
            </a:r>
          </a:p>
        </p:txBody>
      </p:sp>
      <p:sp>
        <p:nvSpPr>
          <p:cNvPr id="10" name="TextBox 9">
            <a:extLst>
              <a:ext uri="{FF2B5EF4-FFF2-40B4-BE49-F238E27FC236}">
                <a16:creationId xmlns:a16="http://schemas.microsoft.com/office/drawing/2014/main" id="{EBB72FC2-AB4E-1A7E-3090-4DACE3ED24FA}"/>
              </a:ext>
            </a:extLst>
          </p:cNvPr>
          <p:cNvSpPr txBox="1"/>
          <p:nvPr/>
        </p:nvSpPr>
        <p:spPr>
          <a:xfrm>
            <a:off x="502236" y="1465404"/>
            <a:ext cx="7261417" cy="4376198"/>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In the early 1900s, tensions in Europe were high as many countries competed with one another for power.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On the 28th of June 1914, the heir to the Austro-Hungarian Empire, Archduke Franz Ferdinand, was assassinated.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a:t>
            </a:r>
          </a:p>
        </p:txBody>
      </p:sp>
      <p:grpSp>
        <p:nvGrpSpPr>
          <p:cNvPr id="3" name="Group 2" descr="A black and white picture of franz ferdinand.">
            <a:extLst>
              <a:ext uri="{FF2B5EF4-FFF2-40B4-BE49-F238E27FC236}">
                <a16:creationId xmlns:a16="http://schemas.microsoft.com/office/drawing/2014/main" id="{D33BD0F5-8F3B-1AAA-13CB-528DA8A7F005}"/>
              </a:ext>
            </a:extLst>
          </p:cNvPr>
          <p:cNvGrpSpPr/>
          <p:nvPr/>
        </p:nvGrpSpPr>
        <p:grpSpPr>
          <a:xfrm>
            <a:off x="7871085" y="639902"/>
            <a:ext cx="3760425" cy="5305877"/>
            <a:chOff x="8364236" y="1664660"/>
            <a:chExt cx="3153677" cy="4449771"/>
          </a:xfrm>
        </p:grpSpPr>
        <p:pic>
          <p:nvPicPr>
            <p:cNvPr id="5" name="Picture 4">
              <a:extLst>
                <a:ext uri="{FF2B5EF4-FFF2-40B4-BE49-F238E27FC236}">
                  <a16:creationId xmlns:a16="http://schemas.microsoft.com/office/drawing/2014/main" id="{4D4B0E52-3A0F-FCFB-365C-59BA5EF304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95768" y="1664660"/>
              <a:ext cx="3122145" cy="4417835"/>
            </a:xfrm>
            <a:prstGeom prst="rect">
              <a:avLst/>
            </a:prstGeom>
            <a:ln w="19050">
              <a:solidFill>
                <a:schemeClr val="tx1"/>
              </a:solidFill>
            </a:ln>
          </p:spPr>
        </p:pic>
        <p:sp>
          <p:nvSpPr>
            <p:cNvPr id="6" name="TextBox 5">
              <a:extLst>
                <a:ext uri="{FF2B5EF4-FFF2-40B4-BE49-F238E27FC236}">
                  <a16:creationId xmlns:a16="http://schemas.microsoft.com/office/drawing/2014/main" id="{9A86880B-37AE-8FBB-C9E8-E1740C2773A1}"/>
                </a:ext>
              </a:extLst>
            </p:cNvPr>
            <p:cNvSpPr txBox="1"/>
            <p:nvPr/>
          </p:nvSpPr>
          <p:spPr>
            <a:xfrm>
              <a:off x="8364236" y="5929765"/>
              <a:ext cx="2535850" cy="184666"/>
            </a:xfrm>
            <a:prstGeom prst="rect">
              <a:avLst/>
            </a:prstGeom>
            <a:noFill/>
          </p:spPr>
          <p:txBody>
            <a:bodyPr wrap="square">
              <a:spAutoFit/>
            </a:bodyPr>
            <a:lstStyle/>
            <a:p>
              <a:r>
                <a:rPr lang="en-GB" sz="600" b="0" i="0" dirty="0">
                  <a:effectLst/>
                  <a:latin typeface="Arial" panose="020B0604020202020204" pitchFamily="34" charset="0"/>
                  <a:cs typeface="Arial" panose="020B0604020202020204" pitchFamily="34" charset="0"/>
                </a:rPr>
                <a:t>© Public Domain from Wikimedia Commons</a:t>
              </a:r>
              <a:endParaRPr lang="en-GB" sz="600" dirty="0">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C1142844-9435-A07B-C699-735727152C2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6" y="-103537"/>
            <a:ext cx="1745971" cy="1568941"/>
          </a:xfrm>
          <a:prstGeom prst="rect">
            <a:avLst/>
          </a:prstGeom>
        </p:spPr>
      </p:pic>
      <p:grpSp>
        <p:nvGrpSpPr>
          <p:cNvPr id="7" name="Group 6" descr="Archduke Franz Ferdinand">
            <a:extLst>
              <a:ext uri="{FF2B5EF4-FFF2-40B4-BE49-F238E27FC236}">
                <a16:creationId xmlns:a16="http://schemas.microsoft.com/office/drawing/2014/main" id="{9F0E98FB-3187-2899-5B15-564E805F178A}"/>
              </a:ext>
            </a:extLst>
          </p:cNvPr>
          <p:cNvGrpSpPr/>
          <p:nvPr/>
        </p:nvGrpSpPr>
        <p:grpSpPr>
          <a:xfrm>
            <a:off x="7952422" y="5945779"/>
            <a:ext cx="3559639" cy="430887"/>
            <a:chOff x="5121850" y="2417403"/>
            <a:chExt cx="3559639" cy="430887"/>
          </a:xfrm>
        </p:grpSpPr>
        <p:pic>
          <p:nvPicPr>
            <p:cNvPr id="8" name="Picture 7" descr="A black drop of water&#10;&#10;Description automatically generated">
              <a:extLst>
                <a:ext uri="{FF2B5EF4-FFF2-40B4-BE49-F238E27FC236}">
                  <a16:creationId xmlns:a16="http://schemas.microsoft.com/office/drawing/2014/main" id="{9704D7D3-6E93-3C43-41CC-F84AFF73AD2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9" name="TextBox 8">
              <a:extLst>
                <a:ext uri="{FF2B5EF4-FFF2-40B4-BE49-F238E27FC236}">
                  <a16:creationId xmlns:a16="http://schemas.microsoft.com/office/drawing/2014/main" id="{1C61CDE0-E034-24F3-C696-0CD5910668BB}"/>
                </a:ext>
              </a:extLst>
            </p:cNvPr>
            <p:cNvSpPr txBox="1"/>
            <p:nvPr/>
          </p:nvSpPr>
          <p:spPr>
            <a:xfrm>
              <a:off x="5276103" y="2417403"/>
              <a:ext cx="340538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Archduke Franz Ferdinand</a:t>
              </a:r>
            </a:p>
          </p:txBody>
        </p:sp>
      </p:grpSp>
    </p:spTree>
    <p:extLst>
      <p:ext uri="{BB962C8B-B14F-4D97-AF65-F5344CB8AC3E}">
        <p14:creationId xmlns:p14="http://schemas.microsoft.com/office/powerpoint/2010/main" val="4247353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E57821-DA85-7761-0932-3ACAED870F42}"/>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AA76E68-3DEC-3348-ABFD-E1AA35DCE5B5}"/>
              </a:ext>
            </a:extLst>
          </p:cNvPr>
          <p:cNvSpPr>
            <a:spLocks noGrp="1"/>
          </p:cNvSpPr>
          <p:nvPr>
            <p:ph type="ctrTitle"/>
          </p:nvPr>
        </p:nvSpPr>
        <p:spPr>
          <a:xfrm>
            <a:off x="1524000" y="-1133269"/>
            <a:ext cx="9144000" cy="981075"/>
          </a:xfrm>
        </p:spPr>
        <p:txBody>
          <a:bodyPr/>
          <a:lstStyle/>
          <a:p>
            <a:r>
              <a:rPr lang="en-US" dirty="0"/>
              <a:t>Air Raids</a:t>
            </a:r>
          </a:p>
        </p:txBody>
      </p:sp>
      <p:grpSp>
        <p:nvGrpSpPr>
          <p:cNvPr id="2" name="Group 1" descr="A photograph of six German planes flying in a staggered formation.">
            <a:extLst>
              <a:ext uri="{FF2B5EF4-FFF2-40B4-BE49-F238E27FC236}">
                <a16:creationId xmlns:a16="http://schemas.microsoft.com/office/drawing/2014/main" id="{7A21A2F6-56B7-C03B-758B-D46B84B75B0F}"/>
              </a:ext>
            </a:extLst>
          </p:cNvPr>
          <p:cNvGrpSpPr/>
          <p:nvPr/>
        </p:nvGrpSpPr>
        <p:grpSpPr>
          <a:xfrm>
            <a:off x="517630" y="942940"/>
            <a:ext cx="5351281" cy="4517572"/>
            <a:chOff x="3875194" y="1699126"/>
            <a:chExt cx="3645833" cy="3077826"/>
          </a:xfrm>
        </p:grpSpPr>
        <p:pic>
          <p:nvPicPr>
            <p:cNvPr id="9" name="Picture 8">
              <a:extLst>
                <a:ext uri="{FF2B5EF4-FFF2-40B4-BE49-F238E27FC236}">
                  <a16:creationId xmlns:a16="http://schemas.microsoft.com/office/drawing/2014/main" id="{EE70D623-B66B-FC7B-E6BE-727DEBD166B2}"/>
                </a:ext>
              </a:extLst>
            </p:cNvPr>
            <p:cNvPicPr>
              <a:picLocks noChangeAspect="1"/>
            </p:cNvPicPr>
            <p:nvPr/>
          </p:nvPicPr>
          <p:blipFill>
            <a:blip r:embed="rId4"/>
            <a:stretch>
              <a:fillRect/>
            </a:stretch>
          </p:blipFill>
          <p:spPr>
            <a:xfrm>
              <a:off x="3914227" y="1728952"/>
              <a:ext cx="3606800" cy="3048000"/>
            </a:xfrm>
            <a:prstGeom prst="rect">
              <a:avLst/>
            </a:prstGeom>
            <a:ln w="28575">
              <a:solidFill>
                <a:schemeClr val="tx1"/>
              </a:solidFill>
            </a:ln>
          </p:spPr>
        </p:pic>
        <p:sp>
          <p:nvSpPr>
            <p:cNvPr id="10" name="TextBox 9">
              <a:extLst>
                <a:ext uri="{FF2B5EF4-FFF2-40B4-BE49-F238E27FC236}">
                  <a16:creationId xmlns:a16="http://schemas.microsoft.com/office/drawing/2014/main" id="{31B1D323-E46B-E58F-B0E3-E8621D582540}"/>
                </a:ext>
              </a:extLst>
            </p:cNvPr>
            <p:cNvSpPr txBox="1"/>
            <p:nvPr/>
          </p:nvSpPr>
          <p:spPr>
            <a:xfrm>
              <a:off x="3875194" y="1699126"/>
              <a:ext cx="2185214" cy="215444"/>
            </a:xfrm>
            <a:prstGeom prst="rect">
              <a:avLst/>
            </a:prstGeom>
            <a:noFill/>
          </p:spPr>
          <p:txBody>
            <a:bodyPr wrap="none" rtlCol="0">
              <a:spAutoFit/>
            </a:bodyPr>
            <a:lstStyle/>
            <a:p>
              <a:r>
                <a:rPr lang="en-GB" sz="800" dirty="0">
                  <a:solidFill>
                    <a:schemeClr val="bg1">
                      <a:lumMod val="50000"/>
                    </a:schemeClr>
                  </a:solidFill>
                  <a:latin typeface="Arial" panose="020B0604020202020204" pitchFamily="34" charset="0"/>
                  <a:cs typeface="Arial" panose="020B0604020202020204" pitchFamily="34" charset="0"/>
                </a:rPr>
                <a:t>© Public Domain from Wikimedia Commons</a:t>
              </a:r>
            </a:p>
          </p:txBody>
        </p:sp>
      </p:grpSp>
      <p:sp>
        <p:nvSpPr>
          <p:cNvPr id="3" name="TextBox 2">
            <a:extLst>
              <a:ext uri="{FF2B5EF4-FFF2-40B4-BE49-F238E27FC236}">
                <a16:creationId xmlns:a16="http://schemas.microsoft.com/office/drawing/2014/main" id="{140A1CDC-E814-76EA-D385-F063B4887EDB}"/>
              </a:ext>
            </a:extLst>
          </p:cNvPr>
          <p:cNvSpPr txBox="1"/>
          <p:nvPr/>
        </p:nvSpPr>
        <p:spPr>
          <a:xfrm>
            <a:off x="6181938" y="632080"/>
            <a:ext cx="5351281"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During World War 2, Ipswich did not suffer a ‘Blitz’ like London or nearby Norwich, but was subjected to air raids on 55 separate occasions.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air raids of Ipswich led to 53 people dying and 164 people being injured. 206 houses were destroyed, 766 houses were seriously damaged and 10,400 suffered slight damage.</a:t>
            </a:r>
          </a:p>
        </p:txBody>
      </p:sp>
      <p:pic>
        <p:nvPicPr>
          <p:cNvPr id="7" name="Picture 6">
            <a:extLst>
              <a:ext uri="{FF2B5EF4-FFF2-40B4-BE49-F238E27FC236}">
                <a16:creationId xmlns:a16="http://schemas.microsoft.com/office/drawing/2014/main" id="{A9CCB996-9A79-3DFB-B334-15C6096AC15A}"/>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spTree>
    <p:extLst>
      <p:ext uri="{BB962C8B-B14F-4D97-AF65-F5344CB8AC3E}">
        <p14:creationId xmlns:p14="http://schemas.microsoft.com/office/powerpoint/2010/main" val="28490091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79263C-F9AB-E861-1051-959ECD68FDF0}"/>
              </a:ext>
            </a:extLst>
          </p:cNvPr>
          <p:cNvSpPr>
            <a:spLocks noGrp="1"/>
          </p:cNvSpPr>
          <p:nvPr>
            <p:ph type="ctrTitle"/>
          </p:nvPr>
        </p:nvSpPr>
        <p:spPr>
          <a:xfrm>
            <a:off x="1524000" y="-2633717"/>
            <a:ext cx="9144000" cy="2387600"/>
          </a:xfrm>
        </p:spPr>
        <p:txBody>
          <a:bodyPr/>
          <a:lstStyle/>
          <a:p>
            <a:r>
              <a:rPr lang="en-US" dirty="0"/>
              <a:t>Air raid shelters</a:t>
            </a:r>
          </a:p>
        </p:txBody>
      </p:sp>
      <p:sp>
        <p:nvSpPr>
          <p:cNvPr id="7" name="TextBox 6">
            <a:extLst>
              <a:ext uri="{FF2B5EF4-FFF2-40B4-BE49-F238E27FC236}">
                <a16:creationId xmlns:a16="http://schemas.microsoft.com/office/drawing/2014/main" id="{507BF1D6-09C6-1CDB-6EB0-099F760D50BD}"/>
              </a:ext>
            </a:extLst>
          </p:cNvPr>
          <p:cNvSpPr txBox="1"/>
          <p:nvPr/>
        </p:nvSpPr>
        <p:spPr>
          <a:xfrm>
            <a:off x="395416" y="434787"/>
            <a:ext cx="11380573" cy="36740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To survive the constant air raids, specially designed air raid shelters were used.</a:t>
            </a:r>
          </a:p>
        </p:txBody>
      </p:sp>
      <p:pic>
        <p:nvPicPr>
          <p:cNvPr id="5" name="Picture 4" descr="A black and white photograph of metal shelters made of corrugated metal.">
            <a:extLst>
              <a:ext uri="{FF2B5EF4-FFF2-40B4-BE49-F238E27FC236}">
                <a16:creationId xmlns:a16="http://schemas.microsoft.com/office/drawing/2014/main" id="{1A75CE61-9A3A-6869-0C31-A99F3DE1DC1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2507" y="983820"/>
            <a:ext cx="3484606" cy="2992582"/>
          </a:xfrm>
          <a:prstGeom prst="rect">
            <a:avLst/>
          </a:prstGeom>
          <a:ln w="28575">
            <a:solidFill>
              <a:schemeClr val="tx1"/>
            </a:solidFill>
          </a:ln>
        </p:spPr>
      </p:pic>
      <p:sp>
        <p:nvSpPr>
          <p:cNvPr id="3" name="TextBox 2">
            <a:extLst>
              <a:ext uri="{FF2B5EF4-FFF2-40B4-BE49-F238E27FC236}">
                <a16:creationId xmlns:a16="http://schemas.microsoft.com/office/drawing/2014/main" id="{BDD312FF-F3EC-AD9D-AF5D-4706880C670E}"/>
              </a:ext>
            </a:extLst>
          </p:cNvPr>
          <p:cNvSpPr txBox="1"/>
          <p:nvPr/>
        </p:nvSpPr>
        <p:spPr>
          <a:xfrm>
            <a:off x="1015312" y="998206"/>
            <a:ext cx="2971800" cy="230832"/>
          </a:xfrm>
          <a:prstGeom prst="rect">
            <a:avLst/>
          </a:prstGeom>
          <a:noFill/>
        </p:spPr>
        <p:txBody>
          <a:bodyPr wrap="square" rtlCol="0">
            <a:spAutoFit/>
          </a:bodyPr>
          <a:lstStyle/>
          <a:p>
            <a:pPr algn="r"/>
            <a:r>
              <a:rPr lang="en-GB" sz="900" dirty="0">
                <a:solidFill>
                  <a:schemeClr val="tx1">
                    <a:alpha val="73000"/>
                  </a:schemeClr>
                </a:solidFill>
                <a:cs typeface="Arial" panose="020B0604020202020204" pitchFamily="34" charset="0"/>
              </a:rPr>
              <a:t>© </a:t>
            </a:r>
            <a:r>
              <a:rPr lang="en-GB" sz="900" dirty="0" err="1">
                <a:solidFill>
                  <a:schemeClr val="tx1">
                    <a:alpha val="73000"/>
                  </a:schemeClr>
                </a:solidFill>
                <a:cs typeface="Arial" panose="020B0604020202020204" pitchFamily="34" charset="0"/>
              </a:rPr>
              <a:t>Alamy</a:t>
            </a:r>
            <a:r>
              <a:rPr lang="en-GB" sz="900" dirty="0">
                <a:solidFill>
                  <a:schemeClr val="tx1">
                    <a:alpha val="73000"/>
                  </a:schemeClr>
                </a:solidFill>
                <a:cs typeface="Arial" panose="020B0604020202020204" pitchFamily="34" charset="0"/>
              </a:rPr>
              <a:t> Ref: 2HHTK0B </a:t>
            </a:r>
          </a:p>
        </p:txBody>
      </p:sp>
      <p:pic>
        <p:nvPicPr>
          <p:cNvPr id="10" name="Picture 9" descr="A black and white photograph of a metal cage shelter inside a house.">
            <a:extLst>
              <a:ext uri="{FF2B5EF4-FFF2-40B4-BE49-F238E27FC236}">
                <a16:creationId xmlns:a16="http://schemas.microsoft.com/office/drawing/2014/main" id="{A156B0C8-8E77-BF3C-F1BF-18E5862EEB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70405" y="983820"/>
            <a:ext cx="3484605" cy="2992582"/>
          </a:xfrm>
          <a:prstGeom prst="rect">
            <a:avLst/>
          </a:prstGeom>
          <a:ln w="28575">
            <a:solidFill>
              <a:schemeClr val="tx1"/>
            </a:solidFill>
          </a:ln>
        </p:spPr>
      </p:pic>
      <p:sp>
        <p:nvSpPr>
          <p:cNvPr id="15" name="TextBox 14">
            <a:extLst>
              <a:ext uri="{FF2B5EF4-FFF2-40B4-BE49-F238E27FC236}">
                <a16:creationId xmlns:a16="http://schemas.microsoft.com/office/drawing/2014/main" id="{3BCF5162-D198-F992-2DBC-F2F889F87B3F}"/>
              </a:ext>
            </a:extLst>
          </p:cNvPr>
          <p:cNvSpPr txBox="1"/>
          <p:nvPr/>
        </p:nvSpPr>
        <p:spPr>
          <a:xfrm>
            <a:off x="4170404" y="991565"/>
            <a:ext cx="2971800" cy="230832"/>
          </a:xfrm>
          <a:prstGeom prst="rect">
            <a:avLst/>
          </a:prstGeom>
          <a:noFill/>
        </p:spPr>
        <p:txBody>
          <a:bodyPr wrap="square" rtlCol="0">
            <a:spAutoFit/>
          </a:bodyPr>
          <a:lstStyle/>
          <a:p>
            <a:r>
              <a:rPr lang="en-GB" sz="900" dirty="0">
                <a:solidFill>
                  <a:schemeClr val="tx1">
                    <a:alpha val="73000"/>
                  </a:schemeClr>
                </a:solidFill>
                <a:cs typeface="Arial" panose="020B0604020202020204" pitchFamily="34" charset="0"/>
              </a:rPr>
              <a:t>© IWM D 2053</a:t>
            </a:r>
          </a:p>
        </p:txBody>
      </p:sp>
      <p:sp>
        <p:nvSpPr>
          <p:cNvPr id="8" name="TextBox 7">
            <a:extLst>
              <a:ext uri="{FF2B5EF4-FFF2-40B4-BE49-F238E27FC236}">
                <a16:creationId xmlns:a16="http://schemas.microsoft.com/office/drawing/2014/main" id="{0BFAC9C4-E058-B418-7E01-75B82A0C0F76}"/>
              </a:ext>
            </a:extLst>
          </p:cNvPr>
          <p:cNvSpPr txBox="1"/>
          <p:nvPr/>
        </p:nvSpPr>
        <p:spPr>
          <a:xfrm>
            <a:off x="395416" y="4224491"/>
            <a:ext cx="3591698"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Anderson shelters were designed to be built in people’s gardens and covered in soil for extra protection.</a:t>
            </a:r>
          </a:p>
        </p:txBody>
      </p:sp>
      <p:sp>
        <p:nvSpPr>
          <p:cNvPr id="13" name="TextBox 12">
            <a:extLst>
              <a:ext uri="{FF2B5EF4-FFF2-40B4-BE49-F238E27FC236}">
                <a16:creationId xmlns:a16="http://schemas.microsoft.com/office/drawing/2014/main" id="{6E85BD2F-05F9-4453-4FA9-C4E72A058022}"/>
              </a:ext>
            </a:extLst>
          </p:cNvPr>
          <p:cNvSpPr txBox="1"/>
          <p:nvPr/>
        </p:nvSpPr>
        <p:spPr>
          <a:xfrm>
            <a:off x="4170405" y="4224491"/>
            <a:ext cx="3484605" cy="154721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Morrison shelters were not as popular as Anderson shelters. They were a metal cage that would protect the people inside if the building collapsed.</a:t>
            </a:r>
          </a:p>
        </p:txBody>
      </p:sp>
      <p:sp>
        <p:nvSpPr>
          <p:cNvPr id="14" name="TextBox 13">
            <a:extLst>
              <a:ext uri="{FF2B5EF4-FFF2-40B4-BE49-F238E27FC236}">
                <a16:creationId xmlns:a16="http://schemas.microsoft.com/office/drawing/2014/main" id="{9B27BC8F-6F14-E160-6796-0E764756FEC3}"/>
              </a:ext>
            </a:extLst>
          </p:cNvPr>
          <p:cNvSpPr txBox="1"/>
          <p:nvPr/>
        </p:nvSpPr>
        <p:spPr>
          <a:xfrm>
            <a:off x="7838301" y="4224491"/>
            <a:ext cx="3851190" cy="1252266"/>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The Clifford Road Air Raid Shelters were public shelters that can still be visited today at the Clifford Road Tunnels museum.</a:t>
            </a:r>
          </a:p>
        </p:txBody>
      </p:sp>
      <p:grpSp>
        <p:nvGrpSpPr>
          <p:cNvPr id="12" name="Group 11" descr="A colour photo of the inside of an air raid shelter recreation in the Clifford Road Tunnels.">
            <a:extLst>
              <a:ext uri="{FF2B5EF4-FFF2-40B4-BE49-F238E27FC236}">
                <a16:creationId xmlns:a16="http://schemas.microsoft.com/office/drawing/2014/main" id="{3EEBBBBD-695C-61EC-5B99-4C4BEC275611}"/>
              </a:ext>
            </a:extLst>
          </p:cNvPr>
          <p:cNvGrpSpPr/>
          <p:nvPr/>
        </p:nvGrpSpPr>
        <p:grpSpPr>
          <a:xfrm>
            <a:off x="7838301" y="998206"/>
            <a:ext cx="3851193" cy="2992582"/>
            <a:chOff x="7838297" y="983821"/>
            <a:chExt cx="3851193" cy="2992582"/>
          </a:xfrm>
        </p:grpSpPr>
        <p:pic>
          <p:nvPicPr>
            <p:cNvPr id="9" name="Picture 8" descr="A hallway with flags and pictures&#10;&#10;Description automatically generated">
              <a:extLst>
                <a:ext uri="{FF2B5EF4-FFF2-40B4-BE49-F238E27FC236}">
                  <a16:creationId xmlns:a16="http://schemas.microsoft.com/office/drawing/2014/main" id="{D32C69CA-C2EC-FEB5-E918-59BF880E6EB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38300" y="983821"/>
              <a:ext cx="3851190" cy="2992582"/>
            </a:xfrm>
            <a:prstGeom prst="rect">
              <a:avLst/>
            </a:prstGeom>
            <a:ln w="28575">
              <a:solidFill>
                <a:schemeClr val="tx1"/>
              </a:solidFill>
            </a:ln>
          </p:spPr>
        </p:pic>
        <p:sp>
          <p:nvSpPr>
            <p:cNvPr id="11" name="TextBox 10">
              <a:extLst>
                <a:ext uri="{FF2B5EF4-FFF2-40B4-BE49-F238E27FC236}">
                  <a16:creationId xmlns:a16="http://schemas.microsoft.com/office/drawing/2014/main" id="{30468F4C-3CE0-4A6F-4B2E-ACAA12EC4977}"/>
                </a:ext>
              </a:extLst>
            </p:cNvPr>
            <p:cNvSpPr txBox="1"/>
            <p:nvPr/>
          </p:nvSpPr>
          <p:spPr>
            <a:xfrm>
              <a:off x="7838297" y="984883"/>
              <a:ext cx="2971800" cy="230832"/>
            </a:xfrm>
            <a:prstGeom prst="rect">
              <a:avLst/>
            </a:prstGeom>
            <a:noFill/>
          </p:spPr>
          <p:txBody>
            <a:bodyPr wrap="square" rtlCol="0">
              <a:spAutoFit/>
            </a:bodyPr>
            <a:lstStyle/>
            <a:p>
              <a:r>
                <a:rPr lang="en-GB" sz="900" dirty="0">
                  <a:solidFill>
                    <a:schemeClr val="tx1">
                      <a:alpha val="73000"/>
                    </a:schemeClr>
                  </a:solidFill>
                  <a:cs typeface="Arial" panose="020B0604020202020204" pitchFamily="34" charset="0"/>
                </a:rPr>
                <a:t>© The Clifford Road Tunnels</a:t>
              </a:r>
            </a:p>
          </p:txBody>
        </p:sp>
      </p:grpSp>
      <p:pic>
        <p:nvPicPr>
          <p:cNvPr id="6" name="Picture 5">
            <a:extLst>
              <a:ext uri="{FF2B5EF4-FFF2-40B4-BE49-F238E27FC236}">
                <a16:creationId xmlns:a16="http://schemas.microsoft.com/office/drawing/2014/main" id="{B93BFC1A-1AC2-51DA-699B-FB8816E976A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46029" y="-12414"/>
            <a:ext cx="1745971" cy="1568941"/>
          </a:xfrm>
          <a:prstGeom prst="rect">
            <a:avLst/>
          </a:prstGeom>
        </p:spPr>
      </p:pic>
      <p:sp>
        <p:nvSpPr>
          <p:cNvPr id="17" name="Rounded Rectangle 16">
            <a:hlinkClick r:id="rId8"/>
            <a:extLst>
              <a:ext uri="{FF2B5EF4-FFF2-40B4-BE49-F238E27FC236}">
                <a16:creationId xmlns:a16="http://schemas.microsoft.com/office/drawing/2014/main" id="{B00E490D-91B5-53E3-E655-9625A1A72D27}"/>
              </a:ext>
              <a:ext uri="{C183D7F6-B498-43B3-948B-1728B52AA6E4}">
                <adec:decorative xmlns:adec="http://schemas.microsoft.com/office/drawing/2017/decorative" val="1"/>
              </a:ext>
            </a:extLst>
          </p:cNvPr>
          <p:cNvSpPr/>
          <p:nvPr/>
        </p:nvSpPr>
        <p:spPr>
          <a:xfrm>
            <a:off x="8175218" y="5710460"/>
            <a:ext cx="3377387" cy="614804"/>
          </a:xfrm>
          <a:prstGeom prst="roundRect">
            <a:avLst/>
          </a:prstGeom>
          <a:solidFill>
            <a:srgbClr val="B64A77"/>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uperclarendon" panose="02060605060000020003" pitchFamily="18" charset="77"/>
              </a:rPr>
              <a:t>Visit the website here</a:t>
            </a:r>
          </a:p>
        </p:txBody>
      </p:sp>
    </p:spTree>
    <p:extLst>
      <p:ext uri="{BB962C8B-B14F-4D97-AF65-F5344CB8AC3E}">
        <p14:creationId xmlns:p14="http://schemas.microsoft.com/office/powerpoint/2010/main" val="16051094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3" grpId="0"/>
      <p:bldP spid="15" grpId="0"/>
      <p:bldP spid="8" grpId="0"/>
      <p:bldP spid="13" grpId="0"/>
      <p:bldP spid="14"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B1359-F6BC-A501-AC75-C838BC84EFDF}"/>
              </a:ext>
            </a:extLst>
          </p:cNvPr>
          <p:cNvSpPr>
            <a:spLocks noGrp="1"/>
          </p:cNvSpPr>
          <p:nvPr>
            <p:ph type="ctrTitle"/>
          </p:nvPr>
        </p:nvSpPr>
        <p:spPr>
          <a:xfrm>
            <a:off x="1524000" y="-2839725"/>
            <a:ext cx="9144000" cy="2387600"/>
          </a:xfrm>
        </p:spPr>
        <p:txBody>
          <a:bodyPr/>
          <a:lstStyle/>
          <a:p>
            <a:r>
              <a:rPr lang="en-US" dirty="0"/>
              <a:t>Air raid precautions</a:t>
            </a:r>
          </a:p>
        </p:txBody>
      </p:sp>
      <p:sp>
        <p:nvSpPr>
          <p:cNvPr id="7" name="TextBox 6">
            <a:extLst>
              <a:ext uri="{FF2B5EF4-FFF2-40B4-BE49-F238E27FC236}">
                <a16:creationId xmlns:a16="http://schemas.microsoft.com/office/drawing/2014/main" id="{507BF1D6-09C6-1CDB-6EB0-099F760D50BD}"/>
              </a:ext>
            </a:extLst>
          </p:cNvPr>
          <p:cNvSpPr txBox="1"/>
          <p:nvPr/>
        </p:nvSpPr>
        <p:spPr>
          <a:xfrm>
            <a:off x="545453" y="786207"/>
            <a:ext cx="7037945" cy="1719702"/>
          </a:xfrm>
          <a:prstGeom prst="rect">
            <a:avLst/>
          </a:prstGeom>
          <a:noFill/>
        </p:spPr>
        <p:txBody>
          <a:bodyPr wrap="square">
            <a:spAutoFit/>
          </a:bodyPr>
          <a:lstStyle/>
          <a:p>
            <a:pPr>
              <a:lnSpc>
                <a:spcPct val="150000"/>
              </a:lnSpc>
              <a:spcBef>
                <a:spcPts val="1200"/>
              </a:spcBef>
            </a:pPr>
            <a:r>
              <a:rPr lang="en-GB" dirty="0">
                <a:latin typeface="Linkpen 17a Print" panose="03050602060000000000" pitchFamily="66" charset="77"/>
              </a:rPr>
              <a:t>To make it harder for German bombers to locate buildings at night, all windows had to be covered with heavy curtains, cardboard or paint so no light could escape.  This was called the blackout.</a:t>
            </a:r>
          </a:p>
        </p:txBody>
      </p:sp>
      <p:sp>
        <p:nvSpPr>
          <p:cNvPr id="9" name="TextBox 8">
            <a:extLst>
              <a:ext uri="{FF2B5EF4-FFF2-40B4-BE49-F238E27FC236}">
                <a16:creationId xmlns:a16="http://schemas.microsoft.com/office/drawing/2014/main" id="{CB6E8548-D06D-1076-580D-E30BE22958C4}"/>
              </a:ext>
            </a:extLst>
          </p:cNvPr>
          <p:cNvSpPr txBox="1"/>
          <p:nvPr/>
        </p:nvSpPr>
        <p:spPr>
          <a:xfrm>
            <a:off x="545454" y="2945808"/>
            <a:ext cx="7037944" cy="2966197"/>
          </a:xfrm>
          <a:prstGeom prst="rect">
            <a:avLst/>
          </a:prstGeom>
          <a:noFill/>
        </p:spPr>
        <p:txBody>
          <a:bodyPr wrap="square">
            <a:spAutoFit/>
          </a:bodyPr>
          <a:lstStyle/>
          <a:p>
            <a:pPr>
              <a:lnSpc>
                <a:spcPct val="150000"/>
              </a:lnSpc>
              <a:spcBef>
                <a:spcPts val="1200"/>
              </a:spcBef>
            </a:pPr>
            <a:r>
              <a:rPr lang="en-GB" dirty="0">
                <a:latin typeface="Linkpen 17a Print" panose="03050602060000000000" pitchFamily="66" charset="77"/>
              </a:rPr>
              <a:t>ARP (Air Raid Precautions) wardens would make sure that the blackout was being carried out properly. They also sounded the warning sirens, guided people to public shelters, issued and checked gas masks, rescued people from bombed out buildings and found places to stay for those who had lost their homes.</a:t>
            </a:r>
          </a:p>
        </p:txBody>
      </p:sp>
      <p:grpSp>
        <p:nvGrpSpPr>
          <p:cNvPr id="3" name="Group 2"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F0037F80-86C3-4967-26A2-15E6C6A6250D}"/>
              </a:ext>
            </a:extLst>
          </p:cNvPr>
          <p:cNvGrpSpPr/>
          <p:nvPr/>
        </p:nvGrpSpPr>
        <p:grpSpPr>
          <a:xfrm>
            <a:off x="7670457" y="419003"/>
            <a:ext cx="3976090" cy="6073184"/>
            <a:chOff x="7670457" y="419003"/>
            <a:chExt cx="3976090" cy="6073184"/>
          </a:xfrm>
        </p:grpSpPr>
        <p:pic>
          <p:nvPicPr>
            <p:cNvPr id="4" name="Picture 3"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6E883F48-F8FC-84FD-6002-BB10016C19A7}"/>
                </a:ext>
              </a:extLst>
            </p:cNvPr>
            <p:cNvPicPr>
              <a:picLocks noChangeAspect="1"/>
            </p:cNvPicPr>
            <p:nvPr/>
          </p:nvPicPr>
          <p:blipFill>
            <a:blip r:embed="rId4"/>
            <a:stretch>
              <a:fillRect/>
            </a:stretch>
          </p:blipFill>
          <p:spPr>
            <a:xfrm>
              <a:off x="7670457" y="419003"/>
              <a:ext cx="3976090" cy="6073184"/>
            </a:xfrm>
            <a:prstGeom prst="rect">
              <a:avLst/>
            </a:prstGeom>
            <a:ln w="28575">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7670457" y="442938"/>
              <a:ext cx="2971800" cy="230832"/>
            </a:xfrm>
            <a:prstGeom prst="rect">
              <a:avLst/>
            </a:prstGeom>
            <a:noFill/>
          </p:spPr>
          <p:txBody>
            <a:bodyPr wrap="square" rtlCol="0">
              <a:spAutoFit/>
            </a:bodyPr>
            <a:lstStyle/>
            <a:p>
              <a:r>
                <a:rPr lang="en-GB" sz="900" dirty="0">
                  <a:solidFill>
                    <a:schemeClr val="bg1">
                      <a:alpha val="73000"/>
                    </a:schemeClr>
                  </a:solidFill>
                  <a:cs typeface="Arial" panose="020B0604020202020204" pitchFamily="34" charset="0"/>
                </a:rPr>
                <a:t>© Public Domain from Wikimedia Commons</a:t>
              </a:r>
            </a:p>
          </p:txBody>
        </p:sp>
      </p:grpSp>
      <p:pic>
        <p:nvPicPr>
          <p:cNvPr id="5" name="Picture 4">
            <a:extLst>
              <a:ext uri="{FF2B5EF4-FFF2-40B4-BE49-F238E27FC236}">
                <a16:creationId xmlns:a16="http://schemas.microsoft.com/office/drawing/2014/main" id="{96510E1C-B1BF-4A28-4CF8-0C38CBAE856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spTree>
    <p:extLst>
      <p:ext uri="{BB962C8B-B14F-4D97-AF65-F5344CB8AC3E}">
        <p14:creationId xmlns:p14="http://schemas.microsoft.com/office/powerpoint/2010/main" val="4254337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1BB5C-49BC-8AC8-D66C-5D4386B15E03}"/>
              </a:ext>
            </a:extLst>
          </p:cNvPr>
          <p:cNvSpPr>
            <a:spLocks noGrp="1"/>
          </p:cNvSpPr>
          <p:nvPr>
            <p:ph type="ctrTitle"/>
          </p:nvPr>
        </p:nvSpPr>
        <p:spPr>
          <a:xfrm>
            <a:off x="1524000" y="-2690512"/>
            <a:ext cx="9144000" cy="2387600"/>
          </a:xfrm>
        </p:spPr>
        <p:txBody>
          <a:bodyPr/>
          <a:lstStyle/>
          <a:p>
            <a:r>
              <a:rPr lang="en-US" dirty="0"/>
              <a:t>Women’s Land Army</a:t>
            </a:r>
          </a:p>
        </p:txBody>
      </p:sp>
      <p:sp>
        <p:nvSpPr>
          <p:cNvPr id="7" name="TextBox 6">
            <a:extLst>
              <a:ext uri="{FF2B5EF4-FFF2-40B4-BE49-F238E27FC236}">
                <a16:creationId xmlns:a16="http://schemas.microsoft.com/office/drawing/2014/main" id="{507BF1D6-09C6-1CDB-6EB0-099F760D50BD}"/>
              </a:ext>
            </a:extLst>
          </p:cNvPr>
          <p:cNvSpPr txBox="1"/>
          <p:nvPr/>
        </p:nvSpPr>
        <p:spPr>
          <a:xfrm>
            <a:off x="488962" y="457595"/>
            <a:ext cx="2611426" cy="5386090"/>
          </a:xfrm>
          <a:prstGeom prst="rect">
            <a:avLst/>
          </a:prstGeom>
          <a:noFill/>
        </p:spPr>
        <p:txBody>
          <a:bodyPr wrap="square">
            <a:spAutoFit/>
          </a:bodyPr>
          <a:lstStyle/>
          <a:p>
            <a:pPr>
              <a:lnSpc>
                <a:spcPct val="150000"/>
              </a:lnSpc>
              <a:spcBef>
                <a:spcPts val="1200"/>
              </a:spcBef>
            </a:pPr>
            <a:r>
              <a:rPr lang="en-GB" sz="1600" dirty="0">
                <a:latin typeface="Linkpen 17a Print" panose="03050602060000000000" pitchFamily="66" charset="77"/>
              </a:rPr>
              <a:t>In 1940, as the war escalated, people from Ipswich started to be sent away from the area to fight.</a:t>
            </a:r>
          </a:p>
          <a:p>
            <a:pPr>
              <a:lnSpc>
                <a:spcPct val="150000"/>
              </a:lnSpc>
              <a:spcBef>
                <a:spcPts val="1200"/>
              </a:spcBef>
            </a:pPr>
            <a:r>
              <a:rPr lang="en-GB" sz="1600" dirty="0">
                <a:latin typeface="Linkpen 17a Print" panose="03050602060000000000" pitchFamily="66" charset="77"/>
              </a:rPr>
              <a:t>With many children evacuated and many men sent away to war, the people left behind were mainly women and those who were too old to fight.</a:t>
            </a:r>
          </a:p>
        </p:txBody>
      </p:sp>
      <p:grpSp>
        <p:nvGrpSpPr>
          <p:cNvPr id="3" name="Group 2" descr="A poster of a woman driving a red tractor. The text at the top says &quot;A Vital War Job&quot;. The text under this says &quot;Join the woman's land army&quot;. The text at the bottom says &quot;A healthy open-air life&quot;.">
            <a:extLst>
              <a:ext uri="{FF2B5EF4-FFF2-40B4-BE49-F238E27FC236}">
                <a16:creationId xmlns:a16="http://schemas.microsoft.com/office/drawing/2014/main" id="{6DAA60AE-04E5-29A7-5BE4-705272CF28B2}"/>
              </a:ext>
            </a:extLst>
          </p:cNvPr>
          <p:cNvGrpSpPr/>
          <p:nvPr/>
        </p:nvGrpSpPr>
        <p:grpSpPr>
          <a:xfrm>
            <a:off x="3280538" y="405488"/>
            <a:ext cx="4121085" cy="6046664"/>
            <a:chOff x="4023100" y="405488"/>
            <a:chExt cx="4121085" cy="6046664"/>
          </a:xfrm>
        </p:grpSpPr>
        <p:pic>
          <p:nvPicPr>
            <p:cNvPr id="4" name="Picture 3" descr="A poster of a woman driving a red tractor. The text at the top says &quot;A Vital War Job&quot;. The text under this says &quot;Join the woman's land army&quot;. The text at the bottom says &quot;A healthy open-air life&quot;.">
              <a:extLst>
                <a:ext uri="{FF2B5EF4-FFF2-40B4-BE49-F238E27FC236}">
                  <a16:creationId xmlns:a16="http://schemas.microsoft.com/office/drawing/2014/main" id="{3B543185-9FF4-59A4-15D4-E74D8E2CB435}"/>
                </a:ext>
              </a:extLst>
            </p:cNvPr>
            <p:cNvPicPr>
              <a:picLocks noChangeAspect="1"/>
            </p:cNvPicPr>
            <p:nvPr/>
          </p:nvPicPr>
          <p:blipFill>
            <a:blip r:embed="rId4"/>
            <a:stretch>
              <a:fillRect/>
            </a:stretch>
          </p:blipFill>
          <p:spPr>
            <a:xfrm>
              <a:off x="4047814" y="405848"/>
              <a:ext cx="4096371" cy="6046304"/>
            </a:xfrm>
            <a:prstGeom prst="rect">
              <a:avLst/>
            </a:prstGeom>
            <a:ln w="28575">
              <a:solidFill>
                <a:schemeClr val="tx1"/>
              </a:solidFill>
            </a:ln>
          </p:spPr>
        </p:pic>
        <p:sp>
          <p:nvSpPr>
            <p:cNvPr id="16" name="TextBox 15">
              <a:extLst>
                <a:ext uri="{FF2B5EF4-FFF2-40B4-BE49-F238E27FC236}">
                  <a16:creationId xmlns:a16="http://schemas.microsoft.com/office/drawing/2014/main" id="{BE3F7AC1-F4D0-5320-6030-6B74056594D0}"/>
                </a:ext>
              </a:extLst>
            </p:cNvPr>
            <p:cNvSpPr txBox="1"/>
            <p:nvPr/>
          </p:nvSpPr>
          <p:spPr>
            <a:xfrm>
              <a:off x="4023100" y="405488"/>
              <a:ext cx="2971800" cy="230832"/>
            </a:xfrm>
            <a:prstGeom prst="rect">
              <a:avLst/>
            </a:prstGeom>
            <a:noFill/>
          </p:spPr>
          <p:txBody>
            <a:bodyPr wrap="square" rtlCol="0">
              <a:spAutoFit/>
            </a:bodyPr>
            <a:lstStyle/>
            <a:p>
              <a:r>
                <a:rPr lang="en-GB" sz="900" dirty="0">
                  <a:solidFill>
                    <a:schemeClr val="bg1"/>
                  </a:solidFill>
                  <a:cs typeface="Arial" panose="020B0604020202020204" pitchFamily="34" charset="0"/>
                </a:rPr>
                <a:t>© IWM </a:t>
              </a:r>
              <a:r>
                <a:rPr lang="en-GB" sz="900" dirty="0" err="1">
                  <a:solidFill>
                    <a:schemeClr val="bg1"/>
                  </a:solidFill>
                  <a:cs typeface="Arial" panose="020B0604020202020204" pitchFamily="34" charset="0"/>
                </a:rPr>
                <a:t>Art.IWM</a:t>
              </a:r>
              <a:r>
                <a:rPr lang="en-GB" sz="900" dirty="0">
                  <a:solidFill>
                    <a:schemeClr val="bg1"/>
                  </a:solidFill>
                  <a:cs typeface="Arial" panose="020B0604020202020204" pitchFamily="34" charset="0"/>
                </a:rPr>
                <a:t> PST 16606</a:t>
              </a:r>
            </a:p>
          </p:txBody>
        </p:sp>
      </p:grpSp>
      <p:sp>
        <p:nvSpPr>
          <p:cNvPr id="9" name="TextBox 8">
            <a:extLst>
              <a:ext uri="{FF2B5EF4-FFF2-40B4-BE49-F238E27FC236}">
                <a16:creationId xmlns:a16="http://schemas.microsoft.com/office/drawing/2014/main" id="{CB6E8548-D06D-1076-580D-E30BE22958C4}"/>
              </a:ext>
            </a:extLst>
          </p:cNvPr>
          <p:cNvSpPr txBox="1"/>
          <p:nvPr/>
        </p:nvSpPr>
        <p:spPr>
          <a:xfrm>
            <a:off x="7606488" y="457595"/>
            <a:ext cx="4096552" cy="5386090"/>
          </a:xfrm>
          <a:prstGeom prst="rect">
            <a:avLst/>
          </a:prstGeom>
          <a:noFill/>
        </p:spPr>
        <p:txBody>
          <a:bodyPr wrap="square">
            <a:spAutoFit/>
          </a:bodyPr>
          <a:lstStyle/>
          <a:p>
            <a:pPr>
              <a:lnSpc>
                <a:spcPct val="150000"/>
              </a:lnSpc>
              <a:spcBef>
                <a:spcPts val="1200"/>
              </a:spcBef>
            </a:pPr>
            <a:r>
              <a:rPr lang="en-GB" sz="1600" dirty="0">
                <a:latin typeface="Linkpen 17a Print" panose="03050602060000000000" pitchFamily="66" charset="77"/>
              </a:rPr>
              <a:t>A shortage of farm workers meant that Britain was in danger of running out of food.  Some women from Ipswich would have joined the Suffolk Land Army.</a:t>
            </a:r>
          </a:p>
          <a:p>
            <a:pPr>
              <a:lnSpc>
                <a:spcPct val="150000"/>
              </a:lnSpc>
              <a:spcBef>
                <a:spcPts val="1200"/>
              </a:spcBef>
            </a:pPr>
            <a:r>
              <a:rPr lang="en-GB" sz="1600" dirty="0">
                <a:latin typeface="Linkpen 17a Print" panose="03050602060000000000" pitchFamily="66" charset="77"/>
              </a:rPr>
              <a:t>The Land Army was a group of women who worked on farms during World War 2. The women did jobs like planting crops, taking care of animals, and harvesting food. They worked hard to make sure there was enough food for everyone. </a:t>
            </a:r>
          </a:p>
        </p:txBody>
      </p:sp>
      <p:pic>
        <p:nvPicPr>
          <p:cNvPr id="5" name="Picture 4">
            <a:extLst>
              <a:ext uri="{FF2B5EF4-FFF2-40B4-BE49-F238E27FC236}">
                <a16:creationId xmlns:a16="http://schemas.microsoft.com/office/drawing/2014/main" id="{FD4C7718-BCB5-2353-0533-72FC9F3C1282}"/>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89059"/>
            <a:ext cx="1745971" cy="1568941"/>
          </a:xfrm>
          <a:prstGeom prst="rect">
            <a:avLst/>
          </a:prstGeom>
        </p:spPr>
      </p:pic>
    </p:spTree>
    <p:extLst>
      <p:ext uri="{BB962C8B-B14F-4D97-AF65-F5344CB8AC3E}">
        <p14:creationId xmlns:p14="http://schemas.microsoft.com/office/powerpoint/2010/main" val="4088356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3FF0685-2B22-F633-A3B2-1D02792313EE}"/>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F1AB7DE-25A5-76CF-4320-774C9797CAFD}"/>
              </a:ext>
            </a:extLst>
          </p:cNvPr>
          <p:cNvSpPr>
            <a:spLocks noGrp="1"/>
          </p:cNvSpPr>
          <p:nvPr>
            <p:ph type="ctrTitle"/>
          </p:nvPr>
        </p:nvSpPr>
        <p:spPr>
          <a:xfrm>
            <a:off x="1524000" y="-1133269"/>
            <a:ext cx="9144000" cy="981075"/>
          </a:xfrm>
        </p:spPr>
        <p:txBody>
          <a:bodyPr/>
          <a:lstStyle/>
          <a:p>
            <a:r>
              <a:rPr lang="en-US" dirty="0"/>
              <a:t>World War 2 Ends</a:t>
            </a:r>
          </a:p>
        </p:txBody>
      </p:sp>
      <p:pic>
        <p:nvPicPr>
          <p:cNvPr id="7" name="Picture 6">
            <a:extLst>
              <a:ext uri="{FF2B5EF4-FFF2-40B4-BE49-F238E27FC236}">
                <a16:creationId xmlns:a16="http://schemas.microsoft.com/office/drawing/2014/main" id="{B141A06F-E71D-2FB5-38A5-A5BC2B15FD8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9" y="0"/>
            <a:ext cx="1745971" cy="1568941"/>
          </a:xfrm>
          <a:prstGeom prst="rect">
            <a:avLst/>
          </a:prstGeom>
        </p:spPr>
      </p:pic>
      <p:sp>
        <p:nvSpPr>
          <p:cNvPr id="4" name="Rectangle 3" descr="A drawing of a trench wall made of wood with sandbanks laid over the top, with a drawing of Spitfire planes flying in the sky faded over the top, and then an air raid shelter faded over the top last of all.">
            <a:extLst>
              <a:ext uri="{FF2B5EF4-FFF2-40B4-BE49-F238E27FC236}">
                <a16:creationId xmlns:a16="http://schemas.microsoft.com/office/drawing/2014/main" id="{3BC3FF3F-052E-079F-BB22-F28C269772C9}"/>
              </a:ext>
            </a:extLst>
          </p:cNvPr>
          <p:cNvSpPr/>
          <p:nvPr/>
        </p:nvSpPr>
        <p:spPr>
          <a:xfrm>
            <a:off x="-1" y="0"/>
            <a:ext cx="12192001"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60DCA7F-1D6A-FAB8-378B-A70CCB239FBA}"/>
              </a:ext>
            </a:extLst>
          </p:cNvPr>
          <p:cNvSpPr/>
          <p:nvPr/>
        </p:nvSpPr>
        <p:spPr>
          <a:xfrm>
            <a:off x="1878283" y="655478"/>
            <a:ext cx="8080106" cy="1143162"/>
          </a:xfrm>
          <a:prstGeom prst="rect">
            <a:avLst/>
          </a:prstGeom>
          <a:solidFill>
            <a:schemeClr val="tx1">
              <a:alpha val="6819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800" dirty="0">
                <a:latin typeface="Linkpen 17a Print" panose="03050602060000000000" pitchFamily="66" charset="77"/>
              </a:rPr>
              <a:t>World War 2 ended on 8th May 1945.</a:t>
            </a:r>
          </a:p>
        </p:txBody>
      </p:sp>
      <p:sp>
        <p:nvSpPr>
          <p:cNvPr id="6" name="Rectangle 5">
            <a:extLst>
              <a:ext uri="{FF2B5EF4-FFF2-40B4-BE49-F238E27FC236}">
                <a16:creationId xmlns:a16="http://schemas.microsoft.com/office/drawing/2014/main" id="{00291D52-F46D-786A-3DC9-A549C420D892}"/>
              </a:ext>
            </a:extLst>
          </p:cNvPr>
          <p:cNvSpPr/>
          <p:nvPr/>
        </p:nvSpPr>
        <p:spPr>
          <a:xfrm>
            <a:off x="928688" y="2294076"/>
            <a:ext cx="10258426" cy="1960154"/>
          </a:xfrm>
          <a:prstGeom prst="rect">
            <a:avLst/>
          </a:prstGeom>
          <a:solidFill>
            <a:schemeClr val="tx1">
              <a:alpha val="6819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rIns="108000" bIns="144000" rtlCol="0" anchor="ctr"/>
          <a:lstStyle/>
          <a:p>
            <a:pPr algn="ctr">
              <a:lnSpc>
                <a:spcPct val="150000"/>
              </a:lnSpc>
            </a:pPr>
            <a:r>
              <a:rPr lang="en-US" sz="2400" dirty="0">
                <a:latin typeface="Linkpen 17a Print" panose="03050602060000000000" pitchFamily="66" charset="77"/>
              </a:rPr>
              <a:t>Whether they were away at war or working hard at home, the people of Ipswich lived through an incredibly difficult times between 1939 and 1945.</a:t>
            </a:r>
          </a:p>
        </p:txBody>
      </p:sp>
      <p:sp>
        <p:nvSpPr>
          <p:cNvPr id="11" name="Rectangle 10">
            <a:extLst>
              <a:ext uri="{FF2B5EF4-FFF2-40B4-BE49-F238E27FC236}">
                <a16:creationId xmlns:a16="http://schemas.microsoft.com/office/drawing/2014/main" id="{37EB1A20-92F5-3514-6E2D-BCD2F3547C52}"/>
              </a:ext>
            </a:extLst>
          </p:cNvPr>
          <p:cNvSpPr/>
          <p:nvPr/>
        </p:nvSpPr>
        <p:spPr>
          <a:xfrm>
            <a:off x="928688" y="4468670"/>
            <a:ext cx="10258426" cy="1600072"/>
          </a:xfrm>
          <a:prstGeom prst="rect">
            <a:avLst/>
          </a:prstGeom>
          <a:solidFill>
            <a:schemeClr val="tx1">
              <a:alpha val="6819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rIns="108000" bIns="144000" rtlCol="0" anchor="ctr"/>
          <a:lstStyle/>
          <a:p>
            <a:pPr algn="ctr">
              <a:lnSpc>
                <a:spcPct val="150000"/>
              </a:lnSpc>
            </a:pPr>
            <a:r>
              <a:rPr lang="en-US" sz="2400" dirty="0">
                <a:latin typeface="Linkpen 17a Print" panose="03050602060000000000" pitchFamily="66" charset="77"/>
              </a:rPr>
              <a:t>Their bravery and fighting spirit made a huge contribution to the area and Britain as a whole. </a:t>
            </a:r>
          </a:p>
        </p:txBody>
      </p:sp>
    </p:spTree>
    <p:extLst>
      <p:ext uri="{BB962C8B-B14F-4D97-AF65-F5344CB8AC3E}">
        <p14:creationId xmlns:p14="http://schemas.microsoft.com/office/powerpoint/2010/main" val="2902082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36DBB7-F10A-94FC-A016-80FDACF91B41}"/>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D3BA88A1-8C9C-6ABA-4F03-1DA27A44F968}"/>
              </a:ext>
            </a:extLst>
          </p:cNvPr>
          <p:cNvSpPr>
            <a:spLocks noGrp="1"/>
          </p:cNvSpPr>
          <p:nvPr>
            <p:ph type="ctrTitle"/>
          </p:nvPr>
        </p:nvSpPr>
        <p:spPr>
          <a:xfrm>
            <a:off x="1251284" y="-1064303"/>
            <a:ext cx="9144000" cy="960765"/>
          </a:xfrm>
        </p:spPr>
        <p:txBody>
          <a:bodyPr/>
          <a:lstStyle/>
          <a:p>
            <a:r>
              <a:rPr lang="en-GB" dirty="0"/>
              <a:t>Britain Declares War</a:t>
            </a:r>
          </a:p>
        </p:txBody>
      </p:sp>
      <p:grpSp>
        <p:nvGrpSpPr>
          <p:cNvPr id="11" name="Group 10" descr="A photograph of a news paper reporting that 'Great Britain Declares War on Germany'.">
            <a:extLst>
              <a:ext uri="{FF2B5EF4-FFF2-40B4-BE49-F238E27FC236}">
                <a16:creationId xmlns:a16="http://schemas.microsoft.com/office/drawing/2014/main" id="{C52C8CC3-0AD2-4D93-4B51-D10D41BE3667}"/>
              </a:ext>
            </a:extLst>
          </p:cNvPr>
          <p:cNvGrpSpPr/>
          <p:nvPr/>
        </p:nvGrpSpPr>
        <p:grpSpPr>
          <a:xfrm>
            <a:off x="846644" y="1027761"/>
            <a:ext cx="3730431" cy="4219001"/>
            <a:chOff x="588528" y="1820284"/>
            <a:chExt cx="3427595" cy="3876504"/>
          </a:xfrm>
        </p:grpSpPr>
        <p:pic>
          <p:nvPicPr>
            <p:cNvPr id="12" name="Picture 11">
              <a:extLst>
                <a:ext uri="{FF2B5EF4-FFF2-40B4-BE49-F238E27FC236}">
                  <a16:creationId xmlns:a16="http://schemas.microsoft.com/office/drawing/2014/main" id="{A80F1213-ED31-D40D-3649-232704BB57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528" y="1852593"/>
              <a:ext cx="3407598" cy="3844195"/>
            </a:xfrm>
            <a:prstGeom prst="rect">
              <a:avLst/>
            </a:prstGeom>
            <a:ln w="28575">
              <a:solidFill>
                <a:schemeClr val="tx1"/>
              </a:solidFill>
            </a:ln>
          </p:spPr>
        </p:pic>
        <p:sp>
          <p:nvSpPr>
            <p:cNvPr id="14" name="TextBox 13">
              <a:extLst>
                <a:ext uri="{FF2B5EF4-FFF2-40B4-BE49-F238E27FC236}">
                  <a16:creationId xmlns:a16="http://schemas.microsoft.com/office/drawing/2014/main" id="{D276CCC5-5005-561D-0588-3FD25ADF65B1}"/>
                </a:ext>
              </a:extLst>
            </p:cNvPr>
            <p:cNvSpPr txBox="1"/>
            <p:nvPr/>
          </p:nvSpPr>
          <p:spPr>
            <a:xfrm>
              <a:off x="950959" y="1820284"/>
              <a:ext cx="3065164" cy="169675"/>
            </a:xfrm>
            <a:prstGeom prst="rect">
              <a:avLst/>
            </a:prstGeom>
            <a:noFill/>
          </p:spPr>
          <p:txBody>
            <a:bodyPr wrap="square">
              <a:spAutoFit/>
            </a:bodyPr>
            <a:lstStyle/>
            <a:p>
              <a:pPr algn="r"/>
              <a:r>
                <a:rPr lang="en-GB" sz="600" b="0" i="0" dirty="0">
                  <a:solidFill>
                    <a:schemeClr val="bg1">
                      <a:lumMod val="50000"/>
                    </a:schemeClr>
                  </a:solidFill>
                  <a:effectLst/>
                  <a:latin typeface="Arial" panose="020B0604020202020204" pitchFamily="34" charset="0"/>
                  <a:cs typeface="Arial" panose="020B0604020202020204" pitchFamily="34" charset="0"/>
                </a:rPr>
                <a:t>© Public Domain from Wikimedia Commons</a:t>
              </a:r>
              <a:endParaRPr lang="en-GB" sz="600" dirty="0">
                <a:solidFill>
                  <a:schemeClr val="bg1">
                    <a:lumMod val="50000"/>
                  </a:schemeClr>
                </a:solidFill>
                <a:latin typeface="Arial" panose="020B0604020202020204" pitchFamily="34" charset="0"/>
                <a:cs typeface="Arial" panose="020B0604020202020204" pitchFamily="34" charset="0"/>
              </a:endParaRPr>
            </a:p>
          </p:txBody>
        </p:sp>
      </p:grpSp>
      <p:grpSp>
        <p:nvGrpSpPr>
          <p:cNvPr id="15" name="Group 14" descr="A caption that says 'Daily Mail reports on the outbreak of World War 1.">
            <a:extLst>
              <a:ext uri="{FF2B5EF4-FFF2-40B4-BE49-F238E27FC236}">
                <a16:creationId xmlns:a16="http://schemas.microsoft.com/office/drawing/2014/main" id="{37402D89-6E1D-2FAA-29F9-273D650947AB}"/>
              </a:ext>
            </a:extLst>
          </p:cNvPr>
          <p:cNvGrpSpPr/>
          <p:nvPr/>
        </p:nvGrpSpPr>
        <p:grpSpPr>
          <a:xfrm>
            <a:off x="926090" y="5348186"/>
            <a:ext cx="3497036" cy="692497"/>
            <a:chOff x="434910" y="5884659"/>
            <a:chExt cx="3497036" cy="692497"/>
          </a:xfrm>
        </p:grpSpPr>
        <p:pic>
          <p:nvPicPr>
            <p:cNvPr id="16" name="Picture 15" descr="A black drop of water&#10;&#10;Description automatically generated">
              <a:extLst>
                <a:ext uri="{FF2B5EF4-FFF2-40B4-BE49-F238E27FC236}">
                  <a16:creationId xmlns:a16="http://schemas.microsoft.com/office/drawing/2014/main" id="{2FC0D241-C684-CEAB-A433-8A4029FD63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387888" y="5931681"/>
              <a:ext cx="324875" cy="230832"/>
            </a:xfrm>
            <a:prstGeom prst="rect">
              <a:avLst/>
            </a:prstGeom>
          </p:spPr>
        </p:pic>
        <p:sp>
          <p:nvSpPr>
            <p:cNvPr id="17" name="TextBox 16">
              <a:extLst>
                <a:ext uri="{FF2B5EF4-FFF2-40B4-BE49-F238E27FC236}">
                  <a16:creationId xmlns:a16="http://schemas.microsoft.com/office/drawing/2014/main" id="{9FF2998E-64F0-427B-48EB-6A177243CB9C}"/>
                </a:ext>
              </a:extLst>
            </p:cNvPr>
            <p:cNvSpPr txBox="1"/>
            <p:nvPr/>
          </p:nvSpPr>
          <p:spPr>
            <a:xfrm>
              <a:off x="652490" y="5884659"/>
              <a:ext cx="3279456" cy="692497"/>
            </a:xfrm>
            <a:prstGeom prst="rect">
              <a:avLst/>
            </a:prstGeom>
            <a:noFill/>
          </p:spPr>
          <p:txBody>
            <a:bodyPr wrap="square">
              <a:spAutoFit/>
            </a:bodyPr>
            <a:lstStyle/>
            <a:p>
              <a:pPr>
                <a:lnSpc>
                  <a:spcPts val="2420"/>
                </a:lnSpc>
              </a:pPr>
              <a:r>
                <a:rPr lang="en-GB" sz="1600" dirty="0">
                  <a:latin typeface="Linkpen 17a Print" panose="03050602060000000000" pitchFamily="66" charset="77"/>
                </a:rPr>
                <a:t>Daily Mail reports on the outbreak of World War 1</a:t>
              </a:r>
            </a:p>
          </p:txBody>
        </p:sp>
      </p:grpSp>
      <p:sp>
        <p:nvSpPr>
          <p:cNvPr id="10" name="TextBox 9">
            <a:extLst>
              <a:ext uri="{FF2B5EF4-FFF2-40B4-BE49-F238E27FC236}">
                <a16:creationId xmlns:a16="http://schemas.microsoft.com/office/drawing/2014/main" id="{38551C09-C5A9-CC76-BDD7-BC36B2B7F1A5}"/>
              </a:ext>
            </a:extLst>
          </p:cNvPr>
          <p:cNvSpPr txBox="1"/>
          <p:nvPr/>
        </p:nvSpPr>
        <p:spPr>
          <a:xfrm>
            <a:off x="4890051" y="456071"/>
            <a:ext cx="6718853" cy="5970865"/>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World War 1, as it later came to be known, involved many countries from different parts of the world. The two sides were called the Allies and the Central Powers.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Allies included countries such as Britain, France, Russia, and later, the United States.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fought against the Central Powers, which included Germany, Austria-Hungary, and the Ottoman Empire (present-day Turkey).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pic>
        <p:nvPicPr>
          <p:cNvPr id="2" name="Picture 1">
            <a:extLst>
              <a:ext uri="{FF2B5EF4-FFF2-40B4-BE49-F238E27FC236}">
                <a16:creationId xmlns:a16="http://schemas.microsoft.com/office/drawing/2014/main" id="{4CD2AF71-CFFE-D381-9AED-DAF0B463E544}"/>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704" y="-103537"/>
            <a:ext cx="1745971" cy="1568941"/>
          </a:xfrm>
          <a:prstGeom prst="rect">
            <a:avLst/>
          </a:prstGeom>
        </p:spPr>
      </p:pic>
    </p:spTree>
    <p:extLst>
      <p:ext uri="{BB962C8B-B14F-4D97-AF65-F5344CB8AC3E}">
        <p14:creationId xmlns:p14="http://schemas.microsoft.com/office/powerpoint/2010/main" val="20027512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0D360FD-DDD5-7F2D-6BAF-F7B5617317BB}"/>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B0744D6F-32C2-D898-6BF0-3476A78AA9DA}"/>
              </a:ext>
            </a:extLst>
          </p:cNvPr>
          <p:cNvSpPr>
            <a:spLocks noGrp="1"/>
          </p:cNvSpPr>
          <p:nvPr>
            <p:ph type="ctrTitle"/>
          </p:nvPr>
        </p:nvSpPr>
        <p:spPr>
          <a:xfrm>
            <a:off x="1251284" y="-1019331"/>
            <a:ext cx="9144000" cy="915794"/>
          </a:xfrm>
        </p:spPr>
        <p:txBody>
          <a:bodyPr/>
          <a:lstStyle/>
          <a:p>
            <a:r>
              <a:rPr lang="en-GB" dirty="0"/>
              <a:t>Posters</a:t>
            </a:r>
          </a:p>
        </p:txBody>
      </p:sp>
      <p:sp>
        <p:nvSpPr>
          <p:cNvPr id="10" name="TextBox 9">
            <a:extLst>
              <a:ext uri="{FF2B5EF4-FFF2-40B4-BE49-F238E27FC236}">
                <a16:creationId xmlns:a16="http://schemas.microsoft.com/office/drawing/2014/main" id="{590CC614-5B4E-7F9D-5B4C-E1180F2B6453}"/>
              </a:ext>
            </a:extLst>
          </p:cNvPr>
          <p:cNvSpPr txBox="1"/>
          <p:nvPr/>
        </p:nvSpPr>
        <p:spPr>
          <a:xfrm>
            <a:off x="1070517" y="1093745"/>
            <a:ext cx="5760584" cy="4670509"/>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For the first time, everybody had to get involved in the war effort. At first, posters like this one, would have appeared on the streets and in the newspapers around Ipswich.</a:t>
            </a:r>
            <a:br>
              <a:rPr lang="en-GB" sz="2000" dirty="0">
                <a:latin typeface="Linkpen 17a Print" panose="03050602060000000000" pitchFamily="66" charset="77"/>
              </a:rPr>
            </a:b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Not long after, men over the age of 18 were required to sign up by law. This meant leaving their home, family and job behind to go and fight.</a:t>
            </a:r>
          </a:p>
        </p:txBody>
      </p:sp>
      <p:grpSp>
        <p:nvGrpSpPr>
          <p:cNvPr id="3" name="Group 2" descr="A poster with a man with a moustache pointing at the reader. It says &quot;BRITONS JOIN YOUR COUNTRY'S ARMY! GOD SAVE THE KING&quot;">
            <a:extLst>
              <a:ext uri="{FF2B5EF4-FFF2-40B4-BE49-F238E27FC236}">
                <a16:creationId xmlns:a16="http://schemas.microsoft.com/office/drawing/2014/main" id="{37F5CD64-9F69-DC5F-2EC7-8C815AA51B6B}"/>
              </a:ext>
            </a:extLst>
          </p:cNvPr>
          <p:cNvGrpSpPr/>
          <p:nvPr/>
        </p:nvGrpSpPr>
        <p:grpSpPr>
          <a:xfrm>
            <a:off x="7042205" y="565762"/>
            <a:ext cx="3786482" cy="5726476"/>
            <a:chOff x="8109979" y="803592"/>
            <a:chExt cx="3786482" cy="5726476"/>
          </a:xfrm>
        </p:grpSpPr>
        <p:pic>
          <p:nvPicPr>
            <p:cNvPr id="4" name="Picture 3" descr="A picture containing text, person, human face, poster&#10;&#10;Description automatically generated">
              <a:extLst>
                <a:ext uri="{FF2B5EF4-FFF2-40B4-BE49-F238E27FC236}">
                  <a16:creationId xmlns:a16="http://schemas.microsoft.com/office/drawing/2014/main" id="{47B36375-03BB-28D2-B654-C7B02484F06A}"/>
                </a:ext>
              </a:extLst>
            </p:cNvPr>
            <p:cNvPicPr>
              <a:picLocks noChangeAspect="1"/>
            </p:cNvPicPr>
            <p:nvPr/>
          </p:nvPicPr>
          <p:blipFill>
            <a:blip r:embed="rId4"/>
            <a:stretch>
              <a:fillRect/>
            </a:stretch>
          </p:blipFill>
          <p:spPr>
            <a:xfrm>
              <a:off x="8159407" y="829477"/>
              <a:ext cx="3737054" cy="5700591"/>
            </a:xfrm>
            <a:prstGeom prst="rect">
              <a:avLst/>
            </a:prstGeom>
            <a:ln w="28575">
              <a:solidFill>
                <a:schemeClr val="tx1"/>
              </a:solidFill>
            </a:ln>
          </p:spPr>
        </p:pic>
        <p:sp>
          <p:nvSpPr>
            <p:cNvPr id="5" name="TextBox 4">
              <a:extLst>
                <a:ext uri="{FF2B5EF4-FFF2-40B4-BE49-F238E27FC236}">
                  <a16:creationId xmlns:a16="http://schemas.microsoft.com/office/drawing/2014/main" id="{1EFFF30B-81CB-AE9F-F36A-C3A33FE4EEF0}"/>
                </a:ext>
              </a:extLst>
            </p:cNvPr>
            <p:cNvSpPr txBox="1"/>
            <p:nvPr/>
          </p:nvSpPr>
          <p:spPr>
            <a:xfrm>
              <a:off x="8109979" y="803592"/>
              <a:ext cx="2084345" cy="200055"/>
            </a:xfrm>
            <a:prstGeom prst="rect">
              <a:avLst/>
            </a:prstGeom>
            <a:noFill/>
          </p:spPr>
          <p:txBody>
            <a:bodyPr wrap="square">
              <a:spAutoFit/>
            </a:bodyPr>
            <a:lstStyle/>
            <a:p>
              <a:r>
                <a:rPr lang="en-GB" sz="700" b="0" i="0" dirty="0">
                  <a:solidFill>
                    <a:srgbClr val="FD5839"/>
                  </a:solidFill>
                  <a:effectLst/>
                  <a:latin typeface="Arial" panose="020B0604020202020204" pitchFamily="34" charset="0"/>
                  <a:cs typeface="Arial" panose="020B0604020202020204" pitchFamily="34" charset="0"/>
                </a:rPr>
                <a:t>© Public Domain from Wikimedia Commons</a:t>
              </a:r>
              <a:endParaRPr lang="en-GB" sz="700" dirty="0">
                <a:solidFill>
                  <a:srgbClr val="FD5839"/>
                </a:solidFill>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78A116B1-39A6-57AA-15DB-7316BFC0EB56}"/>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17848321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172C2CD-C520-8C32-DECD-06E69C2EBD33}"/>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CA02925A-AC1D-3D3F-A506-E446D902E5FF}"/>
              </a:ext>
            </a:extLst>
          </p:cNvPr>
          <p:cNvSpPr>
            <a:spLocks noGrp="1"/>
          </p:cNvSpPr>
          <p:nvPr>
            <p:ph type="ctrTitle"/>
          </p:nvPr>
        </p:nvSpPr>
        <p:spPr>
          <a:xfrm>
            <a:off x="1251284" y="-1019331"/>
            <a:ext cx="9144000" cy="915794"/>
          </a:xfrm>
        </p:spPr>
        <p:txBody>
          <a:bodyPr/>
          <a:lstStyle/>
          <a:p>
            <a:r>
              <a:rPr lang="en-GB" dirty="0"/>
              <a:t>Trenches</a:t>
            </a:r>
          </a:p>
        </p:txBody>
      </p:sp>
      <p:pic>
        <p:nvPicPr>
          <p:cNvPr id="7" name="Picture 6" descr="A drawing of a world war 1 solider with a helmet and a green uniform.">
            <a:extLst>
              <a:ext uri="{FF2B5EF4-FFF2-40B4-BE49-F238E27FC236}">
                <a16:creationId xmlns:a16="http://schemas.microsoft.com/office/drawing/2014/main" id="{61438403-51AC-29AF-C8E8-0D49C4B299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16664"/>
            <a:ext cx="1881457" cy="4460621"/>
          </a:xfrm>
          <a:prstGeom prst="rect">
            <a:avLst/>
          </a:prstGeom>
        </p:spPr>
      </p:pic>
      <p:sp>
        <p:nvSpPr>
          <p:cNvPr id="10" name="TextBox 9">
            <a:extLst>
              <a:ext uri="{FF2B5EF4-FFF2-40B4-BE49-F238E27FC236}">
                <a16:creationId xmlns:a16="http://schemas.microsoft.com/office/drawing/2014/main" id="{69ABF463-95B5-0EF4-C870-4533EC4A909C}"/>
              </a:ext>
            </a:extLst>
          </p:cNvPr>
          <p:cNvSpPr txBox="1"/>
          <p:nvPr/>
        </p:nvSpPr>
        <p:spPr>
          <a:xfrm>
            <a:off x="1616229" y="541833"/>
            <a:ext cx="5233718" cy="1538883"/>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Men as young as 16 from Ipswich signed up to fight. Those under the legal age of 18 often lied so that they could go and defend their country.</a:t>
            </a:r>
          </a:p>
        </p:txBody>
      </p:sp>
      <p:sp>
        <p:nvSpPr>
          <p:cNvPr id="8" name="TextBox 7">
            <a:extLst>
              <a:ext uri="{FF2B5EF4-FFF2-40B4-BE49-F238E27FC236}">
                <a16:creationId xmlns:a16="http://schemas.microsoft.com/office/drawing/2014/main" id="{3254590A-5ACD-7F88-4EFC-8A0C83D903CC}"/>
              </a:ext>
            </a:extLst>
          </p:cNvPr>
          <p:cNvSpPr txBox="1"/>
          <p:nvPr/>
        </p:nvSpPr>
        <p:spPr>
          <a:xfrm>
            <a:off x="1881458" y="2509355"/>
            <a:ext cx="4968489" cy="2277547"/>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Most joined the Suffolk Regiment, although others would have supported other regiments from the rest of the country. After just two weeks training, they would be sent off to fight in places such as the infamous Western Front.</a:t>
            </a:r>
          </a:p>
        </p:txBody>
      </p:sp>
      <p:grpSp>
        <p:nvGrpSpPr>
          <p:cNvPr id="9" name="Group 8" descr="A photograph of the trenches in World War 1.">
            <a:extLst>
              <a:ext uri="{FF2B5EF4-FFF2-40B4-BE49-F238E27FC236}">
                <a16:creationId xmlns:a16="http://schemas.microsoft.com/office/drawing/2014/main" id="{BFF0FD4F-2727-E5EE-7016-B160C5B0B420}"/>
              </a:ext>
            </a:extLst>
          </p:cNvPr>
          <p:cNvGrpSpPr/>
          <p:nvPr/>
        </p:nvGrpSpPr>
        <p:grpSpPr>
          <a:xfrm>
            <a:off x="7215188" y="627558"/>
            <a:ext cx="4382532" cy="2873386"/>
            <a:chOff x="7315200" y="1511419"/>
            <a:chExt cx="4382532" cy="2873386"/>
          </a:xfrm>
        </p:grpSpPr>
        <p:pic>
          <p:nvPicPr>
            <p:cNvPr id="11" name="Picture 10" descr="A group of soldiers in a trench&#10;&#10;Description automatically generated">
              <a:extLst>
                <a:ext uri="{FF2B5EF4-FFF2-40B4-BE49-F238E27FC236}">
                  <a16:creationId xmlns:a16="http://schemas.microsoft.com/office/drawing/2014/main" id="{F8E168AA-590D-AB9C-6803-C989646979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5200" y="1511419"/>
              <a:ext cx="4382532" cy="2873386"/>
            </a:xfrm>
            <a:prstGeom prst="rect">
              <a:avLst/>
            </a:prstGeom>
            <a:ln w="28575">
              <a:solidFill>
                <a:schemeClr val="tx1"/>
              </a:solidFill>
            </a:ln>
          </p:spPr>
        </p:pic>
        <p:sp>
          <p:nvSpPr>
            <p:cNvPr id="12" name="TextBox 11">
              <a:extLst>
                <a:ext uri="{FF2B5EF4-FFF2-40B4-BE49-F238E27FC236}">
                  <a16:creationId xmlns:a16="http://schemas.microsoft.com/office/drawing/2014/main" id="{DFED9B61-1DF7-18B0-0BDC-023728CC54C1}"/>
                </a:ext>
              </a:extLst>
            </p:cNvPr>
            <p:cNvSpPr txBox="1"/>
            <p:nvPr/>
          </p:nvSpPr>
          <p:spPr>
            <a:xfrm>
              <a:off x="8806170" y="4138584"/>
              <a:ext cx="2891562" cy="246221"/>
            </a:xfrm>
            <a:prstGeom prst="rect">
              <a:avLst/>
            </a:prstGeom>
            <a:noFill/>
          </p:spPr>
          <p:txBody>
            <a:bodyPr wrap="square">
              <a:spAutoFit/>
            </a:bodyPr>
            <a:lstStyle/>
            <a:p>
              <a:pPr algn="r"/>
              <a:r>
                <a:rPr lang="en-GB" sz="1000" b="0" i="0" dirty="0">
                  <a:solidFill>
                    <a:schemeClr val="bg1">
                      <a:lumMod val="65000"/>
                    </a:schemeClr>
                  </a:solidFill>
                  <a:effectLst/>
                  <a:latin typeface="Nunito" panose="02000503000000000000" pitchFamily="2" charset="77"/>
                </a:rPr>
                <a:t>© </a:t>
              </a:r>
              <a:r>
                <a:rPr lang="en-GB" sz="1000" b="0" i="0" dirty="0" err="1">
                  <a:solidFill>
                    <a:schemeClr val="bg1">
                      <a:lumMod val="65000"/>
                    </a:schemeClr>
                  </a:solidFill>
                  <a:effectLst/>
                  <a:latin typeface="Nunito" panose="02000503000000000000" pitchFamily="2" charset="77"/>
                </a:rPr>
                <a:t>Alamy</a:t>
              </a:r>
              <a:r>
                <a:rPr lang="en-GB" sz="1000" b="0" i="0" dirty="0">
                  <a:solidFill>
                    <a:schemeClr val="bg1">
                      <a:lumMod val="65000"/>
                    </a:schemeClr>
                  </a:solidFill>
                  <a:effectLst/>
                  <a:latin typeface="Nunito" panose="02000503000000000000" pitchFamily="2" charset="77"/>
                </a:rPr>
                <a:t> ref: EDBK2R</a:t>
              </a:r>
              <a:endParaRPr lang="en-GB" sz="1000" dirty="0">
                <a:solidFill>
                  <a:schemeClr val="bg1">
                    <a:lumMod val="65000"/>
                  </a:schemeClr>
                </a:solidFill>
                <a:latin typeface="Nunito" panose="02000503000000000000" pitchFamily="2" charset="77"/>
              </a:endParaRPr>
            </a:p>
          </p:txBody>
        </p:sp>
      </p:grpSp>
      <p:grpSp>
        <p:nvGrpSpPr>
          <p:cNvPr id="15" name="Group 14" descr="A caption that says 'Western Front was the stretch of land between France and Belgium where the majority of the fighting took place in the early stages of the war.'&#10;">
            <a:extLst>
              <a:ext uri="{FF2B5EF4-FFF2-40B4-BE49-F238E27FC236}">
                <a16:creationId xmlns:a16="http://schemas.microsoft.com/office/drawing/2014/main" id="{93397299-B915-AB02-2859-F9BBCB825CEE}"/>
              </a:ext>
            </a:extLst>
          </p:cNvPr>
          <p:cNvGrpSpPr/>
          <p:nvPr/>
        </p:nvGrpSpPr>
        <p:grpSpPr>
          <a:xfrm>
            <a:off x="7092711" y="3576604"/>
            <a:ext cx="4505008" cy="1300356"/>
            <a:chOff x="550325" y="4424891"/>
            <a:chExt cx="4505008" cy="1300356"/>
          </a:xfrm>
        </p:grpSpPr>
        <p:pic>
          <p:nvPicPr>
            <p:cNvPr id="16" name="Picture 15" descr="A black drop of water&#10;&#10;Description automatically generated">
              <a:extLst>
                <a:ext uri="{FF2B5EF4-FFF2-40B4-BE49-F238E27FC236}">
                  <a16:creationId xmlns:a16="http://schemas.microsoft.com/office/drawing/2014/main" id="{6ECCB5B8-380B-6FBF-AD75-FB0D513F4E1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7" name="TextBox 16">
              <a:extLst>
                <a:ext uri="{FF2B5EF4-FFF2-40B4-BE49-F238E27FC236}">
                  <a16:creationId xmlns:a16="http://schemas.microsoft.com/office/drawing/2014/main" id="{FD756701-AEA7-8D5A-581D-02B0F92D3431}"/>
                </a:ext>
              </a:extLst>
            </p:cNvPr>
            <p:cNvSpPr txBox="1"/>
            <p:nvPr/>
          </p:nvSpPr>
          <p:spPr>
            <a:xfrm>
              <a:off x="830374" y="4424891"/>
              <a:ext cx="4224959" cy="1300356"/>
            </a:xfrm>
            <a:prstGeom prst="rect">
              <a:avLst/>
            </a:prstGeom>
            <a:noFill/>
          </p:spPr>
          <p:txBody>
            <a:bodyPr wrap="square">
              <a:spAutoFit/>
            </a:bodyPr>
            <a:lstStyle/>
            <a:p>
              <a:pPr>
                <a:lnSpc>
                  <a:spcPts val="2420"/>
                </a:lnSpc>
              </a:pPr>
              <a:r>
                <a:rPr lang="en-GB" sz="1400" dirty="0">
                  <a:latin typeface="Linkpen 17a Print" panose="03050602060000000000" pitchFamily="66" charset="77"/>
                </a:rPr>
                <a:t>The Western Front was the stretch of land between France and Belgium where the majority of the fighting took place in the early stages of the war.</a:t>
              </a:r>
            </a:p>
          </p:txBody>
        </p:sp>
      </p:grpSp>
      <p:sp>
        <p:nvSpPr>
          <p:cNvPr id="14" name="TextBox 13">
            <a:extLst>
              <a:ext uri="{FF2B5EF4-FFF2-40B4-BE49-F238E27FC236}">
                <a16:creationId xmlns:a16="http://schemas.microsoft.com/office/drawing/2014/main" id="{68224E20-B716-69AF-4B9D-C12D5610C216}"/>
              </a:ext>
            </a:extLst>
          </p:cNvPr>
          <p:cNvSpPr txBox="1"/>
          <p:nvPr/>
        </p:nvSpPr>
        <p:spPr>
          <a:xfrm>
            <a:off x="566097" y="5266519"/>
            <a:ext cx="10192389" cy="800219"/>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Sadly, many did not return home. More than 10,000 Ipswich men took part in World War 1 with 1,481 being killed in action.</a:t>
            </a:r>
          </a:p>
        </p:txBody>
      </p:sp>
      <p:pic>
        <p:nvPicPr>
          <p:cNvPr id="2" name="Picture 1">
            <a:extLst>
              <a:ext uri="{FF2B5EF4-FFF2-40B4-BE49-F238E27FC236}">
                <a16:creationId xmlns:a16="http://schemas.microsoft.com/office/drawing/2014/main" id="{694BB7C8-662F-7EA3-D3B3-856583F5CDB9}"/>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spTree>
    <p:extLst>
      <p:ext uri="{BB962C8B-B14F-4D97-AF65-F5344CB8AC3E}">
        <p14:creationId xmlns:p14="http://schemas.microsoft.com/office/powerpoint/2010/main" val="42562359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26D7CD1-CAA7-3808-5A9F-CCA9151C0A3D}"/>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5DFE8D22-CC58-587A-0074-A94F7EC5C8D4}"/>
              </a:ext>
            </a:extLst>
          </p:cNvPr>
          <p:cNvSpPr>
            <a:spLocks noGrp="1"/>
          </p:cNvSpPr>
          <p:nvPr>
            <p:ph type="ctrTitle"/>
          </p:nvPr>
        </p:nvSpPr>
        <p:spPr>
          <a:xfrm>
            <a:off x="1251284" y="-1019331"/>
            <a:ext cx="9144000" cy="915794"/>
          </a:xfrm>
        </p:spPr>
        <p:txBody>
          <a:bodyPr/>
          <a:lstStyle/>
          <a:p>
            <a:r>
              <a:rPr lang="en-GB" dirty="0"/>
              <a:t>Dropped Bombs</a:t>
            </a:r>
          </a:p>
        </p:txBody>
      </p:sp>
      <p:sp>
        <p:nvSpPr>
          <p:cNvPr id="10" name="TextBox 9">
            <a:extLst>
              <a:ext uri="{FF2B5EF4-FFF2-40B4-BE49-F238E27FC236}">
                <a16:creationId xmlns:a16="http://schemas.microsoft.com/office/drawing/2014/main" id="{AF427E72-E41E-D2BC-E762-B1F8E8135BB0}"/>
              </a:ext>
            </a:extLst>
          </p:cNvPr>
          <p:cNvSpPr txBox="1"/>
          <p:nvPr/>
        </p:nvSpPr>
        <p:spPr>
          <a:xfrm>
            <a:off x="473229" y="498971"/>
            <a:ext cx="4713134" cy="2687274"/>
          </a:xfrm>
          <a:prstGeom prst="rect">
            <a:avLst/>
          </a:prstGeom>
          <a:noFill/>
        </p:spPr>
        <p:txBody>
          <a:bodyPr wrap="square" rtlCol="0">
            <a:spAutoFit/>
          </a:bodyPr>
          <a:lstStyle/>
          <a:p>
            <a:pPr>
              <a:lnSpc>
                <a:spcPct val="150000"/>
              </a:lnSpc>
            </a:pPr>
            <a:r>
              <a:rPr lang="en-GB" sz="1900" dirty="0">
                <a:latin typeface="Linkpen 17a Print" panose="03050602060000000000" pitchFamily="66" charset="77"/>
              </a:rPr>
              <a:t>Those who stayed in Ipswich were not safe from the dangers of war. Zeppelins, giant German airships, flew over and dropped bombs on towns and cities, mostly along the east coast.</a:t>
            </a:r>
          </a:p>
        </p:txBody>
      </p:sp>
      <p:pic>
        <p:nvPicPr>
          <p:cNvPr id="2" name="Picture 1">
            <a:extLst>
              <a:ext uri="{FF2B5EF4-FFF2-40B4-BE49-F238E27FC236}">
                <a16:creationId xmlns:a16="http://schemas.microsoft.com/office/drawing/2014/main" id="{55041906-5679-F38A-BC30-E8BE04D1D45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9" y="-103537"/>
            <a:ext cx="1745971" cy="1568941"/>
          </a:xfrm>
          <a:prstGeom prst="rect">
            <a:avLst/>
          </a:prstGeom>
        </p:spPr>
      </p:pic>
      <p:grpSp>
        <p:nvGrpSpPr>
          <p:cNvPr id="3" name="Group 2" descr="A caption that says &quot;A zeppelin airship flying overhead.&quot;&#13;&#10;">
            <a:extLst>
              <a:ext uri="{FF2B5EF4-FFF2-40B4-BE49-F238E27FC236}">
                <a16:creationId xmlns:a16="http://schemas.microsoft.com/office/drawing/2014/main" id="{C278238E-4283-DE53-F335-0C1B05B00C0B}"/>
              </a:ext>
            </a:extLst>
          </p:cNvPr>
          <p:cNvGrpSpPr/>
          <p:nvPr/>
        </p:nvGrpSpPr>
        <p:grpSpPr>
          <a:xfrm>
            <a:off x="6277876" y="6097413"/>
            <a:ext cx="5652187" cy="400110"/>
            <a:chOff x="434910" y="5884659"/>
            <a:chExt cx="5652187" cy="400110"/>
          </a:xfrm>
        </p:grpSpPr>
        <p:pic>
          <p:nvPicPr>
            <p:cNvPr id="4" name="Picture 3" descr="A black drop of water&#10;&#10;Description automatically generated">
              <a:extLst>
                <a:ext uri="{FF2B5EF4-FFF2-40B4-BE49-F238E27FC236}">
                  <a16:creationId xmlns:a16="http://schemas.microsoft.com/office/drawing/2014/main" id="{718FF571-FAE1-8308-A9BA-7D2B74AA9797}"/>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387888" y="5931681"/>
              <a:ext cx="324875" cy="230832"/>
            </a:xfrm>
            <a:prstGeom prst="rect">
              <a:avLst/>
            </a:prstGeom>
          </p:spPr>
        </p:pic>
        <p:sp>
          <p:nvSpPr>
            <p:cNvPr id="5" name="TextBox 4">
              <a:extLst>
                <a:ext uri="{FF2B5EF4-FFF2-40B4-BE49-F238E27FC236}">
                  <a16:creationId xmlns:a16="http://schemas.microsoft.com/office/drawing/2014/main" id="{3835AD4E-19E5-1D29-862A-C0E52404C795}"/>
                </a:ext>
              </a:extLst>
            </p:cNvPr>
            <p:cNvSpPr txBox="1"/>
            <p:nvPr/>
          </p:nvSpPr>
          <p:spPr>
            <a:xfrm>
              <a:off x="652489" y="5884659"/>
              <a:ext cx="5434608" cy="400110"/>
            </a:xfrm>
            <a:prstGeom prst="rect">
              <a:avLst/>
            </a:prstGeom>
            <a:noFill/>
          </p:spPr>
          <p:txBody>
            <a:bodyPr wrap="square">
              <a:spAutoFit/>
            </a:bodyPr>
            <a:lstStyle/>
            <a:p>
              <a:pPr>
                <a:lnSpc>
                  <a:spcPts val="2420"/>
                </a:lnSpc>
              </a:pPr>
              <a:r>
                <a:rPr lang="en-GB" sz="2000" dirty="0">
                  <a:solidFill>
                    <a:schemeClr val="bg1"/>
                  </a:solidFill>
                  <a:latin typeface="Linkpen 17a Print" panose="03050602060000000000" pitchFamily="66" charset="77"/>
                </a:rPr>
                <a:t>A zeppelin airship flying overhead.</a:t>
              </a:r>
            </a:p>
          </p:txBody>
        </p:sp>
      </p:grpSp>
      <p:sp>
        <p:nvSpPr>
          <p:cNvPr id="6" name="Rectangle 5" descr="A photo of a large zeppelin flying over a group of warships.">
            <a:extLst>
              <a:ext uri="{FF2B5EF4-FFF2-40B4-BE49-F238E27FC236}">
                <a16:creationId xmlns:a16="http://schemas.microsoft.com/office/drawing/2014/main" id="{D2D38CD9-1E47-91F2-6200-ECEF852E66BF}"/>
              </a:ext>
            </a:extLst>
          </p:cNvPr>
          <p:cNvSpPr/>
          <p:nvPr/>
        </p:nvSpPr>
        <p:spPr>
          <a:xfrm>
            <a:off x="257174" y="228601"/>
            <a:ext cx="11672889" cy="64008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21167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507320-411C-3DAC-310B-02BC1FD92648}"/>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98C93327-0421-19A9-4BCE-E5859EBA5A0A}"/>
              </a:ext>
            </a:extLst>
          </p:cNvPr>
          <p:cNvSpPr>
            <a:spLocks noGrp="1"/>
          </p:cNvSpPr>
          <p:nvPr>
            <p:ph type="ctrTitle"/>
          </p:nvPr>
        </p:nvSpPr>
        <p:spPr>
          <a:xfrm>
            <a:off x="1251284" y="-1019331"/>
            <a:ext cx="9144000" cy="915794"/>
          </a:xfrm>
        </p:spPr>
        <p:txBody>
          <a:bodyPr/>
          <a:lstStyle/>
          <a:p>
            <a:r>
              <a:rPr lang="en-GB" dirty="0"/>
              <a:t>Rosebery Villas</a:t>
            </a:r>
          </a:p>
        </p:txBody>
      </p:sp>
      <p:sp>
        <p:nvSpPr>
          <p:cNvPr id="11" name="TextBox 10">
            <a:extLst>
              <a:ext uri="{FF2B5EF4-FFF2-40B4-BE49-F238E27FC236}">
                <a16:creationId xmlns:a16="http://schemas.microsoft.com/office/drawing/2014/main" id="{78D542C3-EB12-A586-92C6-01CD866F92E7}"/>
              </a:ext>
            </a:extLst>
          </p:cNvPr>
          <p:cNvSpPr txBox="1"/>
          <p:nvPr/>
        </p:nvSpPr>
        <p:spPr>
          <a:xfrm>
            <a:off x="549077" y="796820"/>
            <a:ext cx="5151635" cy="3125856"/>
          </a:xfrm>
          <a:prstGeom prst="rect">
            <a:avLst/>
          </a:prstGeom>
          <a:noFill/>
        </p:spPr>
        <p:txBody>
          <a:bodyPr wrap="square" rtlCol="0">
            <a:spAutoFit/>
          </a:bodyPr>
          <a:lstStyle/>
          <a:p>
            <a:pPr>
              <a:lnSpc>
                <a:spcPct val="150000"/>
              </a:lnSpc>
            </a:pPr>
            <a:r>
              <a:rPr lang="en-GB" sz="1900" dirty="0">
                <a:latin typeface="Linkpen 17a Print" panose="03050602060000000000" pitchFamily="66" charset="77"/>
              </a:rPr>
              <a:t>During a bombing raid on the 30th of April 1915, 5 bombs were dropped on Ipswich.</a:t>
            </a:r>
            <a:br>
              <a:rPr lang="en-GB" sz="1900" dirty="0">
                <a:latin typeface="Linkpen 17a Print" panose="03050602060000000000" pitchFamily="66" charset="77"/>
              </a:rPr>
            </a:br>
            <a:br>
              <a:rPr lang="en-GB" sz="1900" dirty="0">
                <a:latin typeface="Linkpen 17a Print" panose="03050602060000000000" pitchFamily="66" charset="77"/>
              </a:rPr>
            </a:br>
            <a:r>
              <a:rPr lang="en-GB" sz="1900" dirty="0">
                <a:latin typeface="Linkpen 17a Print" panose="03050602060000000000" pitchFamily="66" charset="77"/>
              </a:rPr>
              <a:t>Zeppelin LZ38 dropped one of its bombs near the Presbyterian Church but it failed to explode. </a:t>
            </a:r>
          </a:p>
        </p:txBody>
      </p:sp>
      <p:sp>
        <p:nvSpPr>
          <p:cNvPr id="10" name="TextBox 9">
            <a:extLst>
              <a:ext uri="{FF2B5EF4-FFF2-40B4-BE49-F238E27FC236}">
                <a16:creationId xmlns:a16="http://schemas.microsoft.com/office/drawing/2014/main" id="{B633AA3A-AD1E-0D79-A0BE-25EA0B4FACE9}"/>
              </a:ext>
            </a:extLst>
          </p:cNvPr>
          <p:cNvSpPr txBox="1"/>
          <p:nvPr/>
        </p:nvSpPr>
        <p:spPr>
          <a:xfrm>
            <a:off x="549077" y="4529461"/>
            <a:ext cx="7994847" cy="1371529"/>
          </a:xfrm>
          <a:prstGeom prst="rect">
            <a:avLst/>
          </a:prstGeom>
          <a:noFill/>
        </p:spPr>
        <p:txBody>
          <a:bodyPr wrap="square" rtlCol="0">
            <a:spAutoFit/>
          </a:bodyPr>
          <a:lstStyle/>
          <a:p>
            <a:pPr>
              <a:lnSpc>
                <a:spcPct val="150000"/>
              </a:lnSpc>
            </a:pPr>
            <a:r>
              <a:rPr lang="en-GB" sz="1900" dirty="0">
                <a:latin typeface="Linkpen 17a Print" panose="03050602060000000000" pitchFamily="66" charset="77"/>
              </a:rPr>
              <a:t>Another hit 60 Rosebery Villas in Brooks Hall Road (pictured here). The occupants escaped but the fire gutted the house, along with the neighbouring houses.</a:t>
            </a:r>
          </a:p>
        </p:txBody>
      </p:sp>
      <p:grpSp>
        <p:nvGrpSpPr>
          <p:cNvPr id="7" name="Group 6" descr="A house that has been demolished by bombing.">
            <a:extLst>
              <a:ext uri="{FF2B5EF4-FFF2-40B4-BE49-F238E27FC236}">
                <a16:creationId xmlns:a16="http://schemas.microsoft.com/office/drawing/2014/main" id="{6EE2DD0C-669E-5F32-8FDD-88AFE9E7654F}"/>
              </a:ext>
            </a:extLst>
          </p:cNvPr>
          <p:cNvGrpSpPr/>
          <p:nvPr/>
        </p:nvGrpSpPr>
        <p:grpSpPr>
          <a:xfrm>
            <a:off x="5949403" y="542422"/>
            <a:ext cx="5693520" cy="3634652"/>
            <a:chOff x="5590846" y="1170152"/>
            <a:chExt cx="6286500" cy="4013200"/>
          </a:xfrm>
        </p:grpSpPr>
        <p:pic>
          <p:nvPicPr>
            <p:cNvPr id="8" name="Picture 7" descr="A house that has been demolished by bombing.">
              <a:extLst>
                <a:ext uri="{FF2B5EF4-FFF2-40B4-BE49-F238E27FC236}">
                  <a16:creationId xmlns:a16="http://schemas.microsoft.com/office/drawing/2014/main" id="{E949794F-8050-3EA6-507C-1B5366DA41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0846" y="1170152"/>
              <a:ext cx="6286500" cy="4013200"/>
            </a:xfrm>
            <a:prstGeom prst="rect">
              <a:avLst/>
            </a:prstGeom>
            <a:ln w="28575">
              <a:solidFill>
                <a:schemeClr val="tx1"/>
              </a:solidFill>
            </a:ln>
          </p:spPr>
        </p:pic>
        <p:sp>
          <p:nvSpPr>
            <p:cNvPr id="9" name="TextBox 8">
              <a:extLst>
                <a:ext uri="{FF2B5EF4-FFF2-40B4-BE49-F238E27FC236}">
                  <a16:creationId xmlns:a16="http://schemas.microsoft.com/office/drawing/2014/main" id="{EA634F7D-4643-908B-3675-1D64CC086A85}"/>
                </a:ext>
              </a:extLst>
            </p:cNvPr>
            <p:cNvSpPr txBox="1"/>
            <p:nvPr/>
          </p:nvSpPr>
          <p:spPr>
            <a:xfrm>
              <a:off x="10630999" y="1175229"/>
              <a:ext cx="1090363" cy="246221"/>
            </a:xfrm>
            <a:prstGeom prst="rect">
              <a:avLst/>
            </a:prstGeom>
            <a:noFill/>
          </p:spPr>
          <p:txBody>
            <a:bodyPr wrap="none" rtlCol="0">
              <a:spAutoFit/>
            </a:bodyPr>
            <a:lstStyle/>
            <a:p>
              <a:r>
                <a:rPr lang="en-GB" sz="1000" b="1" dirty="0">
                  <a:solidFill>
                    <a:schemeClr val="bg1">
                      <a:lumMod val="75000"/>
                    </a:schemeClr>
                  </a:solidFill>
                </a:rPr>
                <a:t>© Public Domain</a:t>
              </a:r>
            </a:p>
          </p:txBody>
        </p:sp>
      </p:grpSp>
      <p:grpSp>
        <p:nvGrpSpPr>
          <p:cNvPr id="12" name="Group 11" descr="A caption that says &quot;Rosebery Villas, Ipswich&quot;">
            <a:extLst>
              <a:ext uri="{FF2B5EF4-FFF2-40B4-BE49-F238E27FC236}">
                <a16:creationId xmlns:a16="http://schemas.microsoft.com/office/drawing/2014/main" id="{0A640994-174F-8ED8-1262-20E23C7067DA}"/>
              </a:ext>
            </a:extLst>
          </p:cNvPr>
          <p:cNvGrpSpPr/>
          <p:nvPr/>
        </p:nvGrpSpPr>
        <p:grpSpPr>
          <a:xfrm>
            <a:off x="8146174" y="4311428"/>
            <a:ext cx="3496748" cy="384721"/>
            <a:chOff x="297958" y="5884659"/>
            <a:chExt cx="3496748" cy="384721"/>
          </a:xfrm>
        </p:grpSpPr>
        <p:pic>
          <p:nvPicPr>
            <p:cNvPr id="14" name="Picture 13" descr="A black drop of water&#10;&#10;Description automatically generated">
              <a:extLst>
                <a:ext uri="{FF2B5EF4-FFF2-40B4-BE49-F238E27FC236}">
                  <a16:creationId xmlns:a16="http://schemas.microsoft.com/office/drawing/2014/main" id="{598B0E8C-F4FD-3F59-1890-65927F6F50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3516852" y="5931681"/>
              <a:ext cx="324875" cy="230832"/>
            </a:xfrm>
            <a:prstGeom prst="rect">
              <a:avLst/>
            </a:prstGeom>
          </p:spPr>
        </p:pic>
        <p:sp>
          <p:nvSpPr>
            <p:cNvPr id="15" name="TextBox 14">
              <a:extLst>
                <a:ext uri="{FF2B5EF4-FFF2-40B4-BE49-F238E27FC236}">
                  <a16:creationId xmlns:a16="http://schemas.microsoft.com/office/drawing/2014/main" id="{FDA040B7-46F6-670E-A3D0-9EE78749F59D}"/>
                </a:ext>
              </a:extLst>
            </p:cNvPr>
            <p:cNvSpPr txBox="1"/>
            <p:nvPr/>
          </p:nvSpPr>
          <p:spPr>
            <a:xfrm>
              <a:off x="297958" y="5884659"/>
              <a:ext cx="3279456" cy="384721"/>
            </a:xfrm>
            <a:prstGeom prst="rect">
              <a:avLst/>
            </a:prstGeom>
            <a:noFill/>
          </p:spPr>
          <p:txBody>
            <a:bodyPr wrap="square">
              <a:spAutoFit/>
            </a:bodyPr>
            <a:lstStyle/>
            <a:p>
              <a:pPr algn="r">
                <a:lnSpc>
                  <a:spcPts val="2420"/>
                </a:lnSpc>
              </a:pPr>
              <a:r>
                <a:rPr lang="en-GB" sz="1600" dirty="0">
                  <a:latin typeface="Linkpen 17a Print" panose="03050602060000000000" pitchFamily="66" charset="77"/>
                </a:rPr>
                <a:t>Rosebery Villas, Ipswich</a:t>
              </a:r>
            </a:p>
          </p:txBody>
        </p:sp>
      </p:grpSp>
      <p:pic>
        <p:nvPicPr>
          <p:cNvPr id="2" name="Picture 1">
            <a:extLst>
              <a:ext uri="{FF2B5EF4-FFF2-40B4-BE49-F238E27FC236}">
                <a16:creationId xmlns:a16="http://schemas.microsoft.com/office/drawing/2014/main" id="{D3061EC4-7769-AA3D-F909-9CF1CF230E02}"/>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9" y="5215226"/>
            <a:ext cx="1745971" cy="1568941"/>
          </a:xfrm>
          <a:prstGeom prst="rect">
            <a:avLst/>
          </a:prstGeom>
        </p:spPr>
      </p:pic>
    </p:spTree>
    <p:extLst>
      <p:ext uri="{BB962C8B-B14F-4D97-AF65-F5344CB8AC3E}">
        <p14:creationId xmlns:p14="http://schemas.microsoft.com/office/powerpoint/2010/main" val="42685198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6E3CF1D-AA7B-A281-8073-7F67F14FA16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1648C5C-B980-466E-95E6-1FC761921985}"/>
              </a:ext>
            </a:extLst>
          </p:cNvPr>
          <p:cNvSpPr>
            <a:spLocks noGrp="1"/>
          </p:cNvSpPr>
          <p:nvPr>
            <p:ph type="ctrTitle"/>
          </p:nvPr>
        </p:nvSpPr>
        <p:spPr>
          <a:xfrm>
            <a:off x="1524000" y="-1569721"/>
            <a:ext cx="9144000" cy="1239203"/>
          </a:xfrm>
        </p:spPr>
        <p:txBody>
          <a:bodyPr/>
          <a:lstStyle/>
          <a:p>
            <a:r>
              <a:rPr lang="en-US" dirty="0"/>
              <a:t>March 31</a:t>
            </a:r>
            <a:r>
              <a:rPr lang="en-US" baseline="30000" dirty="0"/>
              <a:t>st</a:t>
            </a:r>
            <a:r>
              <a:rPr lang="en-US" dirty="0"/>
              <a:t> 1916</a:t>
            </a:r>
          </a:p>
        </p:txBody>
      </p:sp>
      <p:sp>
        <p:nvSpPr>
          <p:cNvPr id="4" name="Rectangle 3" descr="A drawing of a trench wall made of wood with sandbanks laid over the top.">
            <a:extLst>
              <a:ext uri="{FF2B5EF4-FFF2-40B4-BE49-F238E27FC236}">
                <a16:creationId xmlns:a16="http://schemas.microsoft.com/office/drawing/2014/main" id="{547587B7-CCDF-7F2F-018B-164E4379ECD0}"/>
              </a:ext>
            </a:extLst>
          </p:cNvPr>
          <p:cNvSpPr/>
          <p:nvPr/>
        </p:nvSpPr>
        <p:spPr>
          <a:xfrm>
            <a:off x="-1" y="0"/>
            <a:ext cx="12192001"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457EC9E-525E-4E8C-D952-7E5729AD582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6" y="5287616"/>
            <a:ext cx="1745971" cy="1568941"/>
          </a:xfrm>
          <a:prstGeom prst="rect">
            <a:avLst/>
          </a:prstGeom>
        </p:spPr>
      </p:pic>
      <p:sp>
        <p:nvSpPr>
          <p:cNvPr id="5" name="Rectangle 4">
            <a:extLst>
              <a:ext uri="{FF2B5EF4-FFF2-40B4-BE49-F238E27FC236}">
                <a16:creationId xmlns:a16="http://schemas.microsoft.com/office/drawing/2014/main" id="{F48EC08C-73EC-0DEE-DC21-B0B3D4E8BF27}"/>
              </a:ext>
            </a:extLst>
          </p:cNvPr>
          <p:cNvSpPr/>
          <p:nvPr/>
        </p:nvSpPr>
        <p:spPr>
          <a:xfrm>
            <a:off x="674823" y="800719"/>
            <a:ext cx="10487025" cy="1828181"/>
          </a:xfrm>
          <a:prstGeom prst="rect">
            <a:avLst/>
          </a:prstGeom>
          <a:solidFill>
            <a:schemeClr val="tx1">
              <a:alpha val="6819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800" dirty="0">
                <a:latin typeface="Linkpen 17a Print" panose="03050602060000000000" pitchFamily="66" charset="77"/>
              </a:rPr>
              <a:t>On the night of March the 31st, 1916, three people were killed by air raids in Ipswich.</a:t>
            </a:r>
          </a:p>
        </p:txBody>
      </p:sp>
      <p:sp>
        <p:nvSpPr>
          <p:cNvPr id="6" name="Rectangle 5">
            <a:extLst>
              <a:ext uri="{FF2B5EF4-FFF2-40B4-BE49-F238E27FC236}">
                <a16:creationId xmlns:a16="http://schemas.microsoft.com/office/drawing/2014/main" id="{7A4DC337-68F5-A4E7-70B0-5B80437A4800}"/>
              </a:ext>
            </a:extLst>
          </p:cNvPr>
          <p:cNvSpPr/>
          <p:nvPr/>
        </p:nvSpPr>
        <p:spPr>
          <a:xfrm>
            <a:off x="2551973" y="2899699"/>
            <a:ext cx="7088052" cy="3001040"/>
          </a:xfrm>
          <a:prstGeom prst="rect">
            <a:avLst/>
          </a:prstGeom>
          <a:solidFill>
            <a:schemeClr val="tx1">
              <a:alpha val="6819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rIns="108000" bIns="144000" rtlCol="0" anchor="ctr"/>
          <a:lstStyle/>
          <a:p>
            <a:pPr algn="ctr">
              <a:lnSpc>
                <a:spcPct val="150000"/>
              </a:lnSpc>
            </a:pPr>
            <a:r>
              <a:rPr lang="en-US" sz="2800" dirty="0">
                <a:latin typeface="Linkpen 17a Print" panose="03050602060000000000" pitchFamily="66" charset="77"/>
              </a:rPr>
              <a:t>They were:</a:t>
            </a:r>
          </a:p>
          <a:p>
            <a:pPr algn="ctr">
              <a:lnSpc>
                <a:spcPct val="150000"/>
              </a:lnSpc>
            </a:pPr>
            <a:r>
              <a:rPr lang="en-US" sz="2800" dirty="0">
                <a:latin typeface="Linkpen 17a Print" panose="03050602060000000000" pitchFamily="66" charset="77"/>
              </a:rPr>
              <a:t>Jane </a:t>
            </a:r>
            <a:r>
              <a:rPr lang="en-US" sz="2800" dirty="0" err="1">
                <a:latin typeface="Linkpen 17a Print" panose="03050602060000000000" pitchFamily="66" charset="77"/>
              </a:rPr>
              <a:t>Hopestill</a:t>
            </a:r>
            <a:r>
              <a:rPr lang="en-US" sz="2800" dirty="0">
                <a:latin typeface="Linkpen 17a Print" panose="03050602060000000000" pitchFamily="66" charset="77"/>
              </a:rPr>
              <a:t> Hoff (age 75)</a:t>
            </a:r>
          </a:p>
          <a:p>
            <a:pPr algn="ctr">
              <a:lnSpc>
                <a:spcPct val="150000"/>
              </a:lnSpc>
            </a:pPr>
            <a:r>
              <a:rPr lang="en-US" sz="2800" dirty="0">
                <a:latin typeface="Linkpen 17a Print" panose="03050602060000000000" pitchFamily="66" charset="77"/>
              </a:rPr>
              <a:t>David Bishop Cattermole (age 57)</a:t>
            </a:r>
          </a:p>
          <a:p>
            <a:pPr algn="ctr">
              <a:lnSpc>
                <a:spcPct val="150000"/>
              </a:lnSpc>
            </a:pPr>
            <a:r>
              <a:rPr lang="en-US" sz="2800" dirty="0">
                <a:latin typeface="Linkpen 17a Print" panose="03050602060000000000" pitchFamily="66" charset="77"/>
              </a:rPr>
              <a:t>Ester Louisa </a:t>
            </a:r>
            <a:r>
              <a:rPr lang="en-US" sz="2800" dirty="0" err="1">
                <a:latin typeface="Linkpen 17a Print" panose="03050602060000000000" pitchFamily="66" charset="77"/>
              </a:rPr>
              <a:t>Olding</a:t>
            </a:r>
            <a:r>
              <a:rPr lang="en-US" sz="2800" dirty="0">
                <a:latin typeface="Linkpen 17a Print" panose="03050602060000000000" pitchFamily="66" charset="77"/>
              </a:rPr>
              <a:t> (age 64)</a:t>
            </a:r>
          </a:p>
        </p:txBody>
      </p:sp>
      <p:sp>
        <p:nvSpPr>
          <p:cNvPr id="7" name="Rectangle 6" descr="A drawing of the front of a brick building. There are five windows and a door with bushes on either side of it.">
            <a:extLst>
              <a:ext uri="{FF2B5EF4-FFF2-40B4-BE49-F238E27FC236}">
                <a16:creationId xmlns:a16="http://schemas.microsoft.com/office/drawing/2014/main" id="{6E834055-81BC-7599-961C-A46C1BD8D99E}"/>
              </a:ext>
            </a:extLst>
          </p:cNvPr>
          <p:cNvSpPr/>
          <p:nvPr/>
        </p:nvSpPr>
        <p:spPr>
          <a:xfrm>
            <a:off x="0" y="0"/>
            <a:ext cx="12191997"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1019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4C2811B-E279-4127-F462-892D46CACF0B}"/>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642EA8B9-4088-3590-EB73-BD9B822151FD}"/>
              </a:ext>
            </a:extLst>
          </p:cNvPr>
          <p:cNvSpPr>
            <a:spLocks noGrp="1"/>
          </p:cNvSpPr>
          <p:nvPr>
            <p:ph type="ctrTitle"/>
          </p:nvPr>
        </p:nvSpPr>
        <p:spPr>
          <a:xfrm>
            <a:off x="1251284" y="-1019331"/>
            <a:ext cx="9144000" cy="915794"/>
          </a:xfrm>
        </p:spPr>
        <p:txBody>
          <a:bodyPr/>
          <a:lstStyle/>
          <a:p>
            <a:r>
              <a:rPr lang="en-GB" dirty="0"/>
              <a:t>LZ48</a:t>
            </a:r>
          </a:p>
        </p:txBody>
      </p:sp>
      <p:sp>
        <p:nvSpPr>
          <p:cNvPr id="10" name="TextBox 9">
            <a:extLst>
              <a:ext uri="{FF2B5EF4-FFF2-40B4-BE49-F238E27FC236}">
                <a16:creationId xmlns:a16="http://schemas.microsoft.com/office/drawing/2014/main" id="{24389146-229F-03CA-D21E-A5E2DD5325E1}"/>
              </a:ext>
            </a:extLst>
          </p:cNvPr>
          <p:cNvSpPr txBox="1"/>
          <p:nvPr/>
        </p:nvSpPr>
        <p:spPr>
          <a:xfrm>
            <a:off x="455371" y="495564"/>
            <a:ext cx="5845417" cy="4376198"/>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On the 17th June 1917, German Zeppelin LZ48 crashed in a field near </a:t>
            </a:r>
            <a:r>
              <a:rPr lang="en-GB" sz="1700" dirty="0" err="1">
                <a:latin typeface="Linkpen 17a Print" panose="03050602060000000000" pitchFamily="66" charset="77"/>
              </a:rPr>
              <a:t>Theberton</a:t>
            </a:r>
            <a:r>
              <a:rPr lang="en-GB" sz="1700" dirty="0">
                <a:latin typeface="Linkpen 17a Print" panose="03050602060000000000" pitchFamily="66" charset="77"/>
              </a:rPr>
              <a:t>, about 26 miles from Ipswich, after being intercepted and fired upon by a Royal Flying Corp plane.</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Of the 18 German crew, only 3 survived. Local gravediggers refused to bury the 15 men, but women working at Garret Engineering Works in Leiston volunteered to dig their graves.</a:t>
            </a:r>
          </a:p>
        </p:txBody>
      </p:sp>
      <p:pic>
        <p:nvPicPr>
          <p:cNvPr id="2" name="Picture 1">
            <a:extLst>
              <a:ext uri="{FF2B5EF4-FFF2-40B4-BE49-F238E27FC236}">
                <a16:creationId xmlns:a16="http://schemas.microsoft.com/office/drawing/2014/main" id="{26FA3FC6-2BA0-7EA6-E13B-0F6737370832}"/>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9" y="5260397"/>
            <a:ext cx="1745971" cy="1568941"/>
          </a:xfrm>
          <a:prstGeom prst="rect">
            <a:avLst/>
          </a:prstGeom>
        </p:spPr>
      </p:pic>
      <p:grpSp>
        <p:nvGrpSpPr>
          <p:cNvPr id="3" name="Group 2" descr="An aerial view of a large blimp crashed and burned in a field.">
            <a:extLst>
              <a:ext uri="{FF2B5EF4-FFF2-40B4-BE49-F238E27FC236}">
                <a16:creationId xmlns:a16="http://schemas.microsoft.com/office/drawing/2014/main" id="{38D10D05-7617-A0CB-A8F6-F77D090AF535}"/>
              </a:ext>
            </a:extLst>
          </p:cNvPr>
          <p:cNvGrpSpPr/>
          <p:nvPr/>
        </p:nvGrpSpPr>
        <p:grpSpPr>
          <a:xfrm>
            <a:off x="6254493" y="886305"/>
            <a:ext cx="5275518" cy="3851506"/>
            <a:chOff x="6044123" y="2567566"/>
            <a:chExt cx="5275518" cy="3851506"/>
          </a:xfrm>
        </p:grpSpPr>
        <p:pic>
          <p:nvPicPr>
            <p:cNvPr id="4" name="Picture 3" descr="An aerial view of a large blimp crashed and burned in a field.">
              <a:extLst>
                <a:ext uri="{FF2B5EF4-FFF2-40B4-BE49-F238E27FC236}">
                  <a16:creationId xmlns:a16="http://schemas.microsoft.com/office/drawing/2014/main" id="{C9850EA3-C25B-1091-24CB-F9014001CC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23164" y="2567566"/>
              <a:ext cx="5196477" cy="3814435"/>
            </a:xfrm>
            <a:prstGeom prst="rect">
              <a:avLst/>
            </a:prstGeom>
            <a:ln w="28575">
              <a:solidFill>
                <a:schemeClr val="tx1"/>
              </a:solidFill>
            </a:ln>
          </p:spPr>
        </p:pic>
        <p:sp>
          <p:nvSpPr>
            <p:cNvPr id="5" name="TextBox 4">
              <a:extLst>
                <a:ext uri="{FF2B5EF4-FFF2-40B4-BE49-F238E27FC236}">
                  <a16:creationId xmlns:a16="http://schemas.microsoft.com/office/drawing/2014/main" id="{9A40DEC1-D276-AFAD-CC48-40F1B5CAF17E}"/>
                </a:ext>
              </a:extLst>
            </p:cNvPr>
            <p:cNvSpPr txBox="1"/>
            <p:nvPr/>
          </p:nvSpPr>
          <p:spPr>
            <a:xfrm>
              <a:off x="6044123" y="6172851"/>
              <a:ext cx="1138453" cy="246221"/>
            </a:xfrm>
            <a:prstGeom prst="rect">
              <a:avLst/>
            </a:prstGeom>
            <a:noFill/>
          </p:spPr>
          <p:txBody>
            <a:bodyPr wrap="none" rtlCol="0">
              <a:spAutoFit/>
            </a:bodyPr>
            <a:lstStyle/>
            <a:p>
              <a:r>
                <a:rPr lang="en-GB" sz="1000" dirty="0">
                  <a:latin typeface="Arial" panose="020B0604020202020204" pitchFamily="34" charset="0"/>
                  <a:cs typeface="Arial" panose="020B0604020202020204" pitchFamily="34" charset="0"/>
                </a:rPr>
                <a:t>© Public Domain</a:t>
              </a:r>
            </a:p>
          </p:txBody>
        </p:sp>
      </p:grpSp>
      <p:sp>
        <p:nvSpPr>
          <p:cNvPr id="20" name="TextBox 19">
            <a:extLst>
              <a:ext uri="{FF2B5EF4-FFF2-40B4-BE49-F238E27FC236}">
                <a16:creationId xmlns:a16="http://schemas.microsoft.com/office/drawing/2014/main" id="{F54B99B3-9E08-BA05-55CA-370E0F988C09}"/>
              </a:ext>
            </a:extLst>
          </p:cNvPr>
          <p:cNvSpPr txBox="1"/>
          <p:nvPr/>
        </p:nvSpPr>
        <p:spPr>
          <a:xfrm>
            <a:off x="455370" y="5127233"/>
            <a:ext cx="11117505" cy="844462"/>
          </a:xfrm>
          <a:prstGeom prst="rect">
            <a:avLst/>
          </a:prstGeom>
          <a:noFill/>
        </p:spPr>
        <p:txBody>
          <a:bodyPr wrap="square" rtlCol="0">
            <a:spAutoFit/>
          </a:bodyPr>
          <a:lstStyle/>
          <a:p>
            <a:pPr>
              <a:lnSpc>
                <a:spcPct val="150000"/>
              </a:lnSpc>
            </a:pPr>
            <a:r>
              <a:rPr lang="en-GB" sz="1700" dirty="0">
                <a:latin typeface="Linkpen 17a Print" panose="03050602060000000000" pitchFamily="66" charset="77"/>
              </a:rPr>
              <a:t>A wreath placed by one onlooker had a message stating that it was from </a:t>
            </a:r>
            <a:r>
              <a:rPr lang="en-GB" sz="1700" b="1" dirty="0">
                <a:latin typeface="Linkpen 17a Print" panose="03050602060000000000" pitchFamily="66" charset="77"/>
              </a:rPr>
              <a:t>“an Englishman who understands that each of these souls is somebody’s son</a:t>
            </a:r>
            <a:r>
              <a:rPr lang="en-GB" sz="1700" dirty="0">
                <a:latin typeface="Linkpen 17a Print" panose="03050602060000000000" pitchFamily="66" charset="77"/>
              </a:rPr>
              <a:t>.</a:t>
            </a:r>
            <a:r>
              <a:rPr lang="en-GB" sz="1700" b="1" dirty="0">
                <a:latin typeface="Linkpen 17a Print" panose="03050602060000000000" pitchFamily="66" charset="77"/>
              </a:rPr>
              <a:t>”</a:t>
            </a:r>
            <a:r>
              <a:rPr lang="en-GB" sz="1700" dirty="0">
                <a:latin typeface="Linkpen 17a Print" panose="03050602060000000000" pitchFamily="66" charset="77"/>
              </a:rPr>
              <a:t>.</a:t>
            </a:r>
          </a:p>
        </p:txBody>
      </p:sp>
      <p:grpSp>
        <p:nvGrpSpPr>
          <p:cNvPr id="6" name="Group 5" descr="A newspaper report of the ">
            <a:extLst>
              <a:ext uri="{FF2B5EF4-FFF2-40B4-BE49-F238E27FC236}">
                <a16:creationId xmlns:a16="http://schemas.microsoft.com/office/drawing/2014/main" id="{A8F9018A-E780-974E-21D5-201B7F64FE1E}"/>
              </a:ext>
            </a:extLst>
          </p:cNvPr>
          <p:cNvGrpSpPr/>
          <p:nvPr/>
        </p:nvGrpSpPr>
        <p:grpSpPr>
          <a:xfrm rot="21338588">
            <a:off x="3484994" y="340264"/>
            <a:ext cx="5058257" cy="6177472"/>
            <a:chOff x="165091" y="369042"/>
            <a:chExt cx="5160441" cy="6302264"/>
          </a:xfrm>
          <a:effectLst>
            <a:outerShdw blurRad="243166" dist="38100" dir="2700000" sx="100628" sy="100628" algn="tl" rotWithShape="0">
              <a:prstClr val="black">
                <a:alpha val="40000"/>
              </a:prstClr>
            </a:outerShdw>
          </a:effectLst>
        </p:grpSpPr>
        <p:pic>
          <p:nvPicPr>
            <p:cNvPr id="18" name="Picture 17" descr="A newspaper with a picture of a roller coaster&#10;&#10;Description automatically generated">
              <a:extLst>
                <a:ext uri="{FF2B5EF4-FFF2-40B4-BE49-F238E27FC236}">
                  <a16:creationId xmlns:a16="http://schemas.microsoft.com/office/drawing/2014/main" id="{5C648ABF-B8D3-CE07-1F31-BC95B2E98E1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0159" y="369042"/>
              <a:ext cx="5115373" cy="6255628"/>
            </a:xfrm>
            <a:prstGeom prst="rect">
              <a:avLst/>
            </a:prstGeom>
            <a:ln w="28575">
              <a:solidFill>
                <a:schemeClr val="tx1"/>
              </a:solidFill>
            </a:ln>
          </p:spPr>
        </p:pic>
        <p:sp>
          <p:nvSpPr>
            <p:cNvPr id="19" name="TextBox 18">
              <a:extLst>
                <a:ext uri="{FF2B5EF4-FFF2-40B4-BE49-F238E27FC236}">
                  <a16:creationId xmlns:a16="http://schemas.microsoft.com/office/drawing/2014/main" id="{C045A37F-F3E2-8762-6F08-B9468B60A165}"/>
                </a:ext>
              </a:extLst>
            </p:cNvPr>
            <p:cNvSpPr txBox="1"/>
            <p:nvPr/>
          </p:nvSpPr>
          <p:spPr>
            <a:xfrm>
              <a:off x="165091" y="6390610"/>
              <a:ext cx="1600214" cy="280696"/>
            </a:xfrm>
            <a:prstGeom prst="rect">
              <a:avLst/>
            </a:prstGeom>
            <a:noFill/>
          </p:spPr>
          <p:txBody>
            <a:bodyPr wrap="none" rtlCol="0">
              <a:spAutoFit/>
            </a:bodyPr>
            <a:lstStyle/>
            <a:p>
              <a:r>
                <a:rPr lang="en-GB" sz="800" dirty="0">
                  <a:solidFill>
                    <a:srgbClr val="7F7062"/>
                  </a:solidFill>
                  <a:latin typeface="Arial" panose="020B0604020202020204" pitchFamily="34" charset="0"/>
                  <a:cs typeface="Arial" panose="020B0604020202020204" pitchFamily="34" charset="0"/>
                </a:rPr>
                <a:t>© </a:t>
              </a:r>
              <a:r>
                <a:rPr lang="en-GB" sz="800" dirty="0" err="1">
                  <a:solidFill>
                    <a:srgbClr val="7F7062"/>
                  </a:solidFill>
                  <a:latin typeface="Arial" panose="020B0604020202020204" pitchFamily="34" charset="0"/>
                  <a:cs typeface="Arial" panose="020B0604020202020204" pitchFamily="34" charset="0"/>
                </a:rPr>
                <a:t>Alamy</a:t>
              </a:r>
              <a:r>
                <a:rPr lang="en-GB" sz="800" dirty="0">
                  <a:solidFill>
                    <a:srgbClr val="7F7062"/>
                  </a:solidFill>
                  <a:latin typeface="Arial" panose="020B0604020202020204" pitchFamily="34" charset="0"/>
                  <a:cs typeface="Arial" panose="020B0604020202020204" pitchFamily="34" charset="0"/>
                </a:rPr>
                <a:t> ref: 2E5H6FA</a:t>
              </a:r>
            </a:p>
          </p:txBody>
        </p:sp>
      </p:grpSp>
    </p:spTree>
    <p:extLst>
      <p:ext uri="{BB962C8B-B14F-4D97-AF65-F5344CB8AC3E}">
        <p14:creationId xmlns:p14="http://schemas.microsoft.com/office/powerpoint/2010/main" val="2589191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360"/>
                                          </p:val>
                                        </p:tav>
                                        <p:tav tm="100000">
                                          <p:val>
                                            <p:fltVal val="0"/>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245</TotalTime>
  <Words>2035</Words>
  <Application>Microsoft Macintosh PowerPoint</Application>
  <PresentationFormat>Widescreen</PresentationFormat>
  <Paragraphs>150</Paragraphs>
  <Slides>24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Linkpen 17a Print</vt:lpstr>
      <vt:lpstr>Calibri Light</vt:lpstr>
      <vt:lpstr>Superclarendon</vt:lpstr>
      <vt:lpstr>Arial</vt:lpstr>
      <vt:lpstr>Superclarendon Rg</vt:lpstr>
      <vt:lpstr>Calibri</vt:lpstr>
      <vt:lpstr>Nunito</vt:lpstr>
      <vt:lpstr>Office Theme</vt:lpstr>
      <vt:lpstr>The World Wars</vt:lpstr>
      <vt:lpstr>World War 1</vt:lpstr>
      <vt:lpstr>Britain Declares War</vt:lpstr>
      <vt:lpstr>Posters</vt:lpstr>
      <vt:lpstr>Trenches</vt:lpstr>
      <vt:lpstr>Dropped Bombs</vt:lpstr>
      <vt:lpstr>Rosebery Villas</vt:lpstr>
      <vt:lpstr>March 31st 1916</vt:lpstr>
      <vt:lpstr>LZ48</vt:lpstr>
      <vt:lpstr>The End of World War 1</vt:lpstr>
      <vt:lpstr>World War 2</vt:lpstr>
      <vt:lpstr>Axis Powers</vt:lpstr>
      <vt:lpstr>Neville Chamberlain</vt:lpstr>
      <vt:lpstr>War Declared</vt:lpstr>
      <vt:lpstr>The Children</vt:lpstr>
      <vt:lpstr>Evacuation</vt:lpstr>
      <vt:lpstr>Phoney War</vt:lpstr>
      <vt:lpstr>Impending Danger</vt:lpstr>
      <vt:lpstr>US Servicemen in Suffolk</vt:lpstr>
      <vt:lpstr>Air Raids</vt:lpstr>
      <vt:lpstr>Air raid shelters</vt:lpstr>
      <vt:lpstr>Air raid precautions</vt:lpstr>
      <vt:lpstr>Women’s Land Army</vt:lpstr>
      <vt:lpstr>World War 2 Ends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23</cp:revision>
  <dcterms:created xsi:type="dcterms:W3CDTF">2022-12-09T08:02:53Z</dcterms:created>
  <dcterms:modified xsi:type="dcterms:W3CDTF">2024-02-19T11:18:15Z</dcterms:modified>
</cp:coreProperties>
</file>