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9"/>
  </p:notesMasterIdLst>
  <p:sldIdLst>
    <p:sldId id="256" r:id="rId2"/>
    <p:sldId id="259" r:id="rId3"/>
    <p:sldId id="257" r:id="rId4"/>
    <p:sldId id="260" r:id="rId5"/>
    <p:sldId id="261" r:id="rId6"/>
    <p:sldId id="262" r:id="rId7"/>
    <p:sldId id="263" r:id="rId8"/>
    <p:sldId id="264" r:id="rId9"/>
    <p:sldId id="265" r:id="rId10"/>
    <p:sldId id="266" r:id="rId11"/>
    <p:sldId id="267" r:id="rId12"/>
    <p:sldId id="268" r:id="rId13"/>
    <p:sldId id="269" r:id="rId14"/>
    <p:sldId id="271" r:id="rId15"/>
    <p:sldId id="270" r:id="rId16"/>
    <p:sldId id="272" r:id="rId17"/>
    <p:sldId id="273" r:id="rId18"/>
  </p:sldIdLst>
  <p:sldSz cx="12192000" cy="6858000"/>
  <p:notesSz cx="6858000" cy="9144000"/>
  <p:embeddedFontLst>
    <p:embeddedFont>
      <p:font typeface="Nunito" panose="00000500000000000000" pitchFamily="2" charset="0"/>
      <p:regular r:id="rId20"/>
      <p:bold r:id="rId21"/>
      <p:italic r:id="rId22"/>
      <p:boldItalic r:id="rId23"/>
    </p:embeddedFont>
    <p:embeddedFont>
      <p:font typeface="Superclarendon Rg" panose="02060605060000020003" pitchFamily="18"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AD46"/>
    <a:srgbClr val="79B963"/>
    <a:srgbClr val="F49734"/>
    <a:srgbClr val="B65379"/>
    <a:srgbClr val="F6A548"/>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32A1E9-0E6F-4505-99DB-83C2164BA3FB}" v="5" dt="2025-01-06T11:31:21.9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00"/>
    <p:restoredTop sz="96327"/>
  </p:normalViewPr>
  <p:slideViewPr>
    <p:cSldViewPr snapToGrid="0">
      <p:cViewPr varScale="1">
        <p:scale>
          <a:sx n="103" d="100"/>
          <a:sy n="103" d="100"/>
        </p:scale>
        <p:origin x="426"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E32A1E9-0E6F-4505-99DB-83C2164BA3FB}"/>
    <pc:docChg chg="modSld">
      <pc:chgData name="McHarg, Catherine" userId="88b8f76c-9ae3-4745-88eb-fe0667a22af5" providerId="ADAL" clId="{0E32A1E9-0E6F-4505-99DB-83C2164BA3FB}" dt="2025-01-06T11:32:03.755" v="9" actId="14100"/>
      <pc:docMkLst>
        <pc:docMk/>
      </pc:docMkLst>
      <pc:sldChg chg="modSp modAnim">
        <pc:chgData name="McHarg, Catherine" userId="88b8f76c-9ae3-4745-88eb-fe0667a22af5" providerId="ADAL" clId="{0E32A1E9-0E6F-4505-99DB-83C2164BA3FB}" dt="2025-01-06T11:28:54.530" v="0" actId="20577"/>
        <pc:sldMkLst>
          <pc:docMk/>
          <pc:sldMk cId="618536593" sldId="262"/>
        </pc:sldMkLst>
        <pc:spChg chg="mod">
          <ac:chgData name="McHarg, Catherine" userId="88b8f76c-9ae3-4745-88eb-fe0667a22af5" providerId="ADAL" clId="{0E32A1E9-0E6F-4505-99DB-83C2164BA3FB}" dt="2025-01-06T11:28:54.530" v="0" actId="20577"/>
          <ac:spMkLst>
            <pc:docMk/>
            <pc:sldMk cId="618536593" sldId="262"/>
            <ac:spMk id="12" creationId="{206D6663-006C-0C1D-7433-98C8A513633A}"/>
          </ac:spMkLst>
        </pc:spChg>
      </pc:sldChg>
      <pc:sldChg chg="modSp mod modAnim">
        <pc:chgData name="McHarg, Catherine" userId="88b8f76c-9ae3-4745-88eb-fe0667a22af5" providerId="ADAL" clId="{0E32A1E9-0E6F-4505-99DB-83C2164BA3FB}" dt="2025-01-06T11:31:21.944" v="7" actId="20577"/>
        <pc:sldMkLst>
          <pc:docMk/>
          <pc:sldMk cId="114548996" sldId="269"/>
        </pc:sldMkLst>
        <pc:spChg chg="mod">
          <ac:chgData name="McHarg, Catherine" userId="88b8f76c-9ae3-4745-88eb-fe0667a22af5" providerId="ADAL" clId="{0E32A1E9-0E6F-4505-99DB-83C2164BA3FB}" dt="2025-01-06T11:31:21.944" v="7" actId="20577"/>
          <ac:spMkLst>
            <pc:docMk/>
            <pc:sldMk cId="114548996" sldId="269"/>
            <ac:spMk id="8" creationId="{7805DA69-D370-11B1-27C2-068DC6E1EA55}"/>
          </ac:spMkLst>
        </pc:spChg>
      </pc:sldChg>
      <pc:sldChg chg="modSp mod">
        <pc:chgData name="McHarg, Catherine" userId="88b8f76c-9ae3-4745-88eb-fe0667a22af5" providerId="ADAL" clId="{0E32A1E9-0E6F-4505-99DB-83C2164BA3FB}" dt="2025-01-06T11:32:03.755" v="9" actId="14100"/>
        <pc:sldMkLst>
          <pc:docMk/>
          <pc:sldMk cId="1812753135" sldId="271"/>
        </pc:sldMkLst>
        <pc:grpChg chg="mod">
          <ac:chgData name="McHarg, Catherine" userId="88b8f76c-9ae3-4745-88eb-fe0667a22af5" providerId="ADAL" clId="{0E32A1E9-0E6F-4505-99DB-83C2164BA3FB}" dt="2025-01-06T11:32:03.755" v="9" actId="14100"/>
          <ac:grpSpMkLst>
            <pc:docMk/>
            <pc:sldMk cId="1812753135" sldId="271"/>
            <ac:grpSpMk id="5" creationId="{381A08DA-22E7-457C-E698-19DB2D562350}"/>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425074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534559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448282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571911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366272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428554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4233393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602460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034296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853179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027039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10057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797294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619378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059471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238380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5ED557-F05C-D1E1-0CA7-297D3B2F7FC4}"/>
              </a:ext>
            </a:extLst>
          </p:cNvPr>
          <p:cNvSpPr>
            <a:spLocks noGrp="1"/>
          </p:cNvSpPr>
          <p:nvPr>
            <p:ph type="ctrTitle"/>
          </p:nvPr>
        </p:nvSpPr>
        <p:spPr>
          <a:xfrm>
            <a:off x="1523998" y="-1327638"/>
            <a:ext cx="9144000" cy="1045059"/>
          </a:xfrm>
        </p:spPr>
        <p:txBody>
          <a:bodyPr>
            <a:normAutofit fontScale="90000"/>
          </a:bodyPr>
          <a:lstStyle/>
          <a:p>
            <a:r>
              <a:rPr lang="en-US" dirty="0"/>
              <a:t>Invaders in and around Maidstone!</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0110"/>
          </a:xfrm>
          <a:prstGeom prst="rect">
            <a:avLst/>
          </a:prstGeom>
          <a:noFill/>
        </p:spPr>
        <p:txBody>
          <a:bodyPr wrap="square">
            <a:spAutoFit/>
          </a:bodyPr>
          <a:lstStyle/>
          <a:p>
            <a:pPr algn="ctr">
              <a:lnSpc>
                <a:spcPts val="2420"/>
              </a:lnSpc>
            </a:pPr>
            <a:r>
              <a:rPr lang="en-GB" sz="2400" dirty="0">
                <a:solidFill>
                  <a:schemeClr val="bg1"/>
                </a:solidFill>
                <a:effectLst>
                  <a:glow rad="119471">
                    <a:schemeClr val="tx1">
                      <a:alpha val="41784"/>
                    </a:schemeClr>
                  </a:glow>
                </a:effectLst>
                <a:latin typeface="Superclarendon Rg" panose="02000505080000020003" pitchFamily="2" charset="77"/>
              </a:rPr>
              <a:t>How did invaders influence the area in and around Maidstone?</a:t>
            </a:r>
          </a:p>
        </p:txBody>
      </p:sp>
      <p:pic>
        <p:nvPicPr>
          <p:cNvPr id="9" name="Picture 8" descr="Invaders in and Around Maidstone!">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219199"/>
            <a:ext cx="12191999" cy="464820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359ACFC-0AC0-EBE8-202B-7A754C346EA8}"/>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4CFAEE0A-1716-3624-7CB6-0E1B688C8AF8}"/>
              </a:ext>
            </a:extLst>
          </p:cNvPr>
          <p:cNvSpPr>
            <a:spLocks noGrp="1"/>
          </p:cNvSpPr>
          <p:nvPr>
            <p:ph type="ctrTitle"/>
          </p:nvPr>
        </p:nvSpPr>
        <p:spPr>
          <a:xfrm>
            <a:off x="1524000" y="-1366418"/>
            <a:ext cx="9144000" cy="1007395"/>
          </a:xfrm>
        </p:spPr>
        <p:txBody>
          <a:bodyPr/>
          <a:lstStyle/>
          <a:p>
            <a:r>
              <a:rPr lang="en-US" dirty="0"/>
              <a:t>Vortigern</a:t>
            </a:r>
          </a:p>
        </p:txBody>
      </p:sp>
      <p:sp>
        <p:nvSpPr>
          <p:cNvPr id="11" name="TextBox 10">
            <a:extLst>
              <a:ext uri="{FF2B5EF4-FFF2-40B4-BE49-F238E27FC236}">
                <a16:creationId xmlns:a16="http://schemas.microsoft.com/office/drawing/2014/main" id="{E9F47B7A-3784-6A0D-047A-D11DDF576B4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Angles, Saxons and Jutes have on the area?</a:t>
            </a:r>
          </a:p>
        </p:txBody>
      </p:sp>
      <p:sp>
        <p:nvSpPr>
          <p:cNvPr id="8" name="TextBox 7">
            <a:extLst>
              <a:ext uri="{FF2B5EF4-FFF2-40B4-BE49-F238E27FC236}">
                <a16:creationId xmlns:a16="http://schemas.microsoft.com/office/drawing/2014/main" id="{F0B5923C-AEF0-AAE6-F078-08808EB1F65F}"/>
              </a:ext>
            </a:extLst>
          </p:cNvPr>
          <p:cNvSpPr txBox="1"/>
          <p:nvPr/>
        </p:nvSpPr>
        <p:spPr>
          <a:xfrm>
            <a:off x="634484" y="548960"/>
            <a:ext cx="10923031"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Later, the ambitious Hengist turned against Vortigern and seized what became known as Kent as his own kingdom. This account of events appeared in the Anglo-Saxon Chronicle centuries later.</a:t>
            </a:r>
          </a:p>
        </p:txBody>
      </p:sp>
      <p:pic>
        <p:nvPicPr>
          <p:cNvPr id="9" name="Picture 8" descr="`Her Hengest 7 Horsa fuhton wiþ Wyrtgeorne þam cyninge, in þære stowe þe is gecueden Agælesþrep, 7 his broþur Horsan man ofslog; 7 æfter þam Hengest feng to rice &amp; Æsc his sunu`.&#10;">
            <a:extLst>
              <a:ext uri="{FF2B5EF4-FFF2-40B4-BE49-F238E27FC236}">
                <a16:creationId xmlns:a16="http://schemas.microsoft.com/office/drawing/2014/main" id="{17EB2062-025A-6760-B274-A96569CD821A}"/>
              </a:ext>
            </a:extLst>
          </p:cNvPr>
          <p:cNvPicPr>
            <a:picLocks noChangeAspect="1"/>
          </p:cNvPicPr>
          <p:nvPr/>
        </p:nvPicPr>
        <p:blipFill>
          <a:blip r:embed="rId4"/>
          <a:srcRect/>
          <a:stretch/>
        </p:blipFill>
        <p:spPr>
          <a:xfrm>
            <a:off x="1230973" y="1784329"/>
            <a:ext cx="9730053" cy="4383023"/>
          </a:xfrm>
          <a:prstGeom prst="rect">
            <a:avLst/>
          </a:prstGeom>
        </p:spPr>
      </p:pic>
      <p:pic>
        <p:nvPicPr>
          <p:cNvPr id="13" name="Picture 12" descr="An English translation  that says`This year Hengest and Horsa fought with Wurtgern the king on the spot that is called Aylesford. His brother Horsa being there slain, Hengist afterwards took to the kingdom with his son Esc.'">
            <a:extLst>
              <a:ext uri="{FF2B5EF4-FFF2-40B4-BE49-F238E27FC236}">
                <a16:creationId xmlns:a16="http://schemas.microsoft.com/office/drawing/2014/main" id="{3BE27CBF-631F-45FE-0015-FCA1508C7927}"/>
              </a:ext>
            </a:extLst>
          </p:cNvPr>
          <p:cNvPicPr>
            <a:picLocks noChangeAspect="1"/>
          </p:cNvPicPr>
          <p:nvPr/>
        </p:nvPicPr>
        <p:blipFill>
          <a:blip r:embed="rId5"/>
          <a:srcRect/>
          <a:stretch/>
        </p:blipFill>
        <p:spPr>
          <a:xfrm>
            <a:off x="1230973" y="1784329"/>
            <a:ext cx="9730053" cy="4383023"/>
          </a:xfrm>
          <a:prstGeom prst="rect">
            <a:avLst/>
          </a:prstGeom>
        </p:spPr>
      </p:pic>
      <p:pic>
        <p:nvPicPr>
          <p:cNvPr id="4" name="Picture 3">
            <a:extLst>
              <a:ext uri="{FF2B5EF4-FFF2-40B4-BE49-F238E27FC236}">
                <a16:creationId xmlns:a16="http://schemas.microsoft.com/office/drawing/2014/main" id="{B18AC019-991B-1813-3D26-42BF55D6D02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1783468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131C9F-BD67-F4D9-6BDF-6EB7501FD40B}"/>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AD45A231-6C36-629F-8276-4CCECEC27D8C}"/>
              </a:ext>
            </a:extLst>
          </p:cNvPr>
          <p:cNvSpPr>
            <a:spLocks noGrp="1"/>
          </p:cNvSpPr>
          <p:nvPr>
            <p:ph type="ctrTitle"/>
          </p:nvPr>
        </p:nvSpPr>
        <p:spPr>
          <a:xfrm>
            <a:off x="1524000" y="-1257584"/>
            <a:ext cx="9144000" cy="871481"/>
          </a:xfrm>
        </p:spPr>
        <p:txBody>
          <a:bodyPr>
            <a:normAutofit fontScale="90000"/>
          </a:bodyPr>
          <a:lstStyle/>
          <a:p>
            <a:r>
              <a:rPr lang="en-US" dirty="0"/>
              <a:t>The Origin of Maidstone</a:t>
            </a:r>
          </a:p>
        </p:txBody>
      </p:sp>
      <p:sp>
        <p:nvSpPr>
          <p:cNvPr id="11" name="TextBox 10">
            <a:extLst>
              <a:ext uri="{FF2B5EF4-FFF2-40B4-BE49-F238E27FC236}">
                <a16:creationId xmlns:a16="http://schemas.microsoft.com/office/drawing/2014/main" id="{85FD8115-D0B3-2031-290A-5352C0E5235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Angles, Saxons and Jutes have on the area?</a:t>
            </a:r>
          </a:p>
        </p:txBody>
      </p:sp>
      <p:sp>
        <p:nvSpPr>
          <p:cNvPr id="7" name="Title 1">
            <a:extLst>
              <a:ext uri="{FF2B5EF4-FFF2-40B4-BE49-F238E27FC236}">
                <a16:creationId xmlns:a16="http://schemas.microsoft.com/office/drawing/2014/main" id="{AFFFBAA4-0F93-13BE-AE1D-6327B98C687D}"/>
              </a:ext>
            </a:extLst>
          </p:cNvPr>
          <p:cNvSpPr txBox="1">
            <a:spLocks/>
          </p:cNvSpPr>
          <p:nvPr/>
        </p:nvSpPr>
        <p:spPr>
          <a:xfrm>
            <a:off x="493752" y="398781"/>
            <a:ext cx="5601731" cy="127665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Origin of Maidstone </a:t>
            </a:r>
          </a:p>
        </p:txBody>
      </p:sp>
      <p:sp>
        <p:nvSpPr>
          <p:cNvPr id="8" name="TextBox 7">
            <a:extLst>
              <a:ext uri="{FF2B5EF4-FFF2-40B4-BE49-F238E27FC236}">
                <a16:creationId xmlns:a16="http://schemas.microsoft.com/office/drawing/2014/main" id="{845FAA79-C72A-0E35-D02C-18865C5F86FD}"/>
              </a:ext>
            </a:extLst>
          </p:cNvPr>
          <p:cNvSpPr txBox="1"/>
          <p:nvPr/>
        </p:nvSpPr>
        <p:spPr>
          <a:xfrm>
            <a:off x="494269" y="1801188"/>
            <a:ext cx="5601731"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Anglo-Saxon cemetery was located around the junction of Wheeler Street and Brewer Street, and there were several burials with weaponry and jewellery dated between 590 - 620AD. This would indicate that there was an Anglo-Saxon settlement established in that period.</a:t>
            </a:r>
          </a:p>
        </p:txBody>
      </p:sp>
      <p:sp>
        <p:nvSpPr>
          <p:cNvPr id="9" name="TextBox 8">
            <a:extLst>
              <a:ext uri="{FF2B5EF4-FFF2-40B4-BE49-F238E27FC236}">
                <a16:creationId xmlns:a16="http://schemas.microsoft.com/office/drawing/2014/main" id="{E46CD7B6-6268-4381-473E-4F8EFC90FC8E}"/>
              </a:ext>
            </a:extLst>
          </p:cNvPr>
          <p:cNvSpPr txBox="1"/>
          <p:nvPr/>
        </p:nvSpPr>
        <p:spPr>
          <a:xfrm>
            <a:off x="494268" y="4582115"/>
            <a:ext cx="1120243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earliest documentary evidence for the settlement of Maidstone first appears in Anglo-Saxon charters of 975AD where it is named either as ‘de </a:t>
            </a:r>
            <a:r>
              <a:rPr lang="en-GB" sz="1600" dirty="0" err="1">
                <a:latin typeface="Linkpen 17a Print" panose="03050602060000000000" pitchFamily="66" charset="77"/>
              </a:rPr>
              <a:t>maides</a:t>
            </a:r>
            <a:r>
              <a:rPr lang="en-GB" sz="1600" dirty="0">
                <a:latin typeface="Linkpen 17a Print" panose="03050602060000000000" pitchFamily="66" charset="77"/>
              </a:rPr>
              <a:t> </a:t>
            </a:r>
            <a:r>
              <a:rPr lang="en-GB" sz="1600" dirty="0" err="1">
                <a:latin typeface="Linkpen 17a Print" panose="03050602060000000000" pitchFamily="66" charset="77"/>
              </a:rPr>
              <a:t>stana</a:t>
            </a:r>
            <a:r>
              <a:rPr lang="en-GB" sz="1600" dirty="0">
                <a:latin typeface="Linkpen 17a Print" panose="03050602060000000000" pitchFamily="66" charset="77"/>
              </a:rPr>
              <a:t>’ or as ‘</a:t>
            </a:r>
            <a:r>
              <a:rPr lang="en-GB" sz="1600" dirty="0" err="1">
                <a:latin typeface="Linkpen 17a Print" panose="03050602060000000000" pitchFamily="66" charset="77"/>
              </a:rPr>
              <a:t>Mægdan</a:t>
            </a:r>
            <a:r>
              <a:rPr lang="en-GB" sz="1600" dirty="0">
                <a:latin typeface="Linkpen 17a Print" panose="03050602060000000000" pitchFamily="66" charset="77"/>
              </a:rPr>
              <a:t> Stan’, and probably meaning either ‘the maiden stone’ or the ‘People’s stone’- possibly a Neolithic tomb which was used as a meeting place. </a:t>
            </a:r>
          </a:p>
        </p:txBody>
      </p:sp>
      <p:grpSp>
        <p:nvGrpSpPr>
          <p:cNvPr id="17" name="Group 16" descr="An Ariel photograph of the streets of Maidstone.">
            <a:extLst>
              <a:ext uri="{FF2B5EF4-FFF2-40B4-BE49-F238E27FC236}">
                <a16:creationId xmlns:a16="http://schemas.microsoft.com/office/drawing/2014/main" id="{DDA96B42-FA2F-1EF0-78FF-A6526FE31F42}"/>
              </a:ext>
            </a:extLst>
          </p:cNvPr>
          <p:cNvGrpSpPr/>
          <p:nvPr/>
        </p:nvGrpSpPr>
        <p:grpSpPr>
          <a:xfrm>
            <a:off x="6095483" y="477567"/>
            <a:ext cx="5601216" cy="3868899"/>
            <a:chOff x="6095483" y="477567"/>
            <a:chExt cx="5601216" cy="3868899"/>
          </a:xfrm>
        </p:grpSpPr>
        <p:pic>
          <p:nvPicPr>
            <p:cNvPr id="13" name="Picture 12" descr="An aerial view of a city&#10;&#10;Description automatically generated">
              <a:extLst>
                <a:ext uri="{FF2B5EF4-FFF2-40B4-BE49-F238E27FC236}">
                  <a16:creationId xmlns:a16="http://schemas.microsoft.com/office/drawing/2014/main" id="{FE9D759A-2779-8C71-B35C-EEC4E306DAD6}"/>
                </a:ext>
              </a:extLst>
            </p:cNvPr>
            <p:cNvPicPr>
              <a:picLocks noChangeAspect="1"/>
            </p:cNvPicPr>
            <p:nvPr/>
          </p:nvPicPr>
          <p:blipFill>
            <a:blip r:embed="rId4"/>
            <a:stretch>
              <a:fillRect/>
            </a:stretch>
          </p:blipFill>
          <p:spPr>
            <a:xfrm>
              <a:off x="6119454" y="477567"/>
              <a:ext cx="5577245" cy="3868899"/>
            </a:xfrm>
            <a:prstGeom prst="rect">
              <a:avLst/>
            </a:prstGeom>
            <a:ln w="28575">
              <a:solidFill>
                <a:schemeClr val="tx1"/>
              </a:solidFill>
            </a:ln>
          </p:spPr>
        </p:pic>
        <p:sp>
          <p:nvSpPr>
            <p:cNvPr id="16" name="TextBox 15">
              <a:extLst>
                <a:ext uri="{FF2B5EF4-FFF2-40B4-BE49-F238E27FC236}">
                  <a16:creationId xmlns:a16="http://schemas.microsoft.com/office/drawing/2014/main" id="{67D9A9B7-5A5F-4B2F-7A2E-D99CB64B26F2}"/>
                </a:ext>
              </a:extLst>
            </p:cNvPr>
            <p:cNvSpPr txBox="1"/>
            <p:nvPr/>
          </p:nvSpPr>
          <p:spPr>
            <a:xfrm>
              <a:off x="6095483" y="4017279"/>
              <a:ext cx="1674453" cy="282770"/>
            </a:xfrm>
            <a:prstGeom prst="rect">
              <a:avLst/>
            </a:prstGeom>
            <a:noFill/>
          </p:spPr>
          <p:txBody>
            <a:bodyPr wrap="square">
              <a:spAutoFit/>
            </a:bodyPr>
            <a:lstStyle/>
            <a:p>
              <a:pPr>
                <a:lnSpc>
                  <a:spcPct val="150000"/>
                </a:lnSpc>
              </a:pPr>
              <a:r>
                <a:rPr lang="en-GB" sz="1100" dirty="0">
                  <a:latin typeface="Nunito" panose="02000503000000000000" pitchFamily="2" charset="77"/>
                </a:rPr>
                <a:t>@Google Maps 2024</a:t>
              </a:r>
            </a:p>
          </p:txBody>
        </p:sp>
      </p:grpSp>
      <p:pic>
        <p:nvPicPr>
          <p:cNvPr id="4" name="Picture 3">
            <a:extLst>
              <a:ext uri="{FF2B5EF4-FFF2-40B4-BE49-F238E27FC236}">
                <a16:creationId xmlns:a16="http://schemas.microsoft.com/office/drawing/2014/main" id="{942CA7FC-98D6-2386-ECDA-79DFF8F0CDD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930" y="7567"/>
            <a:ext cx="1567066" cy="1302026"/>
          </a:xfrm>
          <a:prstGeom prst="rect">
            <a:avLst/>
          </a:prstGeom>
        </p:spPr>
      </p:pic>
      <p:sp>
        <p:nvSpPr>
          <p:cNvPr id="14" name="Oval 13" descr="A circle marking the junction o Wheeler Street and Brewer Street near the middle of the map.">
            <a:extLst>
              <a:ext uri="{FF2B5EF4-FFF2-40B4-BE49-F238E27FC236}">
                <a16:creationId xmlns:a16="http://schemas.microsoft.com/office/drawing/2014/main" id="{B4CD7C0A-DE6F-734E-FFD3-63E673E0D4C8}"/>
              </a:ext>
            </a:extLst>
          </p:cNvPr>
          <p:cNvSpPr/>
          <p:nvPr/>
        </p:nvSpPr>
        <p:spPr>
          <a:xfrm>
            <a:off x="8915366" y="2638482"/>
            <a:ext cx="437431" cy="437431"/>
          </a:xfrm>
          <a:prstGeom prst="ellipse">
            <a:avLst/>
          </a:prstGeom>
          <a:solidFill>
            <a:srgbClr val="56AD46">
              <a:alpha val="34581"/>
            </a:srgbClr>
          </a:solidFill>
          <a:ln w="28575">
            <a:solidFill>
              <a:srgbClr val="56AD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831220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1000"/>
                                        <p:tgtEl>
                                          <p:spTgt spid="1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9" grpId="0" build="allAtOnce"/>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ED69D81-061C-9107-57BD-47D52C0803FA}"/>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5198B794-C1D2-F60C-C7B7-53E413477C02}"/>
              </a:ext>
            </a:extLst>
          </p:cNvPr>
          <p:cNvSpPr>
            <a:spLocks noGrp="1"/>
          </p:cNvSpPr>
          <p:nvPr>
            <p:ph type="ctrTitle"/>
          </p:nvPr>
        </p:nvSpPr>
        <p:spPr>
          <a:xfrm>
            <a:off x="1524000" y="-1296784"/>
            <a:ext cx="9144000" cy="739405"/>
          </a:xfrm>
        </p:spPr>
        <p:txBody>
          <a:bodyPr>
            <a:normAutofit fontScale="90000"/>
          </a:bodyPr>
          <a:lstStyle/>
          <a:p>
            <a:r>
              <a:rPr lang="en-US" dirty="0"/>
              <a:t>All Saints Church</a:t>
            </a:r>
          </a:p>
        </p:txBody>
      </p:sp>
      <p:sp>
        <p:nvSpPr>
          <p:cNvPr id="11" name="TextBox 10">
            <a:extLst>
              <a:ext uri="{FF2B5EF4-FFF2-40B4-BE49-F238E27FC236}">
                <a16:creationId xmlns:a16="http://schemas.microsoft.com/office/drawing/2014/main" id="{C42F014E-F490-1FEA-75E5-5EBB1078556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Angles, Saxons and Jutes have on the area?</a:t>
            </a:r>
          </a:p>
        </p:txBody>
      </p:sp>
      <p:sp>
        <p:nvSpPr>
          <p:cNvPr id="12" name="Rectangle 11" descr="A photograph of a church with a clock tower, a grave yard sits around the bottom. The sky is bright blue.">
            <a:extLst>
              <a:ext uri="{FF2B5EF4-FFF2-40B4-BE49-F238E27FC236}">
                <a16:creationId xmlns:a16="http://schemas.microsoft.com/office/drawing/2014/main" id="{DE3DCC17-BD65-E10E-1592-94A943CF359A}"/>
              </a:ext>
            </a:extLst>
          </p:cNvPr>
          <p:cNvSpPr/>
          <p:nvPr/>
        </p:nvSpPr>
        <p:spPr>
          <a:xfrm>
            <a:off x="135240" y="172898"/>
            <a:ext cx="11958809" cy="65122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DBFE9F24-896A-725D-8D1D-90C1B0C6C1B3}"/>
              </a:ext>
            </a:extLst>
          </p:cNvPr>
          <p:cNvSpPr txBox="1">
            <a:spLocks/>
          </p:cNvSpPr>
          <p:nvPr/>
        </p:nvSpPr>
        <p:spPr>
          <a:xfrm>
            <a:off x="4482069" y="4821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latin typeface="Superclarendon Rg" panose="02060605060000020003" pitchFamily="18" charset="77"/>
              </a:rPr>
              <a:t>All Saints Church</a:t>
            </a:r>
          </a:p>
        </p:txBody>
      </p:sp>
      <p:sp>
        <p:nvSpPr>
          <p:cNvPr id="6" name="Rectangle 5" descr="What is now All Saints Church in Maidstone occupies the site of an earlier Saint Mary’s church that was founded in the seventh century AD. &#10;&#10;This church was probably the beginning of the Maidstone we know today!&#10;">
            <a:extLst>
              <a:ext uri="{FF2B5EF4-FFF2-40B4-BE49-F238E27FC236}">
                <a16:creationId xmlns:a16="http://schemas.microsoft.com/office/drawing/2014/main" id="{6BB3C94B-E1E3-397B-1652-34E8E16E537B}"/>
              </a:ext>
            </a:extLst>
          </p:cNvPr>
          <p:cNvSpPr/>
          <p:nvPr/>
        </p:nvSpPr>
        <p:spPr>
          <a:xfrm>
            <a:off x="4482069" y="1301073"/>
            <a:ext cx="7138431" cy="2648627"/>
          </a:xfrm>
          <a:prstGeom prst="rect">
            <a:avLst/>
          </a:prstGeom>
          <a:solidFill>
            <a:schemeClr val="bg1">
              <a:alpha val="88026"/>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36000" rIns="144000" bIns="36000" rtlCol="0" anchor="ctr"/>
          <a:lstStyle/>
          <a:p>
            <a:pPr>
              <a:lnSpc>
                <a:spcPct val="150000"/>
              </a:lnSpc>
            </a:pPr>
            <a:r>
              <a:rPr lang="en-US" sz="1600" dirty="0">
                <a:solidFill>
                  <a:schemeClr val="tx1"/>
                </a:solidFill>
                <a:latin typeface="Linkpen 17a Print" panose="03050602060000000000" pitchFamily="66" charset="77"/>
              </a:rPr>
              <a:t>What is now All Saints Church in Maidstone occupies the site of an earlier Saint Mary’s church that was founded in the seventh century AD. </a:t>
            </a:r>
          </a:p>
          <a:p>
            <a:pPr>
              <a:lnSpc>
                <a:spcPct val="150000"/>
              </a:lnSpc>
            </a:pPr>
            <a:endParaRPr lang="en-US" sz="1600" dirty="0">
              <a:solidFill>
                <a:schemeClr val="tx1"/>
              </a:solidFill>
              <a:latin typeface="Linkpen 17a Print" panose="03050602060000000000" pitchFamily="66" charset="77"/>
            </a:endParaRPr>
          </a:p>
          <a:p>
            <a:pPr>
              <a:lnSpc>
                <a:spcPct val="150000"/>
              </a:lnSpc>
            </a:pPr>
            <a:r>
              <a:rPr lang="en-US" sz="1600" dirty="0">
                <a:solidFill>
                  <a:schemeClr val="tx1"/>
                </a:solidFill>
                <a:latin typeface="Linkpen 17a Print" panose="03050602060000000000" pitchFamily="66" charset="77"/>
              </a:rPr>
              <a:t>This church was probably the beginning of the Maidstone we know today!</a:t>
            </a:r>
          </a:p>
        </p:txBody>
      </p:sp>
      <p:pic>
        <p:nvPicPr>
          <p:cNvPr id="4" name="Picture 3">
            <a:extLst>
              <a:ext uri="{FF2B5EF4-FFF2-40B4-BE49-F238E27FC236}">
                <a16:creationId xmlns:a16="http://schemas.microsoft.com/office/drawing/2014/main" id="{B1EEBFDB-97E7-9692-C4F5-D02CD11DD38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8638519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4400A03-18BD-3DF2-51D4-AB032FC3A4E2}"/>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C481A141-6EC3-0828-0038-F81FBAF65A10}"/>
              </a:ext>
            </a:extLst>
          </p:cNvPr>
          <p:cNvSpPr>
            <a:spLocks noGrp="1"/>
          </p:cNvSpPr>
          <p:nvPr>
            <p:ph type="ctrTitle"/>
          </p:nvPr>
        </p:nvSpPr>
        <p:spPr>
          <a:xfrm>
            <a:off x="1524000" y="-1397836"/>
            <a:ext cx="9144000" cy="1033890"/>
          </a:xfrm>
        </p:spPr>
        <p:txBody>
          <a:bodyPr/>
          <a:lstStyle/>
          <a:p>
            <a:r>
              <a:rPr lang="en-US" dirty="0"/>
              <a:t>Norman</a:t>
            </a:r>
            <a:r>
              <a:rPr lang="en-US" baseline="0" dirty="0"/>
              <a:t> Rule</a:t>
            </a:r>
            <a:endParaRPr lang="en-US" dirty="0"/>
          </a:p>
        </p:txBody>
      </p:sp>
      <p:sp>
        <p:nvSpPr>
          <p:cNvPr id="11" name="TextBox 10">
            <a:extLst>
              <a:ext uri="{FF2B5EF4-FFF2-40B4-BE49-F238E27FC236}">
                <a16:creationId xmlns:a16="http://schemas.microsoft.com/office/drawing/2014/main" id="{4A7336EB-41F0-E431-9059-181CDC4464C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when the Normans arrived?</a:t>
            </a:r>
          </a:p>
        </p:txBody>
      </p:sp>
      <p:pic>
        <p:nvPicPr>
          <p:cNvPr id="4" name="Picture 3">
            <a:extLst>
              <a:ext uri="{FF2B5EF4-FFF2-40B4-BE49-F238E27FC236}">
                <a16:creationId xmlns:a16="http://schemas.microsoft.com/office/drawing/2014/main" id="{140B50D1-6A99-EEE0-7F74-92563D6E7D7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0"/>
            <a:ext cx="1567066" cy="1302026"/>
          </a:xfrm>
          <a:prstGeom prst="rect">
            <a:avLst/>
          </a:prstGeom>
        </p:spPr>
      </p:pic>
      <p:sp>
        <p:nvSpPr>
          <p:cNvPr id="7" name="Title 1">
            <a:extLst>
              <a:ext uri="{FF2B5EF4-FFF2-40B4-BE49-F238E27FC236}">
                <a16:creationId xmlns:a16="http://schemas.microsoft.com/office/drawing/2014/main" id="{495FE59D-43CA-D9E4-56BC-04FC2022FD69}"/>
              </a:ext>
            </a:extLst>
          </p:cNvPr>
          <p:cNvSpPr txBox="1">
            <a:spLocks/>
          </p:cNvSpPr>
          <p:nvPr/>
        </p:nvSpPr>
        <p:spPr>
          <a:xfrm>
            <a:off x="494266" y="450574"/>
            <a:ext cx="3242845" cy="13282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Norman Rule</a:t>
            </a:r>
          </a:p>
        </p:txBody>
      </p:sp>
      <p:sp>
        <p:nvSpPr>
          <p:cNvPr id="8" name="TextBox 7">
            <a:extLst>
              <a:ext uri="{FF2B5EF4-FFF2-40B4-BE49-F238E27FC236}">
                <a16:creationId xmlns:a16="http://schemas.microsoft.com/office/drawing/2014/main" id="{7805DA69-D370-11B1-27C2-068DC6E1EA55}"/>
              </a:ext>
            </a:extLst>
          </p:cNvPr>
          <p:cNvSpPr txBox="1"/>
          <p:nvPr/>
        </p:nvSpPr>
        <p:spPr>
          <a:xfrm>
            <a:off x="494265" y="2142737"/>
            <a:ext cx="3242845" cy="351904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1066, Britain was controlled by the Normans, under William the Conqueror who became King William I.</a:t>
            </a:r>
          </a:p>
          <a:p>
            <a:pPr>
              <a:lnSpc>
                <a:spcPct val="150000"/>
              </a:lnSpc>
            </a:pPr>
            <a:endParaRPr lang="en-GB" sz="1500" dirty="0">
              <a:latin typeface="Linkpen 17a Print" panose="03050602060000000000" pitchFamily="66" charset="77"/>
            </a:endParaRPr>
          </a:p>
          <a:p>
            <a:pPr>
              <a:lnSpc>
                <a:spcPct val="150000"/>
              </a:lnSpc>
            </a:pPr>
            <a:endParaRPr lang="en-GB" sz="1500" dirty="0">
              <a:latin typeface="Linkpen 17a Print" panose="03050602060000000000" pitchFamily="66" charset="77"/>
            </a:endParaRP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overthrow of the old Anglo-Saxon kingdoms of England would transform the language, culture and architecture of the country.</a:t>
            </a:r>
          </a:p>
        </p:txBody>
      </p:sp>
      <p:sp>
        <p:nvSpPr>
          <p:cNvPr id="16" name="Rectangle 15" descr="An artists depiction of the Battle of Hastings. There are many colouring shields and horses, weapons are drawn and there is fighting.">
            <a:extLst>
              <a:ext uri="{FF2B5EF4-FFF2-40B4-BE49-F238E27FC236}">
                <a16:creationId xmlns:a16="http://schemas.microsoft.com/office/drawing/2014/main" id="{5C501057-0F02-F9DE-5339-B3D77F3DC972}"/>
              </a:ext>
            </a:extLst>
          </p:cNvPr>
          <p:cNvSpPr/>
          <p:nvPr/>
        </p:nvSpPr>
        <p:spPr>
          <a:xfrm>
            <a:off x="3737111" y="636976"/>
            <a:ext cx="8356938" cy="60481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n illustration of a Norman soldier wearing chainmail, holding a teardrop shaped shield and a sword.">
            <a:extLst>
              <a:ext uri="{FF2B5EF4-FFF2-40B4-BE49-F238E27FC236}">
                <a16:creationId xmlns:a16="http://schemas.microsoft.com/office/drawing/2014/main" id="{40BDEBB8-15F7-F9F6-D80B-E8AF97DFC6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79892" y="1956335"/>
            <a:ext cx="2410047" cy="4901665"/>
          </a:xfrm>
          <a:prstGeom prst="rect">
            <a:avLst/>
          </a:prstGeom>
        </p:spPr>
      </p:pic>
      <p:grpSp>
        <p:nvGrpSpPr>
          <p:cNvPr id="12" name="Group 11" descr="The famous Battle of Hastings led to the Normans gaining control of Britain.&#10;">
            <a:extLst>
              <a:ext uri="{FF2B5EF4-FFF2-40B4-BE49-F238E27FC236}">
                <a16:creationId xmlns:a16="http://schemas.microsoft.com/office/drawing/2014/main" id="{EBA5D134-A0E2-4A49-5F56-70AA44ABCCEE}"/>
              </a:ext>
            </a:extLst>
          </p:cNvPr>
          <p:cNvGrpSpPr/>
          <p:nvPr/>
        </p:nvGrpSpPr>
        <p:grpSpPr>
          <a:xfrm>
            <a:off x="4015406" y="5409981"/>
            <a:ext cx="5874010" cy="1033889"/>
            <a:chOff x="4004991" y="4482329"/>
            <a:chExt cx="5874010" cy="1033889"/>
          </a:xfrm>
        </p:grpSpPr>
        <p:sp>
          <p:nvSpPr>
            <p:cNvPr id="9" name="Rectangle 8">
              <a:extLst>
                <a:ext uri="{FF2B5EF4-FFF2-40B4-BE49-F238E27FC236}">
                  <a16:creationId xmlns:a16="http://schemas.microsoft.com/office/drawing/2014/main" id="{28A63663-DF66-5D28-BBAE-5A0511C1E7A3}"/>
                </a:ext>
              </a:extLst>
            </p:cNvPr>
            <p:cNvSpPr/>
            <p:nvPr/>
          </p:nvSpPr>
          <p:spPr>
            <a:xfrm>
              <a:off x="4004991" y="4482329"/>
              <a:ext cx="5874010" cy="1033889"/>
            </a:xfrm>
            <a:prstGeom prst="rect">
              <a:avLst/>
            </a:prstGeom>
            <a:solidFill>
              <a:schemeClr val="bg1">
                <a:alpha val="88026"/>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36000" rIns="144000" bIns="36000" rtlCol="0" anchor="ctr"/>
            <a:lstStyle/>
            <a:p>
              <a:pPr>
                <a:lnSpc>
                  <a:spcPct val="150000"/>
                </a:lnSpc>
              </a:pPr>
              <a:endParaRPr lang="en-US" sz="1600" dirty="0">
                <a:solidFill>
                  <a:schemeClr val="tx1"/>
                </a:solidFill>
                <a:latin typeface="Linkpen 17a Print" panose="03050602060000000000" pitchFamily="66" charset="77"/>
              </a:endParaRPr>
            </a:p>
          </p:txBody>
        </p:sp>
        <p:grpSp>
          <p:nvGrpSpPr>
            <p:cNvPr id="5" name="Group 4">
              <a:extLst>
                <a:ext uri="{FF2B5EF4-FFF2-40B4-BE49-F238E27FC236}">
                  <a16:creationId xmlns:a16="http://schemas.microsoft.com/office/drawing/2014/main" id="{B573FF2F-03D1-C2D2-B76D-CC2ABC827DC1}"/>
                </a:ext>
              </a:extLst>
            </p:cNvPr>
            <p:cNvGrpSpPr/>
            <p:nvPr/>
          </p:nvGrpSpPr>
          <p:grpSpPr>
            <a:xfrm>
              <a:off x="4151425" y="4522085"/>
              <a:ext cx="5714323" cy="888705"/>
              <a:chOff x="1066685" y="2383379"/>
              <a:chExt cx="5714323" cy="888705"/>
            </a:xfrm>
          </p:grpSpPr>
          <p:pic>
            <p:nvPicPr>
              <p:cNvPr id="2" name="Picture 1">
                <a:extLst>
                  <a:ext uri="{FF2B5EF4-FFF2-40B4-BE49-F238E27FC236}">
                    <a16:creationId xmlns:a16="http://schemas.microsoft.com/office/drawing/2014/main" id="{0A396EDC-034B-20E1-9815-72889BA536F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1015988" y="2523527"/>
                <a:ext cx="350267" cy="248874"/>
              </a:xfrm>
              <a:prstGeom prst="rect">
                <a:avLst/>
              </a:prstGeom>
              <a:noFill/>
            </p:spPr>
          </p:pic>
          <p:sp>
            <p:nvSpPr>
              <p:cNvPr id="3" name="TextBox 2">
                <a:extLst>
                  <a:ext uri="{FF2B5EF4-FFF2-40B4-BE49-F238E27FC236}">
                    <a16:creationId xmlns:a16="http://schemas.microsoft.com/office/drawing/2014/main" id="{870EE110-B168-5FBF-B18F-9E5237D5241E}"/>
                  </a:ext>
                </a:extLst>
              </p:cNvPr>
              <p:cNvSpPr txBox="1"/>
              <p:nvPr/>
            </p:nvSpPr>
            <p:spPr>
              <a:xfrm>
                <a:off x="1280878" y="2383379"/>
                <a:ext cx="5500130"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The famous Battle of Hastings led to the Normans gaining control of Britain.</a:t>
                </a:r>
              </a:p>
            </p:txBody>
          </p:sp>
        </p:grpSp>
      </p:grpSp>
    </p:spTree>
    <p:extLst>
      <p:ext uri="{BB962C8B-B14F-4D97-AF65-F5344CB8AC3E}">
        <p14:creationId xmlns:p14="http://schemas.microsoft.com/office/powerpoint/2010/main" val="114548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4" end="4"/>
                                            </p:txEl>
                                          </p:spTgt>
                                        </p:tgtEl>
                                        <p:attrNameLst>
                                          <p:attrName>style.visibility</p:attrName>
                                        </p:attrNameLst>
                                      </p:cBhvr>
                                      <p:to>
                                        <p:strVal val="visible"/>
                                      </p:to>
                                    </p:set>
                                    <p:animEffect transition="in" filter="fade">
                                      <p:cBhvr>
                                        <p:cTn id="20" dur="500"/>
                                        <p:tgtEl>
                                          <p:spTgt spid="8">
                                            <p:txEl>
                                              <p:pRg st="4" end="4"/>
                                            </p:txEl>
                                          </p:spTgt>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23A9F07-DDCF-F668-8855-0E94DB8D7EB0}"/>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09D12DCF-71BD-F10D-4CA6-C08572ABD44B}"/>
              </a:ext>
            </a:extLst>
          </p:cNvPr>
          <p:cNvSpPr>
            <a:spLocks noGrp="1"/>
          </p:cNvSpPr>
          <p:nvPr>
            <p:ph type="ctrTitle"/>
          </p:nvPr>
        </p:nvSpPr>
        <p:spPr>
          <a:xfrm>
            <a:off x="1524000" y="-1423962"/>
            <a:ext cx="9144000" cy="998374"/>
          </a:xfrm>
        </p:spPr>
        <p:txBody>
          <a:bodyPr/>
          <a:lstStyle/>
          <a:p>
            <a:r>
              <a:rPr lang="en-US" dirty="0"/>
              <a:t>Bayeux</a:t>
            </a:r>
            <a:r>
              <a:rPr lang="en-US" baseline="0" dirty="0"/>
              <a:t> Tapestry</a:t>
            </a:r>
            <a:endParaRPr lang="en-US" dirty="0"/>
          </a:p>
        </p:txBody>
      </p:sp>
      <p:sp>
        <p:nvSpPr>
          <p:cNvPr id="11" name="TextBox 10">
            <a:extLst>
              <a:ext uri="{FF2B5EF4-FFF2-40B4-BE49-F238E27FC236}">
                <a16:creationId xmlns:a16="http://schemas.microsoft.com/office/drawing/2014/main" id="{E1358AF2-AA2C-BEB1-E5AA-2DF133C2BD4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happened when the Normans arrived?</a:t>
            </a:r>
          </a:p>
        </p:txBody>
      </p:sp>
      <p:pic>
        <p:nvPicPr>
          <p:cNvPr id="4" name="Picture 3">
            <a:extLst>
              <a:ext uri="{FF2B5EF4-FFF2-40B4-BE49-F238E27FC236}">
                <a16:creationId xmlns:a16="http://schemas.microsoft.com/office/drawing/2014/main" id="{01E26617-9D6A-1284-230D-008DC091B3C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16923"/>
            <a:ext cx="1567066" cy="1302026"/>
          </a:xfrm>
          <a:prstGeom prst="rect">
            <a:avLst/>
          </a:prstGeom>
        </p:spPr>
      </p:pic>
      <p:sp>
        <p:nvSpPr>
          <p:cNvPr id="7" name="Title 1">
            <a:extLst>
              <a:ext uri="{FF2B5EF4-FFF2-40B4-BE49-F238E27FC236}">
                <a16:creationId xmlns:a16="http://schemas.microsoft.com/office/drawing/2014/main" id="{DC8DA25E-A19D-1018-7898-CA5551656BAC}"/>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Bayeux Tapestry</a:t>
            </a:r>
          </a:p>
        </p:txBody>
      </p:sp>
      <p:sp>
        <p:nvSpPr>
          <p:cNvPr id="8" name="TextBox 7">
            <a:extLst>
              <a:ext uri="{FF2B5EF4-FFF2-40B4-BE49-F238E27FC236}">
                <a16:creationId xmlns:a16="http://schemas.microsoft.com/office/drawing/2014/main" id="{F5F49F93-965C-7F13-5A6A-1A4849FF5391}"/>
              </a:ext>
            </a:extLst>
          </p:cNvPr>
          <p:cNvSpPr txBox="1"/>
          <p:nvPr/>
        </p:nvSpPr>
        <p:spPr>
          <a:xfrm>
            <a:off x="494269" y="1519647"/>
            <a:ext cx="4931577" cy="437619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King William I made his half-brother, Bishop Odo of Bayeux, Earl of Kent. With this title, he gave him around 20 Kentish manors.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Odo may have commissioned the famous Bayeux Tapestry which gave a Norman version of the conquest of England and may have been completed by Anglo-Saxon needle women, possibly in Kent itself!</a:t>
            </a:r>
          </a:p>
        </p:txBody>
      </p:sp>
      <p:grpSp>
        <p:nvGrpSpPr>
          <p:cNvPr id="12" name="Group 11" descr="A tapestry depiction of the Bishop Odo of Bayeux welding a club against enemies.">
            <a:extLst>
              <a:ext uri="{FF2B5EF4-FFF2-40B4-BE49-F238E27FC236}">
                <a16:creationId xmlns:a16="http://schemas.microsoft.com/office/drawing/2014/main" id="{DBDD6828-82A2-ED47-9B57-2CAE3E820ADF}"/>
              </a:ext>
            </a:extLst>
          </p:cNvPr>
          <p:cNvGrpSpPr/>
          <p:nvPr/>
        </p:nvGrpSpPr>
        <p:grpSpPr>
          <a:xfrm>
            <a:off x="5822921" y="1499516"/>
            <a:ext cx="5431741" cy="3916469"/>
            <a:chOff x="6174773" y="1364237"/>
            <a:chExt cx="4877706" cy="3516991"/>
          </a:xfrm>
        </p:grpSpPr>
        <p:pic>
          <p:nvPicPr>
            <p:cNvPr id="6" name="Content Placeholder 3" descr="A tapestry depiction of ships crossing water with soldiers on each other.">
              <a:extLst>
                <a:ext uri="{FF2B5EF4-FFF2-40B4-BE49-F238E27FC236}">
                  <a16:creationId xmlns:a16="http://schemas.microsoft.com/office/drawing/2014/main" id="{357F1EDB-A4CE-2214-7D95-2AF692570C8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83917" y="1364237"/>
              <a:ext cx="4868562" cy="3516991"/>
            </a:xfrm>
            <a:prstGeom prst="rect">
              <a:avLst/>
            </a:prstGeom>
            <a:noFill/>
            <a:ln w="28575">
              <a:solidFill>
                <a:schemeClr val="tx1"/>
              </a:solidFill>
            </a:ln>
            <a:effectLst/>
          </p:spPr>
        </p:pic>
        <p:sp>
          <p:nvSpPr>
            <p:cNvPr id="9" name="TextBox 8">
              <a:extLst>
                <a:ext uri="{FF2B5EF4-FFF2-40B4-BE49-F238E27FC236}">
                  <a16:creationId xmlns:a16="http://schemas.microsoft.com/office/drawing/2014/main" id="{3256A5A5-30BD-7BE1-0247-C8689C0D1689}"/>
                </a:ext>
              </a:extLst>
            </p:cNvPr>
            <p:cNvSpPr txBox="1"/>
            <p:nvPr/>
          </p:nvSpPr>
          <p:spPr>
            <a:xfrm>
              <a:off x="6174773" y="4665784"/>
              <a:ext cx="1890300"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 Public Domain</a:t>
              </a:r>
            </a:p>
          </p:txBody>
        </p:sp>
      </p:grpSp>
      <p:grpSp>
        <p:nvGrpSpPr>
          <p:cNvPr id="5" name="Group 4" descr="Bishop Odo of Bayeux depicted in the Bayeux Tapestry at the Battle of Hastings, wielding a club.">
            <a:extLst>
              <a:ext uri="{FF2B5EF4-FFF2-40B4-BE49-F238E27FC236}">
                <a16:creationId xmlns:a16="http://schemas.microsoft.com/office/drawing/2014/main" id="{381A08DA-22E7-457C-E698-19DB2D562350}"/>
              </a:ext>
            </a:extLst>
          </p:cNvPr>
          <p:cNvGrpSpPr/>
          <p:nvPr/>
        </p:nvGrpSpPr>
        <p:grpSpPr>
          <a:xfrm>
            <a:off x="5756987" y="5630399"/>
            <a:ext cx="5497675" cy="800219"/>
            <a:chOff x="5095346" y="2417403"/>
            <a:chExt cx="6521903" cy="800219"/>
          </a:xfrm>
        </p:grpSpPr>
        <p:pic>
          <p:nvPicPr>
            <p:cNvPr id="2" name="Picture 1">
              <a:extLst>
                <a:ext uri="{FF2B5EF4-FFF2-40B4-BE49-F238E27FC236}">
                  <a16:creationId xmlns:a16="http://schemas.microsoft.com/office/drawing/2014/main" id="{1B8F7762-2D64-69A6-CC69-464B4A99AC5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44649" y="2484323"/>
              <a:ext cx="350267" cy="248874"/>
            </a:xfrm>
            <a:prstGeom prst="rect">
              <a:avLst/>
            </a:prstGeom>
          </p:spPr>
        </p:pic>
        <p:sp>
          <p:nvSpPr>
            <p:cNvPr id="3" name="TextBox 2">
              <a:extLst>
                <a:ext uri="{FF2B5EF4-FFF2-40B4-BE49-F238E27FC236}">
                  <a16:creationId xmlns:a16="http://schemas.microsoft.com/office/drawing/2014/main" id="{27C38B22-EFA6-E9F4-2CB9-DC4D63FF2758}"/>
                </a:ext>
              </a:extLst>
            </p:cNvPr>
            <p:cNvSpPr txBox="1"/>
            <p:nvPr/>
          </p:nvSpPr>
          <p:spPr>
            <a:xfrm>
              <a:off x="5276102" y="2417403"/>
              <a:ext cx="634114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Bishop Odo of Bayeux depicted in the Bayeux Tapestry at the Battle of Hastings, wielding a club.</a:t>
              </a:r>
            </a:p>
          </p:txBody>
        </p:sp>
      </p:grpSp>
    </p:spTree>
    <p:extLst>
      <p:ext uri="{BB962C8B-B14F-4D97-AF65-F5344CB8AC3E}">
        <p14:creationId xmlns:p14="http://schemas.microsoft.com/office/powerpoint/2010/main" val="18127531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120AF63-EDCC-8F32-8044-A12EF72B5F93}"/>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CD645AFF-8BF8-3A11-6B13-5AD0DBF69F0F}"/>
              </a:ext>
            </a:extLst>
          </p:cNvPr>
          <p:cNvSpPr>
            <a:spLocks noGrp="1"/>
          </p:cNvSpPr>
          <p:nvPr>
            <p:ph type="ctrTitle"/>
          </p:nvPr>
        </p:nvSpPr>
        <p:spPr>
          <a:xfrm>
            <a:off x="1524000" y="-1312103"/>
            <a:ext cx="9144000" cy="940119"/>
          </a:xfrm>
        </p:spPr>
        <p:txBody>
          <a:bodyPr/>
          <a:lstStyle/>
          <a:p>
            <a:r>
              <a:rPr lang="en-US" dirty="0"/>
              <a:t>The First Trial</a:t>
            </a:r>
          </a:p>
        </p:txBody>
      </p:sp>
      <p:sp>
        <p:nvSpPr>
          <p:cNvPr id="11" name="TextBox 10">
            <a:extLst>
              <a:ext uri="{FF2B5EF4-FFF2-40B4-BE49-F238E27FC236}">
                <a16:creationId xmlns:a16="http://schemas.microsoft.com/office/drawing/2014/main" id="{B83FCB9F-EF0D-B0AC-B83B-9FAE37732ED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famous events took place?</a:t>
            </a:r>
          </a:p>
        </p:txBody>
      </p:sp>
      <p:sp>
        <p:nvSpPr>
          <p:cNvPr id="7" name="Title 1">
            <a:extLst>
              <a:ext uri="{FF2B5EF4-FFF2-40B4-BE49-F238E27FC236}">
                <a16:creationId xmlns:a16="http://schemas.microsoft.com/office/drawing/2014/main" id="{F1E423B9-C207-1D2B-2BD9-DF5D180ACD76}"/>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First Trial</a:t>
            </a:r>
          </a:p>
        </p:txBody>
      </p:sp>
      <p:sp>
        <p:nvSpPr>
          <p:cNvPr id="8" name="TextBox 7">
            <a:extLst>
              <a:ext uri="{FF2B5EF4-FFF2-40B4-BE49-F238E27FC236}">
                <a16:creationId xmlns:a16="http://schemas.microsoft.com/office/drawing/2014/main" id="{EFE0F8D2-310C-0E78-822F-A6055897FF99}"/>
              </a:ext>
            </a:extLst>
          </p:cNvPr>
          <p:cNvSpPr txBox="1"/>
          <p:nvPr/>
        </p:nvSpPr>
        <p:spPr>
          <a:xfrm>
            <a:off x="494269" y="1557771"/>
            <a:ext cx="8192531" cy="444160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In 1076, Archbishop Lanfranc of Canterbury accused Odo of taking church lands.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King William I ordered that the legal case should be tried before the nobles of Kent at </a:t>
            </a:r>
            <a:r>
              <a:rPr lang="en-GB" sz="1900" dirty="0" err="1">
                <a:latin typeface="Linkpen 17a Print" panose="03050602060000000000" pitchFamily="66" charset="77"/>
              </a:rPr>
              <a:t>Penenden</a:t>
            </a:r>
            <a:r>
              <a:rPr lang="en-GB" sz="1900" dirty="0">
                <a:latin typeface="Linkpen 17a Print" panose="03050602060000000000" pitchFamily="66" charset="77"/>
              </a:rPr>
              <a:t> Heath near Maidstone.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Most of the barons summoned to the trial were Normans but included a former Anglo-Saxon bishop called </a:t>
            </a:r>
            <a:r>
              <a:rPr lang="en-GB" sz="1900" dirty="0" err="1">
                <a:latin typeface="Linkpen 17a Print" panose="03050602060000000000" pitchFamily="66" charset="77"/>
              </a:rPr>
              <a:t>Athelric</a:t>
            </a:r>
            <a:r>
              <a:rPr lang="en-GB" sz="1900" dirty="0">
                <a:latin typeface="Linkpen 17a Print" panose="03050602060000000000" pitchFamily="66" charset="77"/>
              </a:rPr>
              <a:t> because of his knowledge of ancient laws. </a:t>
            </a:r>
          </a:p>
        </p:txBody>
      </p:sp>
      <p:pic>
        <p:nvPicPr>
          <p:cNvPr id="9" name="Picture 8" descr="An illustration of Bishop Odo, he has a stern expression and is pointing forwards. He is wearing religious robes and is holding a golden hooked staff in his left hand.">
            <a:extLst>
              <a:ext uri="{FF2B5EF4-FFF2-40B4-BE49-F238E27FC236}">
                <a16:creationId xmlns:a16="http://schemas.microsoft.com/office/drawing/2014/main" id="{7F119E98-2A6E-F2E6-AADD-49D378F57C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90815" y="273030"/>
            <a:ext cx="3343363" cy="8152871"/>
          </a:xfrm>
          <a:prstGeom prst="rect">
            <a:avLst/>
          </a:prstGeom>
        </p:spPr>
      </p:pic>
      <p:pic>
        <p:nvPicPr>
          <p:cNvPr id="4" name="Picture 3">
            <a:extLst>
              <a:ext uri="{FF2B5EF4-FFF2-40B4-BE49-F238E27FC236}">
                <a16:creationId xmlns:a16="http://schemas.microsoft.com/office/drawing/2014/main" id="{69620A8F-D6CC-6BA2-2F74-F7094640511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12990532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770DFCF-4EDC-C59E-439E-79D281E779C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33D67AEE-E2DE-ADEE-D2D9-A72F1F9FEDE4}"/>
              </a:ext>
            </a:extLst>
          </p:cNvPr>
          <p:cNvSpPr>
            <a:spLocks noGrp="1"/>
          </p:cNvSpPr>
          <p:nvPr>
            <p:ph type="ctrTitle"/>
          </p:nvPr>
        </p:nvSpPr>
        <p:spPr>
          <a:xfrm>
            <a:off x="1524000" y="-1350395"/>
            <a:ext cx="9144000" cy="927184"/>
          </a:xfrm>
        </p:spPr>
        <p:txBody>
          <a:bodyPr/>
          <a:lstStyle/>
          <a:p>
            <a:r>
              <a:rPr lang="en-US" dirty="0"/>
              <a:t>Was Justice</a:t>
            </a:r>
            <a:r>
              <a:rPr lang="en-US" baseline="0" dirty="0"/>
              <a:t> Served?</a:t>
            </a:r>
            <a:endParaRPr lang="en-US" dirty="0"/>
          </a:p>
        </p:txBody>
      </p:sp>
      <p:sp>
        <p:nvSpPr>
          <p:cNvPr id="11" name="TextBox 10">
            <a:extLst>
              <a:ext uri="{FF2B5EF4-FFF2-40B4-BE49-F238E27FC236}">
                <a16:creationId xmlns:a16="http://schemas.microsoft.com/office/drawing/2014/main" id="{41C36BB8-59E4-91FF-7ABA-2D121EADF24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famous events took place?</a:t>
            </a:r>
          </a:p>
        </p:txBody>
      </p:sp>
      <p:sp>
        <p:nvSpPr>
          <p:cNvPr id="7" name="Title 1">
            <a:extLst>
              <a:ext uri="{FF2B5EF4-FFF2-40B4-BE49-F238E27FC236}">
                <a16:creationId xmlns:a16="http://schemas.microsoft.com/office/drawing/2014/main" id="{1F7A5CF3-21F5-0B7E-E88A-B76C76CA0673}"/>
              </a:ext>
            </a:extLst>
          </p:cNvPr>
          <p:cNvSpPr txBox="1">
            <a:spLocks/>
          </p:cNvSpPr>
          <p:nvPr/>
        </p:nvSpPr>
        <p:spPr>
          <a:xfrm>
            <a:off x="556054" y="281310"/>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Was Justice Served?</a:t>
            </a:r>
          </a:p>
        </p:txBody>
      </p:sp>
      <p:sp>
        <p:nvSpPr>
          <p:cNvPr id="8" name="TextBox 7">
            <a:extLst>
              <a:ext uri="{FF2B5EF4-FFF2-40B4-BE49-F238E27FC236}">
                <a16:creationId xmlns:a16="http://schemas.microsoft.com/office/drawing/2014/main" id="{8FDB6A1D-815D-3155-6068-BF7321F24608}"/>
              </a:ext>
            </a:extLst>
          </p:cNvPr>
          <p:cNvSpPr txBox="1"/>
          <p:nvPr/>
        </p:nvSpPr>
        <p:spPr>
          <a:xfrm>
            <a:off x="7550425" y="613148"/>
            <a:ext cx="4191001"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Odo’s trial lasted three days and he lost the case. They took all of his lands and sent him to prison for 5 years.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trial of </a:t>
            </a:r>
            <a:r>
              <a:rPr lang="en-GB" sz="2000" dirty="0" err="1">
                <a:latin typeface="Linkpen 17a Print" panose="03050602060000000000" pitchFamily="66" charset="77"/>
              </a:rPr>
              <a:t>Penenden</a:t>
            </a:r>
            <a:r>
              <a:rPr lang="en-GB" sz="2000" dirty="0">
                <a:latin typeface="Linkpen 17a Print" panose="03050602060000000000" pitchFamily="66" charset="77"/>
              </a:rPr>
              <a:t> Heath is historically significant because it is the first trial to be recorded in English history!</a:t>
            </a:r>
          </a:p>
        </p:txBody>
      </p:sp>
      <p:pic>
        <p:nvPicPr>
          <p:cNvPr id="4" name="Picture 3">
            <a:extLst>
              <a:ext uri="{FF2B5EF4-FFF2-40B4-BE49-F238E27FC236}">
                <a16:creationId xmlns:a16="http://schemas.microsoft.com/office/drawing/2014/main" id="{DAE7D60F-F728-8273-49AC-76639D72237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5592429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0446399-68A6-D710-4C73-4785AD4697D9}"/>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C211F03D-5476-39C8-29C5-61ACBDD425B5}"/>
              </a:ext>
            </a:extLst>
          </p:cNvPr>
          <p:cNvSpPr>
            <a:spLocks noGrp="1"/>
          </p:cNvSpPr>
          <p:nvPr>
            <p:ph type="ctrTitle"/>
          </p:nvPr>
        </p:nvSpPr>
        <p:spPr>
          <a:xfrm>
            <a:off x="1524000" y="-1196278"/>
            <a:ext cx="9144000" cy="979659"/>
          </a:xfrm>
        </p:spPr>
        <p:txBody>
          <a:bodyPr/>
          <a:lstStyle/>
          <a:p>
            <a:r>
              <a:rPr lang="en-US" dirty="0"/>
              <a:t>Daily Life after Invasion</a:t>
            </a:r>
          </a:p>
        </p:txBody>
      </p:sp>
      <p:sp>
        <p:nvSpPr>
          <p:cNvPr id="7" name="Title 1">
            <a:extLst>
              <a:ext uri="{FF2B5EF4-FFF2-40B4-BE49-F238E27FC236}">
                <a16:creationId xmlns:a16="http://schemas.microsoft.com/office/drawing/2014/main" id="{8D79125D-BE15-3BF6-A8EC-E208F69214B2}"/>
              </a:ext>
            </a:extLst>
          </p:cNvPr>
          <p:cNvSpPr txBox="1">
            <a:spLocks/>
          </p:cNvSpPr>
          <p:nvPr/>
        </p:nvSpPr>
        <p:spPr>
          <a:xfrm>
            <a:off x="494269" y="397520"/>
            <a:ext cx="889036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700" dirty="0">
                <a:ln w="12700">
                  <a:noFill/>
                </a:ln>
                <a:latin typeface="Superclarendon Rg" panose="02060605060000020003" pitchFamily="18" charset="77"/>
              </a:rPr>
              <a:t>Daily Life After Invasion</a:t>
            </a:r>
          </a:p>
        </p:txBody>
      </p:sp>
      <p:pic>
        <p:nvPicPr>
          <p:cNvPr id="4" name="Picture 3">
            <a:extLst>
              <a:ext uri="{FF2B5EF4-FFF2-40B4-BE49-F238E27FC236}">
                <a16:creationId xmlns:a16="http://schemas.microsoft.com/office/drawing/2014/main" id="{48CAF7CC-FD61-57E5-33C4-90BE945C42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0"/>
            <a:ext cx="1567066" cy="1302026"/>
          </a:xfrm>
          <a:prstGeom prst="rect">
            <a:avLst/>
          </a:prstGeom>
        </p:spPr>
      </p:pic>
      <p:pic>
        <p:nvPicPr>
          <p:cNvPr id="9" name="Picture 8" descr="An illustration of a peasant man with a beard holding a pick axe.">
            <a:extLst>
              <a:ext uri="{FF2B5EF4-FFF2-40B4-BE49-F238E27FC236}">
                <a16:creationId xmlns:a16="http://schemas.microsoft.com/office/drawing/2014/main" id="{913E3438-7EEE-32C9-9EF0-55A7D2C045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2764" y="1162428"/>
            <a:ext cx="3471137" cy="5298052"/>
          </a:xfrm>
          <a:prstGeom prst="rect">
            <a:avLst/>
          </a:prstGeom>
        </p:spPr>
      </p:pic>
      <p:sp>
        <p:nvSpPr>
          <p:cNvPr id="8" name="TextBox 7">
            <a:extLst>
              <a:ext uri="{FF2B5EF4-FFF2-40B4-BE49-F238E27FC236}">
                <a16:creationId xmlns:a16="http://schemas.microsoft.com/office/drawing/2014/main" id="{C98F5B38-6C90-CF04-70EA-A6E3234B9168}"/>
              </a:ext>
            </a:extLst>
          </p:cNvPr>
          <p:cNvSpPr txBox="1"/>
          <p:nvPr/>
        </p:nvSpPr>
        <p:spPr>
          <a:xfrm>
            <a:off x="3471137" y="1228278"/>
            <a:ext cx="7982400" cy="523220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Norman invasion was the last time that Britain was conquered by an invading force.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introduced a new system of rule, known as the Feudal System. Once this was established a new period of growth and stability could begin.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People living in and around Maidstone may have worked as farmers or quarrying ragstone.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famous, nearby, Leeds Castle was built using the local stone. Even further afield, Norman buildings such as Westminster Abbey and the Tower of London, were also created using ragstone from Maidstone.</a:t>
            </a:r>
          </a:p>
        </p:txBody>
      </p:sp>
    </p:spTree>
    <p:extLst>
      <p:ext uri="{BB962C8B-B14F-4D97-AF65-F5344CB8AC3E}">
        <p14:creationId xmlns:p14="http://schemas.microsoft.com/office/powerpoint/2010/main" val="41778549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FB8121-4E63-A2D3-90E2-43BD34A1A665}"/>
              </a:ext>
            </a:extLst>
          </p:cNvPr>
          <p:cNvSpPr>
            <a:spLocks noGrp="1"/>
          </p:cNvSpPr>
          <p:nvPr>
            <p:ph type="ctrTitle"/>
          </p:nvPr>
        </p:nvSpPr>
        <p:spPr>
          <a:xfrm>
            <a:off x="1524000" y="-1441616"/>
            <a:ext cx="9144000" cy="871185"/>
          </a:xfrm>
        </p:spPr>
        <p:txBody>
          <a:bodyPr>
            <a:normAutofit fontScale="90000"/>
          </a:bodyPr>
          <a:lstStyle/>
          <a:p>
            <a:r>
              <a:rPr lang="en-US" dirty="0"/>
              <a:t>The influence of invasions</a:t>
            </a:r>
          </a:p>
        </p:txBody>
      </p:sp>
      <p:grpSp>
        <p:nvGrpSpPr>
          <p:cNvPr id="14" name="Group 13" descr="How did the Romans influence the are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130675"/>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Romans influence the area?</a:t>
              </a:r>
            </a:p>
          </p:txBody>
        </p:sp>
      </p:grpSp>
      <p:grpSp>
        <p:nvGrpSpPr>
          <p:cNvPr id="17" name="Group 16" descr="What impact did the Angles, Saxons and Jutes have on the area?&#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410811" y="827141"/>
              <a:ext cx="500649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impact did the Angles, Saxons and Jutes have on the area?</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164980" y="2753413"/>
            <a:ext cx="7779120" cy="1077218"/>
          </a:xfrm>
          <a:prstGeom prst="rect">
            <a:avLst/>
          </a:prstGeom>
          <a:noFill/>
        </p:spPr>
        <p:txBody>
          <a:bodyPr wrap="square">
            <a:spAutoFit/>
          </a:bodyPr>
          <a:lstStyle/>
          <a:p>
            <a:pPr algn="ctr"/>
            <a:r>
              <a:rPr lang="en-GB" sz="3200" dirty="0">
                <a:solidFill>
                  <a:srgbClr val="79B963"/>
                </a:solidFill>
                <a:latin typeface="Superclarendon Rg" panose="02000505080000020003" pitchFamily="2" charset="77"/>
              </a:rPr>
              <a:t>How did invaders influence the area in and around Maidstone?</a:t>
            </a:r>
          </a:p>
        </p:txBody>
      </p:sp>
      <p:grpSp>
        <p:nvGrpSpPr>
          <p:cNvPr id="20" name="Group 19" descr="What famous events took plac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993510" y="4653930"/>
              <a:ext cx="4547682"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famous events took place?</a:t>
              </a:r>
            </a:p>
          </p:txBody>
        </p:sp>
      </p:grpSp>
      <p:grpSp>
        <p:nvGrpSpPr>
          <p:cNvPr id="23" name="Group 22" descr="What happened when the Normans arrived?&#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happened when the Normans arrived?</a:t>
              </a:r>
            </a:p>
          </p:txBody>
        </p:sp>
      </p:grpSp>
      <p:pic>
        <p:nvPicPr>
          <p:cNvPr id="2" name="Picture 1">
            <a:extLst>
              <a:ext uri="{FF2B5EF4-FFF2-40B4-BE49-F238E27FC236}">
                <a16:creationId xmlns:a16="http://schemas.microsoft.com/office/drawing/2014/main" id="{2C957D8E-595F-FDE0-ED1A-323A87A25AC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786AD406-06A7-47B9-8179-8FAC42F98BA3}"/>
              </a:ext>
            </a:extLst>
          </p:cNvPr>
          <p:cNvSpPr>
            <a:spLocks noGrp="1"/>
          </p:cNvSpPr>
          <p:nvPr>
            <p:ph type="ctrTitle"/>
          </p:nvPr>
        </p:nvSpPr>
        <p:spPr>
          <a:xfrm>
            <a:off x="1524000" y="-1252370"/>
            <a:ext cx="9144000" cy="975310"/>
          </a:xfrm>
        </p:spPr>
        <p:txBody>
          <a:bodyPr/>
          <a:lstStyle/>
          <a:p>
            <a:r>
              <a:rPr lang="en-US" dirty="0"/>
              <a:t>The</a:t>
            </a:r>
            <a:r>
              <a:rPr lang="en-US" baseline="0" dirty="0"/>
              <a:t> Romans</a:t>
            </a:r>
            <a:endParaRPr lang="en-US" dirty="0"/>
          </a:p>
        </p:txBody>
      </p:sp>
      <p:sp>
        <p:nvSpPr>
          <p:cNvPr id="11" name="TextBox 10">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8" name="TextBox 7">
            <a:extLst>
              <a:ext uri="{FF2B5EF4-FFF2-40B4-BE49-F238E27FC236}">
                <a16:creationId xmlns:a16="http://schemas.microsoft.com/office/drawing/2014/main" id="{D865BA71-9D09-29EE-229D-D2C900EC273E}"/>
              </a:ext>
            </a:extLst>
          </p:cNvPr>
          <p:cNvSpPr txBox="1"/>
          <p:nvPr/>
        </p:nvSpPr>
        <p:spPr>
          <a:xfrm>
            <a:off x="515968" y="447878"/>
            <a:ext cx="3382932"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wasn’t until AD 43 that the Romans, under the orders of Emperor Claudius, returned to conquer Britain.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For nearly 400 years, the Romans ruled Britain taking and founding cities, building roads and villas, and taking over and creating new farmsteads.</a:t>
            </a:r>
          </a:p>
        </p:txBody>
      </p:sp>
      <p:pic>
        <p:nvPicPr>
          <p:cNvPr id="15" name="Picture 14"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6FC362BF-50C6-C247-ADFA-4A83B08D20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8096" y="117155"/>
            <a:ext cx="8119359" cy="6059223"/>
          </a:xfrm>
          <a:prstGeom prst="rect">
            <a:avLst/>
          </a:prstGeom>
        </p:spPr>
      </p:pic>
      <p:pic>
        <p:nvPicPr>
          <p:cNvPr id="14" name="Picture 13">
            <a:extLst>
              <a:ext uri="{FF2B5EF4-FFF2-40B4-BE49-F238E27FC236}">
                <a16:creationId xmlns:a16="http://schemas.microsoft.com/office/drawing/2014/main" id="{275D1F52-A224-7AE2-C298-353AE107C2F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4" end="4"/>
                                            </p:txEl>
                                          </p:spTgt>
                                        </p:tgtEl>
                                        <p:attrNameLst>
                                          <p:attrName>style.visibility</p:attrName>
                                        </p:attrNameLst>
                                      </p:cBhvr>
                                      <p:to>
                                        <p:strVal val="visible"/>
                                      </p:to>
                                    </p:set>
                                    <p:animEffect transition="in" filter="fade">
                                      <p:cBhvr>
                                        <p:cTn id="14" dur="500"/>
                                        <p:tgtEl>
                                          <p:spTgt spid="8">
                                            <p:txEl>
                                              <p:pRg st="4" end="4"/>
                                            </p:txEl>
                                          </p:spTgt>
                                        </p:tgtEl>
                                      </p:cBhvr>
                                    </p:animEffect>
                                  </p:childTnLst>
                                </p:cTn>
                              </p:par>
                            </p:childTnLst>
                          </p:cTn>
                        </p:par>
                        <p:par>
                          <p:cTn id="15" fill="hold">
                            <p:stCondLst>
                              <p:cond delay="1000"/>
                            </p:stCondLst>
                            <p:childTnLst>
                              <p:par>
                                <p:cTn id="16" presetID="2" presetClass="entr" presetSubtype="1" decel="5000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ppt_x"/>
                                          </p:val>
                                        </p:tav>
                                        <p:tav tm="100000">
                                          <p:val>
                                            <p:strVal val="#ppt_x"/>
                                          </p:val>
                                        </p:tav>
                                      </p:tavLst>
                                    </p:anim>
                                    <p:anim calcmode="lin" valueType="num">
                                      <p:cBhvr additive="base">
                                        <p:cTn id="19"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4392AA8-EE6C-5BF6-A5AF-8283D060AAAA}"/>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39EEDD2B-18C2-4671-7812-79E253E7EBD0}"/>
              </a:ext>
            </a:extLst>
          </p:cNvPr>
          <p:cNvSpPr>
            <a:spLocks noGrp="1"/>
          </p:cNvSpPr>
          <p:nvPr>
            <p:ph type="ctrTitle"/>
          </p:nvPr>
        </p:nvSpPr>
        <p:spPr>
          <a:xfrm>
            <a:off x="1524000" y="-1062265"/>
            <a:ext cx="9144000" cy="965692"/>
          </a:xfrm>
        </p:spPr>
        <p:txBody>
          <a:bodyPr/>
          <a:lstStyle/>
          <a:p>
            <a:r>
              <a:rPr lang="en-US" dirty="0"/>
              <a:t>A Roman Road</a:t>
            </a:r>
          </a:p>
        </p:txBody>
      </p:sp>
      <p:sp>
        <p:nvSpPr>
          <p:cNvPr id="11" name="TextBox 10">
            <a:extLst>
              <a:ext uri="{FF2B5EF4-FFF2-40B4-BE49-F238E27FC236}">
                <a16:creationId xmlns:a16="http://schemas.microsoft.com/office/drawing/2014/main" id="{6080AFA5-D3A4-5E7C-2A14-C33EEF4098A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pic>
        <p:nvPicPr>
          <p:cNvPr id="4" name="Picture 3">
            <a:extLst>
              <a:ext uri="{FF2B5EF4-FFF2-40B4-BE49-F238E27FC236}">
                <a16:creationId xmlns:a16="http://schemas.microsoft.com/office/drawing/2014/main" id="{3E8ECC91-1E9C-97F0-E94C-52C9BD997C2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0"/>
            <a:ext cx="1567066" cy="1302026"/>
          </a:xfrm>
          <a:prstGeom prst="rect">
            <a:avLst/>
          </a:prstGeom>
        </p:spPr>
      </p:pic>
      <p:sp>
        <p:nvSpPr>
          <p:cNvPr id="7" name="Title 1">
            <a:extLst>
              <a:ext uri="{FF2B5EF4-FFF2-40B4-BE49-F238E27FC236}">
                <a16:creationId xmlns:a16="http://schemas.microsoft.com/office/drawing/2014/main" id="{C2A0DB43-7717-B288-AF16-7F1E7064E632}"/>
              </a:ext>
            </a:extLst>
          </p:cNvPr>
          <p:cNvSpPr txBox="1">
            <a:spLocks/>
          </p:cNvSpPr>
          <p:nvPr/>
        </p:nvSpPr>
        <p:spPr>
          <a:xfrm>
            <a:off x="494269" y="65101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Roman Road </a:t>
            </a:r>
          </a:p>
        </p:txBody>
      </p:sp>
      <p:pic>
        <p:nvPicPr>
          <p:cNvPr id="12" name="Picture 11" descr="A map of the area around Maidstone with red lines showing Roman Roads connecting Rochester, Maidstone. Waltling Street his highlighted going across the map and Stone Street is highlighted going down the map.">
            <a:extLst>
              <a:ext uri="{FF2B5EF4-FFF2-40B4-BE49-F238E27FC236}">
                <a16:creationId xmlns:a16="http://schemas.microsoft.com/office/drawing/2014/main" id="{0DCE3AA8-DC40-1F5D-B88C-C98990294AC6}"/>
              </a:ext>
            </a:extLst>
          </p:cNvPr>
          <p:cNvPicPr>
            <a:picLocks noChangeAspect="1"/>
          </p:cNvPicPr>
          <p:nvPr/>
        </p:nvPicPr>
        <p:blipFill>
          <a:blip r:embed="rId5"/>
          <a:srcRect/>
          <a:stretch/>
        </p:blipFill>
        <p:spPr>
          <a:xfrm>
            <a:off x="456170" y="1536523"/>
            <a:ext cx="8132384" cy="4522214"/>
          </a:xfrm>
          <a:prstGeom prst="rect">
            <a:avLst/>
          </a:prstGeom>
        </p:spPr>
      </p:pic>
      <p:sp>
        <p:nvSpPr>
          <p:cNvPr id="8" name="TextBox 7">
            <a:extLst>
              <a:ext uri="{FF2B5EF4-FFF2-40B4-BE49-F238E27FC236}">
                <a16:creationId xmlns:a16="http://schemas.microsoft.com/office/drawing/2014/main" id="{A6345445-2546-FF55-1B46-F98884B79924}"/>
              </a:ext>
            </a:extLst>
          </p:cNvPr>
          <p:cNvSpPr txBox="1"/>
          <p:nvPr/>
        </p:nvSpPr>
        <p:spPr>
          <a:xfrm>
            <a:off x="8686800" y="1311085"/>
            <a:ext cx="3136900" cy="525720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There is no concrete evidence of a Roman town having been built at Maidstone, but a Roman road (known as Stone Street) passed through the site. This road was connected to Watling Street – one of the longest Roman roads in Britain.</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If there was a settlement it would most likely have been an agricultural one. </a:t>
            </a:r>
          </a:p>
          <a:p>
            <a:pPr>
              <a:lnSpc>
                <a:spcPct val="150000"/>
              </a:lnSpc>
            </a:pPr>
            <a:endParaRPr lang="en-GB" sz="1500" dirty="0">
              <a:latin typeface="Linkpen 17a Print" panose="03050602060000000000" pitchFamily="66" charset="77"/>
            </a:endParaRPr>
          </a:p>
        </p:txBody>
      </p:sp>
    </p:spTree>
    <p:extLst>
      <p:ext uri="{BB962C8B-B14F-4D97-AF65-F5344CB8AC3E}">
        <p14:creationId xmlns:p14="http://schemas.microsoft.com/office/powerpoint/2010/main" val="855500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851A84-7199-ED0E-ECD8-A5A0DE4284C8}"/>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179FE5A2-E4C1-6A26-357F-B20E05E5E142}"/>
              </a:ext>
            </a:extLst>
          </p:cNvPr>
          <p:cNvSpPr>
            <a:spLocks noGrp="1"/>
          </p:cNvSpPr>
          <p:nvPr>
            <p:ph type="ctrTitle"/>
          </p:nvPr>
        </p:nvSpPr>
        <p:spPr>
          <a:xfrm>
            <a:off x="1524000" y="-1060612"/>
            <a:ext cx="9144000" cy="866197"/>
          </a:xfrm>
        </p:spPr>
        <p:txBody>
          <a:bodyPr>
            <a:normAutofit fontScale="90000"/>
          </a:bodyPr>
          <a:lstStyle/>
          <a:p>
            <a:r>
              <a:rPr lang="en-US" dirty="0"/>
              <a:t>Roman Villas</a:t>
            </a:r>
          </a:p>
        </p:txBody>
      </p:sp>
      <p:sp>
        <p:nvSpPr>
          <p:cNvPr id="11" name="TextBox 10">
            <a:extLst>
              <a:ext uri="{FF2B5EF4-FFF2-40B4-BE49-F238E27FC236}">
                <a16:creationId xmlns:a16="http://schemas.microsoft.com/office/drawing/2014/main" id="{D7A2BA83-19D0-B71F-7C1C-8F3909B5642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pic>
        <p:nvPicPr>
          <p:cNvPr id="4" name="Picture 3">
            <a:extLst>
              <a:ext uri="{FF2B5EF4-FFF2-40B4-BE49-F238E27FC236}">
                <a16:creationId xmlns:a16="http://schemas.microsoft.com/office/drawing/2014/main" id="{9BBBB043-16B6-B738-D1ED-7A3F29C7EAE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0"/>
            <a:ext cx="1567066" cy="1302026"/>
          </a:xfrm>
          <a:prstGeom prst="rect">
            <a:avLst/>
          </a:prstGeom>
        </p:spPr>
      </p:pic>
      <p:pic>
        <p:nvPicPr>
          <p:cNvPr id="9" name="Picture 8" descr="An illustration of a roman man wearing pale clothes, a purple cloak, and sandals.">
            <a:extLst>
              <a:ext uri="{FF2B5EF4-FFF2-40B4-BE49-F238E27FC236}">
                <a16:creationId xmlns:a16="http://schemas.microsoft.com/office/drawing/2014/main" id="{260D59C8-4DC5-A5AF-CCFB-128C4E799C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754" y="513822"/>
            <a:ext cx="2340690" cy="5851727"/>
          </a:xfrm>
          <a:prstGeom prst="rect">
            <a:avLst/>
          </a:prstGeom>
        </p:spPr>
      </p:pic>
      <p:sp>
        <p:nvSpPr>
          <p:cNvPr id="7" name="Title 1">
            <a:extLst>
              <a:ext uri="{FF2B5EF4-FFF2-40B4-BE49-F238E27FC236}">
                <a16:creationId xmlns:a16="http://schemas.microsoft.com/office/drawing/2014/main" id="{64AC2020-9FA6-3A3F-9850-C85349DD0916}"/>
              </a:ext>
            </a:extLst>
          </p:cNvPr>
          <p:cNvSpPr txBox="1">
            <a:spLocks/>
          </p:cNvSpPr>
          <p:nvPr/>
        </p:nvSpPr>
        <p:spPr>
          <a:xfrm>
            <a:off x="111210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Roman Villas</a:t>
            </a:r>
          </a:p>
        </p:txBody>
      </p:sp>
      <p:sp>
        <p:nvSpPr>
          <p:cNvPr id="8" name="TextBox 7">
            <a:extLst>
              <a:ext uri="{FF2B5EF4-FFF2-40B4-BE49-F238E27FC236}">
                <a16:creationId xmlns:a16="http://schemas.microsoft.com/office/drawing/2014/main" id="{822936A1-CCFA-121B-F170-84E99BCA5CE8}"/>
              </a:ext>
            </a:extLst>
          </p:cNvPr>
          <p:cNvSpPr txBox="1"/>
          <p:nvPr/>
        </p:nvSpPr>
        <p:spPr>
          <a:xfrm>
            <a:off x="1526282" y="1368075"/>
            <a:ext cx="503961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Remains of villas have been found at </a:t>
            </a:r>
            <a:r>
              <a:rPr lang="en-GB" sz="1400" dirty="0" err="1">
                <a:latin typeface="Linkpen 17a Print" panose="03050602060000000000" pitchFamily="66" charset="77"/>
              </a:rPr>
              <a:t>Barming</a:t>
            </a:r>
            <a:r>
              <a:rPr lang="en-GB" sz="1400" dirty="0">
                <a:latin typeface="Linkpen 17a Print" panose="03050602060000000000" pitchFamily="66" charset="77"/>
              </a:rPr>
              <a:t> Church, Maidstone East Station, Arlington Castle and East Farleigh. </a:t>
            </a:r>
          </a:p>
        </p:txBody>
      </p:sp>
      <p:pic>
        <p:nvPicPr>
          <p:cNvPr id="13" name="Picture 12" descr="A map of roads and a river with Arlington Castle marked near the top, Maidstone East Station is below that near the middle, Barming Church is near the left towards the bottom, and East Farleigh is marked to the bottom right of that.">
            <a:extLst>
              <a:ext uri="{FF2B5EF4-FFF2-40B4-BE49-F238E27FC236}">
                <a16:creationId xmlns:a16="http://schemas.microsoft.com/office/drawing/2014/main" id="{62552DDC-2359-AE45-72E3-C29735A631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22804" y="2485946"/>
            <a:ext cx="4328954" cy="3656285"/>
          </a:xfrm>
          <a:prstGeom prst="rect">
            <a:avLst/>
          </a:prstGeom>
        </p:spPr>
      </p:pic>
      <p:pic>
        <p:nvPicPr>
          <p:cNvPr id="17" name="Picture 16" descr="An illustration of a Roman Villar, it had two storeys, lots of windows and steps leading to the front door.">
            <a:extLst>
              <a:ext uri="{FF2B5EF4-FFF2-40B4-BE49-F238E27FC236}">
                <a16:creationId xmlns:a16="http://schemas.microsoft.com/office/drawing/2014/main" id="{D0147D92-825E-5B3A-D077-A597A8003B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65900" y="1338674"/>
            <a:ext cx="5016500" cy="2743162"/>
          </a:xfrm>
          <a:prstGeom prst="rect">
            <a:avLst/>
          </a:prstGeom>
        </p:spPr>
      </p:pic>
      <p:sp>
        <p:nvSpPr>
          <p:cNvPr id="18" name="TextBox 17">
            <a:extLst>
              <a:ext uri="{FF2B5EF4-FFF2-40B4-BE49-F238E27FC236}">
                <a16:creationId xmlns:a16="http://schemas.microsoft.com/office/drawing/2014/main" id="{28DCE301-FAB9-872E-D33B-0B09E268DDE3}"/>
              </a:ext>
            </a:extLst>
          </p:cNvPr>
          <p:cNvSpPr txBox="1"/>
          <p:nvPr/>
        </p:nvSpPr>
        <p:spPr>
          <a:xfrm>
            <a:off x="6140243" y="4127843"/>
            <a:ext cx="5712252"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one near the station was discovered in 1843 and was named Mount Villa. It had at least 17 rooms, with walls of local ragstone, some plastered and painted in red, blue, yellow and white. Two rooms had underfloor heating. A yard and sheds would have been used for farming and in front of the building was a small fountain.</a:t>
            </a:r>
          </a:p>
        </p:txBody>
      </p:sp>
    </p:spTree>
    <p:extLst>
      <p:ext uri="{BB962C8B-B14F-4D97-AF65-F5344CB8AC3E}">
        <p14:creationId xmlns:p14="http://schemas.microsoft.com/office/powerpoint/2010/main" val="38987035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0D4ABDA-C0C4-247C-8A8A-BACA5DD00DFA}"/>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61620064-873E-F9F0-1DE6-051371DC0733}"/>
              </a:ext>
            </a:extLst>
          </p:cNvPr>
          <p:cNvSpPr>
            <a:spLocks noGrp="1"/>
          </p:cNvSpPr>
          <p:nvPr>
            <p:ph type="ctrTitle"/>
          </p:nvPr>
        </p:nvSpPr>
        <p:spPr>
          <a:xfrm>
            <a:off x="1524000" y="-1160033"/>
            <a:ext cx="9144000" cy="1027008"/>
          </a:xfrm>
        </p:spPr>
        <p:txBody>
          <a:bodyPr/>
          <a:lstStyle/>
          <a:p>
            <a:r>
              <a:rPr lang="en-US" dirty="0"/>
              <a:t>Other Roman Evidence</a:t>
            </a:r>
          </a:p>
        </p:txBody>
      </p:sp>
      <p:sp>
        <p:nvSpPr>
          <p:cNvPr id="11" name="TextBox 10">
            <a:extLst>
              <a:ext uri="{FF2B5EF4-FFF2-40B4-BE49-F238E27FC236}">
                <a16:creationId xmlns:a16="http://schemas.microsoft.com/office/drawing/2014/main" id="{69A406C5-966E-E789-8441-99559620FC2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0D8A6FF0-905B-4601-1AAC-AA3B59A18126}"/>
              </a:ext>
            </a:extLst>
          </p:cNvPr>
          <p:cNvSpPr txBox="1">
            <a:spLocks/>
          </p:cNvSpPr>
          <p:nvPr/>
        </p:nvSpPr>
        <p:spPr>
          <a:xfrm>
            <a:off x="468869" y="323619"/>
            <a:ext cx="698603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Other Roman Evidence</a:t>
            </a:r>
          </a:p>
        </p:txBody>
      </p:sp>
      <p:pic>
        <p:nvPicPr>
          <p:cNvPr id="9" name="Picture 8" descr="An illustration of coins found local to Maidstone in 2023">
            <a:extLst>
              <a:ext uri="{FF2B5EF4-FFF2-40B4-BE49-F238E27FC236}">
                <a16:creationId xmlns:a16="http://schemas.microsoft.com/office/drawing/2014/main" id="{0E610868-889A-E47C-AA5C-512C6B66C0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599" y="969672"/>
            <a:ext cx="3116877" cy="2727982"/>
          </a:xfrm>
          <a:prstGeom prst="rect">
            <a:avLst/>
          </a:prstGeom>
        </p:spPr>
      </p:pic>
      <p:sp>
        <p:nvSpPr>
          <p:cNvPr id="8" name="TextBox 7">
            <a:extLst>
              <a:ext uri="{FF2B5EF4-FFF2-40B4-BE49-F238E27FC236}">
                <a16:creationId xmlns:a16="http://schemas.microsoft.com/office/drawing/2014/main" id="{3627C9DC-D1A0-B53F-45F4-E564CCAF80E8}"/>
              </a:ext>
            </a:extLst>
          </p:cNvPr>
          <p:cNvSpPr txBox="1"/>
          <p:nvPr/>
        </p:nvSpPr>
        <p:spPr>
          <a:xfrm>
            <a:off x="3218476" y="1146347"/>
            <a:ext cx="3309324" cy="246798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number of Romano-British cemeteries with pottery fragments have been unearthed locally and artefacts such as coins have also been found within Maidstone, including a large hoard of bronze coins found in 2023. </a:t>
            </a:r>
          </a:p>
        </p:txBody>
      </p:sp>
      <p:sp>
        <p:nvSpPr>
          <p:cNvPr id="12" name="TextBox 11">
            <a:extLst>
              <a:ext uri="{FF2B5EF4-FFF2-40B4-BE49-F238E27FC236}">
                <a16:creationId xmlns:a16="http://schemas.microsoft.com/office/drawing/2014/main" id="{206D6663-006C-0C1D-7433-98C8A513633A}"/>
              </a:ext>
            </a:extLst>
          </p:cNvPr>
          <p:cNvSpPr txBox="1"/>
          <p:nvPr/>
        </p:nvSpPr>
        <p:spPr>
          <a:xfrm>
            <a:off x="468869" y="3697654"/>
            <a:ext cx="5627131" cy="156171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Historians also believe that the Romans were the first to extract stone from the area (Kentish sandstone known as ragstone).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If you ever visit London, make sure to look out for the remnants of the old Roman wall which once ran around the city! </a:t>
            </a:r>
          </a:p>
        </p:txBody>
      </p:sp>
      <p:sp>
        <p:nvSpPr>
          <p:cNvPr id="16" name="TextBox 15">
            <a:extLst>
              <a:ext uri="{FF2B5EF4-FFF2-40B4-BE49-F238E27FC236}">
                <a16:creationId xmlns:a16="http://schemas.microsoft.com/office/drawing/2014/main" id="{C7C075D0-4F03-5233-92D7-782D580B0C7A}"/>
              </a:ext>
            </a:extLst>
          </p:cNvPr>
          <p:cNvSpPr txBox="1"/>
          <p:nvPr/>
        </p:nvSpPr>
        <p:spPr>
          <a:xfrm>
            <a:off x="468869" y="5558943"/>
            <a:ext cx="562713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 built using the ragstone, brought by boats like this one, from Maidstone.</a:t>
            </a:r>
          </a:p>
        </p:txBody>
      </p:sp>
      <p:pic>
        <p:nvPicPr>
          <p:cNvPr id="15" name="Picture 14" descr="W drawing of a wooden boat.">
            <a:extLst>
              <a:ext uri="{FF2B5EF4-FFF2-40B4-BE49-F238E27FC236}">
                <a16:creationId xmlns:a16="http://schemas.microsoft.com/office/drawing/2014/main" id="{1B730044-42EA-F387-D731-BD6A834F25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786641" y="4375045"/>
            <a:ext cx="3105150" cy="2410188"/>
          </a:xfrm>
          <a:prstGeom prst="rect">
            <a:avLst/>
          </a:prstGeom>
        </p:spPr>
      </p:pic>
      <p:sp>
        <p:nvSpPr>
          <p:cNvPr id="18" name="Rectangle 17" descr="A photograph of the remnants of a Roman Wall in London that once ran around the city.">
            <a:extLst>
              <a:ext uri="{FF2B5EF4-FFF2-40B4-BE49-F238E27FC236}">
                <a16:creationId xmlns:a16="http://schemas.microsoft.com/office/drawing/2014/main" id="{41C8F989-F344-AF1A-3522-95E8BFDAF947}"/>
              </a:ext>
            </a:extLst>
          </p:cNvPr>
          <p:cNvSpPr/>
          <p:nvPr/>
        </p:nvSpPr>
        <p:spPr>
          <a:xfrm>
            <a:off x="6014091" y="172898"/>
            <a:ext cx="6079958" cy="65122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007A3EE-313C-87F4-277D-BEDBAF390FE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6185365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fade">
                                      <p:cBhvr>
                                        <p:cTn id="23" dur="500"/>
                                        <p:tgtEl>
                                          <p:spTgt spid="12">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fade">
                                      <p:cBhvr>
                                        <p:cTn id="27" dur="500"/>
                                        <p:tgtEl>
                                          <p:spTgt spid="16">
                                            <p:txEl>
                                              <p:pRg st="0" end="0"/>
                                            </p:txEl>
                                          </p:spTgt>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1+#ppt_w/2"/>
                                          </p:val>
                                        </p:tav>
                                        <p:tav tm="100000">
                                          <p:val>
                                            <p:strVal val="#ppt_x"/>
                                          </p:val>
                                        </p:tav>
                                      </p:tavLst>
                                    </p:anim>
                                    <p:anim calcmode="lin" valueType="num">
                                      <p:cBhvr additive="base">
                                        <p:cTn id="32"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2" grpId="0" uiExpand="1" build="allAtOnce"/>
      <p:bldP spid="1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F669E9D-10A2-69EB-C057-A4A5189C7AE3}"/>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1E238345-3497-6202-11ED-29B203D5CB45}"/>
              </a:ext>
            </a:extLst>
          </p:cNvPr>
          <p:cNvSpPr>
            <a:spLocks noGrp="1"/>
          </p:cNvSpPr>
          <p:nvPr>
            <p:ph type="ctrTitle"/>
          </p:nvPr>
        </p:nvSpPr>
        <p:spPr>
          <a:xfrm>
            <a:off x="1524000" y="-930103"/>
            <a:ext cx="9144000" cy="739405"/>
          </a:xfrm>
        </p:spPr>
        <p:txBody>
          <a:bodyPr>
            <a:normAutofit fontScale="90000"/>
          </a:bodyPr>
          <a:lstStyle/>
          <a:p>
            <a:r>
              <a:rPr lang="en-US" dirty="0"/>
              <a:t>Roman Departure</a:t>
            </a:r>
          </a:p>
        </p:txBody>
      </p:sp>
      <p:sp>
        <p:nvSpPr>
          <p:cNvPr id="11" name="TextBox 10">
            <a:extLst>
              <a:ext uri="{FF2B5EF4-FFF2-40B4-BE49-F238E27FC236}">
                <a16:creationId xmlns:a16="http://schemas.microsoft.com/office/drawing/2014/main" id="{C0C6B2BC-0891-7C5F-91BA-25397A96B4B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pic>
        <p:nvPicPr>
          <p:cNvPr id="4" name="Picture 3">
            <a:extLst>
              <a:ext uri="{FF2B5EF4-FFF2-40B4-BE49-F238E27FC236}">
                <a16:creationId xmlns:a16="http://schemas.microsoft.com/office/drawing/2014/main" id="{CE2992C1-8A99-19F0-9685-261150F0445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30993"/>
            <a:ext cx="1567066" cy="1302026"/>
          </a:xfrm>
          <a:prstGeom prst="rect">
            <a:avLst/>
          </a:prstGeom>
        </p:spPr>
      </p:pic>
      <p:sp>
        <p:nvSpPr>
          <p:cNvPr id="7" name="Title 1">
            <a:extLst>
              <a:ext uri="{FF2B5EF4-FFF2-40B4-BE49-F238E27FC236}">
                <a16:creationId xmlns:a16="http://schemas.microsoft.com/office/drawing/2014/main" id="{3F73D089-7F17-4932-2A1A-6DA81D0E5FD4}"/>
              </a:ext>
            </a:extLst>
          </p:cNvPr>
          <p:cNvSpPr txBox="1">
            <a:spLocks/>
          </p:cNvSpPr>
          <p:nvPr/>
        </p:nvSpPr>
        <p:spPr>
          <a:xfrm>
            <a:off x="494269" y="488240"/>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Roman Departure </a:t>
            </a:r>
          </a:p>
        </p:txBody>
      </p:sp>
      <p:pic>
        <p:nvPicPr>
          <p:cNvPr id="6" name="Picture 5"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A4F54EAE-EC2D-6724-5ABD-15596BC2840B}"/>
              </a:ext>
            </a:extLst>
          </p:cNvPr>
          <p:cNvPicPr>
            <a:picLocks noChangeAspect="1"/>
          </p:cNvPicPr>
          <p:nvPr/>
        </p:nvPicPr>
        <p:blipFill>
          <a:blip r:embed="rId5"/>
          <a:stretch>
            <a:fillRect/>
          </a:stretch>
        </p:blipFill>
        <p:spPr>
          <a:xfrm>
            <a:off x="494269" y="1310662"/>
            <a:ext cx="6960631" cy="4896325"/>
          </a:xfrm>
          <a:prstGeom prst="rect">
            <a:avLst/>
          </a:prstGeom>
        </p:spPr>
      </p:pic>
      <p:sp>
        <p:nvSpPr>
          <p:cNvPr id="8" name="TextBox 7">
            <a:extLst>
              <a:ext uri="{FF2B5EF4-FFF2-40B4-BE49-F238E27FC236}">
                <a16:creationId xmlns:a16="http://schemas.microsoft.com/office/drawing/2014/main" id="{62E33030-664C-10B1-7D10-EAB1F29D2396}"/>
              </a:ext>
            </a:extLst>
          </p:cNvPr>
          <p:cNvSpPr txBox="1"/>
          <p:nvPr/>
        </p:nvSpPr>
        <p:spPr>
          <a:xfrm>
            <a:off x="7699806" y="1439364"/>
            <a:ext cx="3997925"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AD 410, most of the Romans had left Britain as they were needed back home to defend their empire.</a:t>
            </a:r>
          </a:p>
          <a:p>
            <a:pPr>
              <a:lnSpc>
                <a:spcPct val="150000"/>
              </a:lnSpc>
            </a:pPr>
            <a:endParaRPr lang="en-GB" sz="1500" dirty="0">
              <a:latin typeface="Linkpen 17a Print" panose="03050602060000000000" pitchFamily="66" charset="77"/>
            </a:endParaRPr>
          </a:p>
          <a:p>
            <a:pPr>
              <a:lnSpc>
                <a:spcPct val="150000"/>
              </a:lnSpc>
            </a:pPr>
            <a:r>
              <a:rPr lang="en-GB" sz="1500" dirty="0" err="1">
                <a:latin typeface="Linkpen 17a Print" panose="03050602060000000000" pitchFamily="66" charset="77"/>
              </a:rPr>
              <a:t>Richborough</a:t>
            </a:r>
            <a:r>
              <a:rPr lang="en-GB" sz="1500" dirty="0">
                <a:latin typeface="Linkpen 17a Print" panose="03050602060000000000" pitchFamily="66" charset="77"/>
              </a:rPr>
              <a:t>, just east of Maidstone, was one of the last locations where the Romans stayed to defend Britain from incoming attacks by Angles, Saxons and Jutes.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 time for a new era in British history.</a:t>
            </a:r>
          </a:p>
        </p:txBody>
      </p:sp>
    </p:spTree>
    <p:extLst>
      <p:ext uri="{BB962C8B-B14F-4D97-AF65-F5344CB8AC3E}">
        <p14:creationId xmlns:p14="http://schemas.microsoft.com/office/powerpoint/2010/main" val="17610460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8B7DEEC-0DD7-596E-57F2-FBC052B22156}"/>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57281258-04B1-8685-81E2-CE7AAC32F31B}"/>
              </a:ext>
            </a:extLst>
          </p:cNvPr>
          <p:cNvSpPr>
            <a:spLocks noGrp="1"/>
          </p:cNvSpPr>
          <p:nvPr>
            <p:ph type="ctrTitle"/>
          </p:nvPr>
        </p:nvSpPr>
        <p:spPr>
          <a:xfrm>
            <a:off x="1524000" y="-1055706"/>
            <a:ext cx="9144000" cy="879058"/>
          </a:xfrm>
        </p:spPr>
        <p:txBody>
          <a:bodyPr>
            <a:normAutofit fontScale="90000"/>
          </a:bodyPr>
          <a:lstStyle/>
          <a:p>
            <a:r>
              <a:rPr lang="en-US" dirty="0"/>
              <a:t>Angles, Saxons and Jutes</a:t>
            </a:r>
          </a:p>
        </p:txBody>
      </p:sp>
      <p:sp>
        <p:nvSpPr>
          <p:cNvPr id="11" name="TextBox 10">
            <a:extLst>
              <a:ext uri="{FF2B5EF4-FFF2-40B4-BE49-F238E27FC236}">
                <a16:creationId xmlns:a16="http://schemas.microsoft.com/office/drawing/2014/main" id="{4F0382F4-DD20-C1BB-B0B9-C369B0842F0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Angles, Saxons and Jutes have on the area?</a:t>
            </a:r>
          </a:p>
        </p:txBody>
      </p:sp>
      <p:sp>
        <p:nvSpPr>
          <p:cNvPr id="8" name="TextBox 7">
            <a:extLst>
              <a:ext uri="{FF2B5EF4-FFF2-40B4-BE49-F238E27FC236}">
                <a16:creationId xmlns:a16="http://schemas.microsoft.com/office/drawing/2014/main" id="{5DC852F4-56BB-CEF2-4F63-81C012A8419A}"/>
              </a:ext>
            </a:extLst>
          </p:cNvPr>
          <p:cNvSpPr txBox="1"/>
          <p:nvPr/>
        </p:nvSpPr>
        <p:spPr>
          <a:xfrm>
            <a:off x="354568" y="350330"/>
            <a:ext cx="7354332"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Angles, Saxons and Jutes arrived in Britain from what is now Denmark and Germany. Over the next couple of hundred years, they established the Anglo-Saxon kingdoms. There were seven main kingdoms: Northumbria, Mercia, East Anglia, Essex, Kent, Sussex and Wessex.</a:t>
            </a:r>
          </a:p>
        </p:txBody>
      </p:sp>
      <p:pic>
        <p:nvPicPr>
          <p:cNvPr id="12" name="Picture 11"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AAF87B0A-808E-9D30-069E-4EE0E2AEA4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421988">
            <a:off x="918316" y="1935039"/>
            <a:ext cx="5929144" cy="4286078"/>
          </a:xfrm>
          <a:prstGeom prst="rect">
            <a:avLst/>
          </a:prstGeom>
        </p:spPr>
      </p:pic>
      <p:pic>
        <p:nvPicPr>
          <p:cNvPr id="9" name="Picture 8"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
            <a:extLst>
              <a:ext uri="{FF2B5EF4-FFF2-40B4-BE49-F238E27FC236}">
                <a16:creationId xmlns:a16="http://schemas.microsoft.com/office/drawing/2014/main" id="{C4F99E6F-8BB2-FA00-05A3-F95D4E72F0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2408">
            <a:off x="7194430" y="158866"/>
            <a:ext cx="4727629" cy="6363620"/>
          </a:xfrm>
          <a:prstGeom prst="rect">
            <a:avLst/>
          </a:prstGeom>
        </p:spPr>
      </p:pic>
      <p:sp>
        <p:nvSpPr>
          <p:cNvPr id="6" name="TextBox 5">
            <a:extLst>
              <a:ext uri="{FF2B5EF4-FFF2-40B4-BE49-F238E27FC236}">
                <a16:creationId xmlns:a16="http://schemas.microsoft.com/office/drawing/2014/main" id="{F0FD11BD-F6FC-C3EC-DA59-C97E292FC92B}"/>
              </a:ext>
            </a:extLst>
          </p:cNvPr>
          <p:cNvSpPr txBox="1"/>
          <p:nvPr/>
        </p:nvSpPr>
        <p:spPr>
          <a:xfrm>
            <a:off x="7875556" y="4755517"/>
            <a:ext cx="3365376" cy="755976"/>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Maidstone would have been in the kingdom of Kent .</a:t>
            </a:r>
          </a:p>
        </p:txBody>
      </p:sp>
      <p:pic>
        <p:nvPicPr>
          <p:cNvPr id="4" name="Picture 3">
            <a:extLst>
              <a:ext uri="{FF2B5EF4-FFF2-40B4-BE49-F238E27FC236}">
                <a16:creationId xmlns:a16="http://schemas.microsoft.com/office/drawing/2014/main" id="{D2E068F0-4FCC-ED15-2811-F9840E7AD8F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spTree>
    <p:extLst>
      <p:ext uri="{BB962C8B-B14F-4D97-AF65-F5344CB8AC3E}">
        <p14:creationId xmlns:p14="http://schemas.microsoft.com/office/powerpoint/2010/main" val="3215040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1+#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0" presetClass="entr" presetSubtype="0" decel="50000" fill="hold" grpId="0" nodeType="after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45838DE-9C0E-FD76-85AD-2C0FE4111748}"/>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72FA967C-6726-C44C-11C6-0E9E4CEE0EEC}"/>
              </a:ext>
            </a:extLst>
          </p:cNvPr>
          <p:cNvSpPr>
            <a:spLocks noGrp="1"/>
          </p:cNvSpPr>
          <p:nvPr>
            <p:ph type="ctrTitle"/>
          </p:nvPr>
        </p:nvSpPr>
        <p:spPr>
          <a:xfrm>
            <a:off x="1524000" y="-1122486"/>
            <a:ext cx="9144000" cy="956465"/>
          </a:xfrm>
        </p:spPr>
        <p:txBody>
          <a:bodyPr/>
          <a:lstStyle/>
          <a:p>
            <a:r>
              <a:rPr lang="en-US" dirty="0"/>
              <a:t>Hengist and </a:t>
            </a:r>
            <a:r>
              <a:rPr lang="en-US" dirty="0" err="1"/>
              <a:t>Horsa</a:t>
            </a:r>
            <a:endParaRPr lang="en-US" dirty="0"/>
          </a:p>
        </p:txBody>
      </p:sp>
      <p:sp>
        <p:nvSpPr>
          <p:cNvPr id="11" name="TextBox 10">
            <a:extLst>
              <a:ext uri="{FF2B5EF4-FFF2-40B4-BE49-F238E27FC236}">
                <a16:creationId xmlns:a16="http://schemas.microsoft.com/office/drawing/2014/main" id="{6A697C9D-D7D8-B94C-CBBC-EEF696DBEFE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Angles, Saxons and Jutes have on the area?</a:t>
            </a:r>
          </a:p>
        </p:txBody>
      </p:sp>
      <p:sp>
        <p:nvSpPr>
          <p:cNvPr id="6" name="Title 1">
            <a:extLst>
              <a:ext uri="{FF2B5EF4-FFF2-40B4-BE49-F238E27FC236}">
                <a16:creationId xmlns:a16="http://schemas.microsoft.com/office/drawing/2014/main" id="{1C10D634-1DBF-8651-7646-B7D14CDEB5FB}"/>
              </a:ext>
            </a:extLst>
          </p:cNvPr>
          <p:cNvSpPr txBox="1">
            <a:spLocks/>
          </p:cNvSpPr>
          <p:nvPr/>
        </p:nvSpPr>
        <p:spPr>
          <a:xfrm>
            <a:off x="396298" y="351393"/>
            <a:ext cx="6935232" cy="80021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800" dirty="0">
                <a:ln w="12700">
                  <a:noFill/>
                </a:ln>
                <a:latin typeface="Superclarendon Rg" panose="02060605060000020003" pitchFamily="18" charset="77"/>
              </a:rPr>
              <a:t>Hengist and </a:t>
            </a:r>
            <a:r>
              <a:rPr lang="en-GB" sz="4800" dirty="0" err="1">
                <a:ln w="12700">
                  <a:noFill/>
                </a:ln>
                <a:latin typeface="Superclarendon Rg" panose="02060605060000020003" pitchFamily="18" charset="77"/>
              </a:rPr>
              <a:t>Horsa</a:t>
            </a:r>
            <a:endParaRPr lang="en-GB" sz="4800" dirty="0">
              <a:ln w="12700">
                <a:noFill/>
              </a:ln>
              <a:latin typeface="Superclarendon Rg" panose="02060605060000020003" pitchFamily="18" charset="77"/>
            </a:endParaRPr>
          </a:p>
        </p:txBody>
      </p:sp>
      <p:sp>
        <p:nvSpPr>
          <p:cNvPr id="9" name="TextBox 8">
            <a:extLst>
              <a:ext uri="{FF2B5EF4-FFF2-40B4-BE49-F238E27FC236}">
                <a16:creationId xmlns:a16="http://schemas.microsoft.com/office/drawing/2014/main" id="{B60080AF-E59D-0974-2706-B9A8D073785E}"/>
              </a:ext>
            </a:extLst>
          </p:cNvPr>
          <p:cNvSpPr txBox="1"/>
          <p:nvPr/>
        </p:nvSpPr>
        <p:spPr>
          <a:xfrm>
            <a:off x="445285" y="1146208"/>
            <a:ext cx="6886245"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After the Romans left in AD 410 a local tribal ruler, </a:t>
            </a:r>
            <a:r>
              <a:rPr lang="en-GB" sz="1400" dirty="0" err="1">
                <a:latin typeface="Linkpen 17a Print" panose="03050602060000000000" pitchFamily="66" charset="77"/>
              </a:rPr>
              <a:t>Vortigen</a:t>
            </a:r>
            <a:r>
              <a:rPr lang="en-GB" sz="1400" dirty="0">
                <a:latin typeface="Linkpen 17a Print" panose="03050602060000000000" pitchFamily="66" charset="77"/>
              </a:rPr>
              <a:t>, invited two Jutish leaders, Hengist and </a:t>
            </a:r>
            <a:r>
              <a:rPr lang="en-GB" sz="1400" dirty="0" err="1">
                <a:latin typeface="Linkpen 17a Print" panose="03050602060000000000" pitchFamily="66" charset="77"/>
              </a:rPr>
              <a:t>Horsa</a:t>
            </a:r>
            <a:r>
              <a:rPr lang="en-GB" sz="1400" dirty="0">
                <a:latin typeface="Linkpen 17a Print" panose="03050602060000000000" pitchFamily="66" charset="77"/>
              </a:rPr>
              <a:t> to settle and help him protect his lands from attack. These Jutes, originally from Jutland in what is now Denmark, are amongst the Anglo-Saxon people who invaded and settled in Britain.</a:t>
            </a:r>
          </a:p>
        </p:txBody>
      </p:sp>
      <p:sp>
        <p:nvSpPr>
          <p:cNvPr id="16" name="Rectangle 15">
            <a:extLst>
              <a:ext uri="{FF2B5EF4-FFF2-40B4-BE49-F238E27FC236}">
                <a16:creationId xmlns:a16="http://schemas.microsoft.com/office/drawing/2014/main" id="{94C41C16-0C7B-976A-C740-3607A5E54637}"/>
              </a:ext>
              <a:ext uri="{C183D7F6-B498-43B3-948B-1728B52AA6E4}">
                <adec:decorative xmlns:adec="http://schemas.microsoft.com/office/drawing/2017/decorative" val="1"/>
              </a:ext>
            </a:extLst>
          </p:cNvPr>
          <p:cNvSpPr/>
          <p:nvPr/>
        </p:nvSpPr>
        <p:spPr>
          <a:xfrm>
            <a:off x="0" y="2997200"/>
            <a:ext cx="9144000" cy="3086100"/>
          </a:xfrm>
          <a:prstGeom prst="rect">
            <a:avLst/>
          </a:prstGeom>
          <a:solidFill>
            <a:srgbClr val="56A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F9660F3-BAC2-EA0D-1AA6-104EBEF00BBD}"/>
              </a:ext>
            </a:extLst>
          </p:cNvPr>
          <p:cNvSpPr txBox="1"/>
          <p:nvPr/>
        </p:nvSpPr>
        <p:spPr>
          <a:xfrm>
            <a:off x="151880" y="3110929"/>
            <a:ext cx="2068806" cy="406971"/>
          </a:xfrm>
          <a:prstGeom prst="rect">
            <a:avLst/>
          </a:prstGeom>
          <a:noFill/>
        </p:spPr>
        <p:txBody>
          <a:bodyPr wrap="square">
            <a:spAutoFit/>
          </a:bodyPr>
          <a:lstStyle/>
          <a:p>
            <a:pPr>
              <a:lnSpc>
                <a:spcPts val="2420"/>
              </a:lnSpc>
            </a:pPr>
            <a:r>
              <a:rPr lang="en-GB" sz="2000" dirty="0">
                <a:solidFill>
                  <a:schemeClr val="bg1"/>
                </a:solidFill>
                <a:latin typeface="Superclarendon Rg" panose="02000505080000020003" pitchFamily="2" charset="77"/>
              </a:rPr>
              <a:t>FUN FACT!</a:t>
            </a:r>
          </a:p>
        </p:txBody>
      </p:sp>
      <p:sp>
        <p:nvSpPr>
          <p:cNvPr id="13" name="TextBox 12">
            <a:extLst>
              <a:ext uri="{FF2B5EF4-FFF2-40B4-BE49-F238E27FC236}">
                <a16:creationId xmlns:a16="http://schemas.microsoft.com/office/drawing/2014/main" id="{29693B31-BF81-0FA8-CD49-231E20DAE4B7}"/>
              </a:ext>
            </a:extLst>
          </p:cNvPr>
          <p:cNvSpPr txBox="1"/>
          <p:nvPr/>
        </p:nvSpPr>
        <p:spPr>
          <a:xfrm>
            <a:off x="151880" y="3624163"/>
            <a:ext cx="7074420" cy="2327560"/>
          </a:xfrm>
          <a:prstGeom prst="rect">
            <a:avLst/>
          </a:prstGeom>
          <a:noFill/>
        </p:spPr>
        <p:txBody>
          <a:bodyPr wrap="square">
            <a:spAutoFit/>
          </a:bodyPr>
          <a:lstStyle/>
          <a:p>
            <a:pPr>
              <a:lnSpc>
                <a:spcPct val="150000"/>
              </a:lnSpc>
            </a:pPr>
            <a:r>
              <a:rPr lang="en-GB" sz="1400" dirty="0">
                <a:solidFill>
                  <a:schemeClr val="bg1"/>
                </a:solidFill>
                <a:latin typeface="Linkpen 17a Print" panose="03050602060000000000" pitchFamily="66" charset="77"/>
              </a:rPr>
              <a:t>Even though this famous image of Hengist and </a:t>
            </a:r>
            <a:r>
              <a:rPr lang="en-GB" sz="1400" dirty="0" err="1">
                <a:solidFill>
                  <a:schemeClr val="bg1"/>
                </a:solidFill>
                <a:latin typeface="Linkpen 17a Print" panose="03050602060000000000" pitchFamily="66" charset="77"/>
              </a:rPr>
              <a:t>Horsa</a:t>
            </a:r>
            <a:r>
              <a:rPr lang="en-GB" sz="1400" dirty="0">
                <a:solidFill>
                  <a:schemeClr val="bg1"/>
                </a:solidFill>
                <a:latin typeface="Linkpen 17a Print" panose="03050602060000000000" pitchFamily="66" charset="77"/>
              </a:rPr>
              <a:t> is from an old history book, the historian has used their own imagination to create the scene – it is not completely historically accurate! </a:t>
            </a:r>
          </a:p>
          <a:p>
            <a:pPr>
              <a:lnSpc>
                <a:spcPct val="150000"/>
              </a:lnSpc>
            </a:pPr>
            <a:endParaRPr lang="en-GB" sz="1400" dirty="0">
              <a:solidFill>
                <a:schemeClr val="bg1"/>
              </a:solidFill>
              <a:latin typeface="Linkpen 17a Print" panose="03050602060000000000" pitchFamily="66" charset="77"/>
            </a:endParaRPr>
          </a:p>
          <a:p>
            <a:pPr>
              <a:lnSpc>
                <a:spcPct val="150000"/>
              </a:lnSpc>
            </a:pPr>
            <a:r>
              <a:rPr lang="en-GB" sz="1400" dirty="0">
                <a:solidFill>
                  <a:schemeClr val="bg1"/>
                </a:solidFill>
                <a:latin typeface="Linkpen 17a Print" panose="03050602060000000000" pitchFamily="66" charset="77"/>
              </a:rPr>
              <a:t>For example, the clothes are not from that time period and the crossbow had not even been invented when Hengist and </a:t>
            </a:r>
            <a:r>
              <a:rPr lang="en-GB" sz="1400" dirty="0" err="1">
                <a:solidFill>
                  <a:schemeClr val="bg1"/>
                </a:solidFill>
                <a:latin typeface="Linkpen 17a Print" panose="03050602060000000000" pitchFamily="66" charset="77"/>
              </a:rPr>
              <a:t>Horsa</a:t>
            </a:r>
            <a:r>
              <a:rPr lang="en-GB" sz="1400" dirty="0">
                <a:solidFill>
                  <a:schemeClr val="bg1"/>
                </a:solidFill>
                <a:latin typeface="Linkpen 17a Print" panose="03050602060000000000" pitchFamily="66" charset="77"/>
              </a:rPr>
              <a:t> arrived in Britain!</a:t>
            </a:r>
          </a:p>
        </p:txBody>
      </p:sp>
      <p:pic>
        <p:nvPicPr>
          <p:cNvPr id="4" name="Picture 3">
            <a:extLst>
              <a:ext uri="{FF2B5EF4-FFF2-40B4-BE49-F238E27FC236}">
                <a16:creationId xmlns:a16="http://schemas.microsoft.com/office/drawing/2014/main" id="{9F7F3188-79B1-194B-1AA2-03BAFB45CD5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4930" y="5555974"/>
            <a:ext cx="1567066" cy="1302026"/>
          </a:xfrm>
          <a:prstGeom prst="rect">
            <a:avLst/>
          </a:prstGeom>
        </p:spPr>
      </p:pic>
      <p:grpSp>
        <p:nvGrpSpPr>
          <p:cNvPr id="5" name="Group 4" descr="A drawing of two men with weapons walking in the foreground of a coat, ships are docked and men are departing from them.">
            <a:extLst>
              <a:ext uri="{FF2B5EF4-FFF2-40B4-BE49-F238E27FC236}">
                <a16:creationId xmlns:a16="http://schemas.microsoft.com/office/drawing/2014/main" id="{E37D19AB-0234-9F86-AD14-045E4B0F6133}"/>
              </a:ext>
            </a:extLst>
          </p:cNvPr>
          <p:cNvGrpSpPr/>
          <p:nvPr/>
        </p:nvGrpSpPr>
        <p:grpSpPr>
          <a:xfrm>
            <a:off x="7380516" y="716732"/>
            <a:ext cx="4370477" cy="5458433"/>
            <a:chOff x="7380516" y="716732"/>
            <a:chExt cx="4370477" cy="5458433"/>
          </a:xfrm>
        </p:grpSpPr>
        <p:pic>
          <p:nvPicPr>
            <p:cNvPr id="14" name="Picture 13" descr="A drawing of two men with weapons walking in the foreground of a coat, ships are docked and men are departing from them.">
              <a:extLst>
                <a:ext uri="{FF2B5EF4-FFF2-40B4-BE49-F238E27FC236}">
                  <a16:creationId xmlns:a16="http://schemas.microsoft.com/office/drawing/2014/main" id="{D32EAC40-EE41-B69F-37BD-A8B51CEA735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380516" y="716732"/>
              <a:ext cx="4321491" cy="5458433"/>
            </a:xfrm>
            <a:prstGeom prst="rect">
              <a:avLst/>
            </a:prstGeom>
            <a:ln w="28575">
              <a:solidFill>
                <a:srgbClr val="56AD46"/>
              </a:solidFill>
            </a:ln>
          </p:spPr>
        </p:pic>
        <p:sp>
          <p:nvSpPr>
            <p:cNvPr id="2" name="TextBox 1">
              <a:extLst>
                <a:ext uri="{FF2B5EF4-FFF2-40B4-BE49-F238E27FC236}">
                  <a16:creationId xmlns:a16="http://schemas.microsoft.com/office/drawing/2014/main" id="{00DFF454-1F63-A1FC-0FBB-4B09335AE5D7}"/>
                </a:ext>
              </a:extLst>
            </p:cNvPr>
            <p:cNvSpPr txBox="1"/>
            <p:nvPr/>
          </p:nvSpPr>
          <p:spPr>
            <a:xfrm>
              <a:off x="9071604" y="724855"/>
              <a:ext cx="2679389" cy="246221"/>
            </a:xfrm>
            <a:prstGeom prst="rect">
              <a:avLst/>
            </a:prstGeom>
            <a:noFill/>
          </p:spPr>
          <p:txBody>
            <a:bodyPr wrap="square" rtlCol="0">
              <a:spAutoFit/>
            </a:bodyPr>
            <a:lstStyle/>
            <a:p>
              <a:pPr algn="r"/>
              <a:r>
                <a:rPr lang="en-GB" sz="1000" dirty="0">
                  <a:solidFill>
                    <a:schemeClr val="bg1"/>
                  </a:solidFill>
                </a:rPr>
                <a:t>© Wikimedia Commons</a:t>
              </a:r>
            </a:p>
          </p:txBody>
        </p:sp>
      </p:grpSp>
    </p:spTree>
    <p:extLst>
      <p:ext uri="{BB962C8B-B14F-4D97-AF65-F5344CB8AC3E}">
        <p14:creationId xmlns:p14="http://schemas.microsoft.com/office/powerpoint/2010/main" val="25476853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fade">
                                      <p:cBhvr>
                                        <p:cTn id="22" dur="500"/>
                                        <p:tgtEl>
                                          <p:spTgt spid="13">
                                            <p:txEl>
                                              <p:pRg st="0" end="0"/>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xEl>
                                              <p:pRg st="2" end="2"/>
                                            </p:txEl>
                                          </p:spTgt>
                                        </p:tgtEl>
                                        <p:attrNameLst>
                                          <p:attrName>style.visibility</p:attrName>
                                        </p:attrNameLst>
                                      </p:cBhvr>
                                      <p:to>
                                        <p:strVal val="visible"/>
                                      </p:to>
                                    </p:set>
                                    <p:animEffect transition="in" filter="fade">
                                      <p:cBhvr>
                                        <p:cTn id="26" dur="500"/>
                                        <p:tgtEl>
                                          <p:spTgt spid="13">
                                            <p:txEl>
                                              <p:pRg st="2" end="2"/>
                                            </p:txEl>
                                          </p:spTgt>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right)">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uiExpand="1" build="allAtOnce"/>
      <p:bldP spid="16" grpId="0" animBg="1"/>
      <p:bldP spid="12" grpId="0"/>
      <p:bldP spid="13"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356</TotalTime>
  <Words>1392</Words>
  <Application>Microsoft Office PowerPoint</Application>
  <PresentationFormat>Widescreen</PresentationFormat>
  <Paragraphs>127</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Linkpen 17a Print</vt:lpstr>
      <vt:lpstr>Arial</vt:lpstr>
      <vt:lpstr>Calibri</vt:lpstr>
      <vt:lpstr>Aptos</vt:lpstr>
      <vt:lpstr>Nunito</vt:lpstr>
      <vt:lpstr>Superclarendon Rg</vt:lpstr>
      <vt:lpstr>Calibri Light</vt:lpstr>
      <vt:lpstr>Office Theme</vt:lpstr>
      <vt:lpstr>Invaders in and around Maidstone!</vt:lpstr>
      <vt:lpstr>The influence of invasions</vt:lpstr>
      <vt:lpstr>The Romans</vt:lpstr>
      <vt:lpstr>A Roman Road</vt:lpstr>
      <vt:lpstr>Roman Villas</vt:lpstr>
      <vt:lpstr>Other Roman Evidence</vt:lpstr>
      <vt:lpstr>Roman Departure</vt:lpstr>
      <vt:lpstr>Angles, Saxons and Jutes</vt:lpstr>
      <vt:lpstr>Hengist and Horsa</vt:lpstr>
      <vt:lpstr>Vortigern</vt:lpstr>
      <vt:lpstr>The Origin of Maidstone</vt:lpstr>
      <vt:lpstr>All Saints Church</vt:lpstr>
      <vt:lpstr>Norman Rule</vt:lpstr>
      <vt:lpstr>Bayeux Tapestry</vt:lpstr>
      <vt:lpstr>The First Trial</vt:lpstr>
      <vt:lpstr>Was Justice Served?</vt:lpstr>
      <vt:lpstr>Daily Life after Invasion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45</cp:revision>
  <dcterms:created xsi:type="dcterms:W3CDTF">2022-12-09T08:02:53Z</dcterms:created>
  <dcterms:modified xsi:type="dcterms:W3CDTF">2025-01-06T11:32:08Z</dcterms:modified>
</cp:coreProperties>
</file>