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handoutMasterIdLst>
    <p:handoutMasterId r:id="rId37"/>
  </p:handoutMasterIdLst>
  <p:sldIdLst>
    <p:sldId id="362" r:id="rId5"/>
    <p:sldId id="363" r:id="rId6"/>
    <p:sldId id="411" r:id="rId7"/>
    <p:sldId id="364" r:id="rId8"/>
    <p:sldId id="366" r:id="rId9"/>
    <p:sldId id="367" r:id="rId10"/>
    <p:sldId id="412" r:id="rId11"/>
    <p:sldId id="388" r:id="rId12"/>
    <p:sldId id="407" r:id="rId13"/>
    <p:sldId id="389" r:id="rId14"/>
    <p:sldId id="390" r:id="rId15"/>
    <p:sldId id="391" r:id="rId16"/>
    <p:sldId id="392" r:id="rId17"/>
    <p:sldId id="393" r:id="rId18"/>
    <p:sldId id="394" r:id="rId19"/>
    <p:sldId id="408" r:id="rId20"/>
    <p:sldId id="395" r:id="rId21"/>
    <p:sldId id="397" r:id="rId22"/>
    <p:sldId id="398" r:id="rId23"/>
    <p:sldId id="399" r:id="rId24"/>
    <p:sldId id="400" r:id="rId25"/>
    <p:sldId id="401" r:id="rId26"/>
    <p:sldId id="403" r:id="rId27"/>
    <p:sldId id="404" r:id="rId28"/>
    <p:sldId id="409" r:id="rId29"/>
    <p:sldId id="410" r:id="rId30"/>
    <p:sldId id="369" r:id="rId31"/>
    <p:sldId id="370" r:id="rId32"/>
    <p:sldId id="371" r:id="rId33"/>
    <p:sldId id="387" r:id="rId34"/>
    <p:sldId id="39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374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2C52B3-00A7-7B8C-C890-E6C05AC322EC}" name="Lam, Angela" initials="LA" userId="S::angela.lam@historicengland.org.uk::46b424b5-1ebe-420a-bf15-40e751be50ea" providerId="AD"/>
  <p188:author id="{B41FC8FF-5477-433A-DD58-11F5029A4DC4}" name="McHarg, Catherine" initials="MC" userId="S::catherine.mcharg@historicengland.org.uk::88b8f76c-9ae3-4745-88eb-fe0667a22a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eese, Emily-Ann" initials="CE" lastIdx="5" clrIdx="0">
    <p:extLst>
      <p:ext uri="{19B8F6BF-5375-455C-9EA6-DF929625EA0E}">
        <p15:presenceInfo xmlns:p15="http://schemas.microsoft.com/office/powerpoint/2012/main" userId="S::Emily-Ann.Cheese@historicengland.org.uk::876ce6bc-6da5-4efb-a3e9-dc8197e35e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907F"/>
    <a:srgbClr val="7EB5A9"/>
    <a:srgbClr val="F5C946"/>
    <a:srgbClr val="7AA62C"/>
    <a:srgbClr val="ADD0F0"/>
    <a:srgbClr val="F192B4"/>
    <a:srgbClr val="FBECCC"/>
    <a:srgbClr val="99BF71"/>
    <a:srgbClr val="B62126"/>
    <a:srgbClr val="596C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FA0098-2B5A-3546-800B-926404C6EB77}" v="37" dt="2023-07-14T13:32:01.7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2770" autoAdjust="0"/>
  </p:normalViewPr>
  <p:slideViewPr>
    <p:cSldViewPr snapToGrid="0">
      <p:cViewPr varScale="1">
        <p:scale>
          <a:sx n="86" d="100"/>
          <a:sy n="86" d="100"/>
        </p:scale>
        <p:origin x="66" y="624"/>
      </p:cViewPr>
      <p:guideLst>
        <p:guide orient="horz" pos="4110"/>
        <p:guide pos="3749"/>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24" d="100"/>
          <a:sy n="124" d="100"/>
        </p:scale>
        <p:origin x="3848"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944299-672F-11EE-16BA-E31C18584D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A68AE45-B4D7-0013-3592-80BC1DD14A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69F94-C859-B74E-8120-19D32CC83F4F}" type="datetimeFigureOut">
              <a:rPr lang="en-US" smtClean="0"/>
              <a:t>8/6/2024</a:t>
            </a:fld>
            <a:endParaRPr lang="en-US"/>
          </a:p>
        </p:txBody>
      </p:sp>
      <p:sp>
        <p:nvSpPr>
          <p:cNvPr id="4" name="Footer Placeholder 3">
            <a:extLst>
              <a:ext uri="{FF2B5EF4-FFF2-40B4-BE49-F238E27FC236}">
                <a16:creationId xmlns:a16="http://schemas.microsoft.com/office/drawing/2014/main" id="{A02E9E07-0643-32BA-F461-AD6FCB4DE2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D2F9C54-3384-9C1B-B200-63D107E22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90668D-9747-7B40-AB07-D99BCB2AD0D3}" type="slidenum">
              <a:rPr lang="en-US" smtClean="0"/>
              <a:t>‹#›</a:t>
            </a:fld>
            <a:endParaRPr lang="en-US"/>
          </a:p>
        </p:txBody>
      </p:sp>
    </p:spTree>
    <p:extLst>
      <p:ext uri="{BB962C8B-B14F-4D97-AF65-F5344CB8AC3E}">
        <p14:creationId xmlns:p14="http://schemas.microsoft.com/office/powerpoint/2010/main" val="243676731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83990-A5BB-0244-AEBF-938B6F8000C9}" type="datetimeFigureOut">
              <a:rPr lang="en-US" smtClean="0"/>
              <a:t>8/6/2024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FFB68-4C17-3C4E-8F1F-E2E74032E6C9}" type="slidenum">
              <a:rPr lang="en-US" smtClean="0"/>
              <a:t>‹#›</a:t>
            </a:fld>
            <a:endParaRPr lang="en-US"/>
          </a:p>
        </p:txBody>
      </p:sp>
    </p:spTree>
    <p:extLst>
      <p:ext uri="{BB962C8B-B14F-4D97-AF65-F5344CB8AC3E}">
        <p14:creationId xmlns:p14="http://schemas.microsoft.com/office/powerpoint/2010/main" val="1354832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historicengland.org.uk/services-skills/education/teaching-activities/wwii-and-the-development-of-medical-knowledg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historicengland.org.uk/images-books/photos/item/MED01/01/2581"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historicengland.org.uk/images-books/photos/item/MED01/01/2315"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historicengland.org.uk/services-skills/education/teaching-activities/wwii-and-the-development-of-medical-knowledg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mmons.wikimedia.org/wiki/File:Craiglockhart_Hydropathic_main_view.JP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mmons.wikimedia.org/wiki/File:Bergonic_chair.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istoricengland.org.uk/images-books/photos/item/MED01/01/1042"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historicengland.org.uk/images-books/photos/item/MED01/01/089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latin typeface="Arial" panose="020B0604020202020204" pitchFamily="34" charset="0"/>
                <a:cs typeface="Arial" panose="020B0604020202020204" pitchFamily="34" charset="0"/>
              </a:rPr>
              <a:t>This Power Point Relates to: Edexcel Medicine Through Time and AQA Health and the People.</a:t>
            </a:r>
          </a:p>
          <a:p>
            <a:endParaRPr lang="en-GB" sz="1200" dirty="0">
              <a:solidFill>
                <a:srgbClr val="000000"/>
              </a:solidFill>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It relates to the </a:t>
            </a:r>
            <a:r>
              <a:rPr lang="en-GB" sz="1200" dirty="0">
                <a:latin typeface="Arial" panose="020B0604020202020204" pitchFamily="34" charset="0"/>
                <a:cs typeface="Arial" panose="020B0604020202020204" pitchFamily="34" charset="0"/>
                <a:hlinkClick r:id="rId3"/>
              </a:rPr>
              <a:t>Teaching Activity: To what extent was the Second World War a factor in the development of medical knowledge?</a:t>
            </a:r>
            <a:endParaRPr lang="en-GB" sz="1200" dirty="0"/>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2</a:t>
            </a:fld>
            <a:endParaRPr lang="en-US"/>
          </a:p>
        </p:txBody>
      </p:sp>
    </p:spTree>
    <p:extLst>
      <p:ext uri="{BB962C8B-B14F-4D97-AF65-F5344CB8AC3E}">
        <p14:creationId xmlns:p14="http://schemas.microsoft.com/office/powerpoint/2010/main" val="709351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a:t>
            </a:r>
            <a:r>
              <a:rPr lang="en-GB" b="0" i="0" dirty="0">
                <a:solidFill>
                  <a:srgbClr val="151515"/>
                </a:solidFill>
                <a:effectLst/>
                <a:latin typeface="Source Sans Pro" panose="020B0503030403020204" pitchFamily="34" charset="0"/>
              </a:rPr>
              <a:t>Source: Historic England Archive Ref: MED01/01/2581 Date: 22 Jan 1942 - </a:t>
            </a:r>
            <a:r>
              <a:rPr lang="en-GB" sz="1800" u="sng"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3"/>
              </a:rPr>
              <a:t>https://historicengland.org.uk/images-books/photos/item/MED01/01/2581</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1AFFFB68-4C17-3C4E-8F1F-E2E74032E6C9}" type="slidenum">
              <a:rPr lang="en-US" smtClean="0"/>
              <a:t>21</a:t>
            </a:fld>
            <a:endParaRPr lang="en-US"/>
          </a:p>
        </p:txBody>
      </p:sp>
    </p:spTree>
    <p:extLst>
      <p:ext uri="{BB962C8B-B14F-4D97-AF65-F5344CB8AC3E}">
        <p14:creationId xmlns:p14="http://schemas.microsoft.com/office/powerpoint/2010/main" val="337134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22</a:t>
            </a:fld>
            <a:endParaRPr lang="en-US"/>
          </a:p>
        </p:txBody>
      </p:sp>
    </p:spTree>
    <p:extLst>
      <p:ext uri="{BB962C8B-B14F-4D97-AF65-F5344CB8AC3E}">
        <p14:creationId xmlns:p14="http://schemas.microsoft.com/office/powerpoint/2010/main" val="2264561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a:t>
            </a:r>
            <a:r>
              <a:rPr lang="en-GB" b="0" i="0" dirty="0">
                <a:solidFill>
                  <a:srgbClr val="151515"/>
                </a:solidFill>
                <a:effectLst/>
                <a:latin typeface="Source Sans Pro" panose="020B0503030403020204" pitchFamily="34" charset="0"/>
              </a:rPr>
              <a:t>Source: Historic England Archive Ref: MED01/01/2315 Date: 3 Nov 1941 - </a:t>
            </a:r>
            <a:r>
              <a:rPr lang="en-GB" sz="1800" u="sng"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3"/>
              </a:rPr>
              <a:t>https://historicengland.org.uk/images-books/photos/item/MED01/01/2315</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AFFFB68-4C17-3C4E-8F1F-E2E74032E6C9}" type="slidenum">
              <a:rPr lang="en-US" smtClean="0"/>
              <a:t>23</a:t>
            </a:fld>
            <a:endParaRPr lang="en-US"/>
          </a:p>
        </p:txBody>
      </p:sp>
    </p:spTree>
    <p:extLst>
      <p:ext uri="{BB962C8B-B14F-4D97-AF65-F5344CB8AC3E}">
        <p14:creationId xmlns:p14="http://schemas.microsoft.com/office/powerpoint/2010/main" val="1900776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24</a:t>
            </a:fld>
            <a:endParaRPr lang="en-US"/>
          </a:p>
        </p:txBody>
      </p:sp>
    </p:spTree>
    <p:extLst>
      <p:ext uri="{BB962C8B-B14F-4D97-AF65-F5344CB8AC3E}">
        <p14:creationId xmlns:p14="http://schemas.microsoft.com/office/powerpoint/2010/main" val="2339343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latin typeface="Arial" panose="020B0604020202020204" pitchFamily="34" charset="0"/>
                <a:cs typeface="Arial" panose="020B0604020202020204" pitchFamily="34" charset="0"/>
              </a:rPr>
              <a:t>This Power Point Relates to: Edexcel Medicine Through Time and AQA Health and the People.</a:t>
            </a:r>
          </a:p>
          <a:p>
            <a:endParaRPr lang="en-GB" sz="1200" dirty="0">
              <a:solidFill>
                <a:srgbClr val="000000"/>
              </a:solidFill>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It relates to the </a:t>
            </a:r>
            <a:r>
              <a:rPr lang="en-GB" sz="1200" dirty="0">
                <a:latin typeface="Arial" panose="020B0604020202020204" pitchFamily="34" charset="0"/>
                <a:cs typeface="Arial" panose="020B0604020202020204" pitchFamily="34" charset="0"/>
                <a:hlinkClick r:id="rId3"/>
              </a:rPr>
              <a:t>Teaching Activity: To what extent was the Second World War a factor in the development of medical knowledge?</a:t>
            </a:r>
            <a:endParaRPr lang="en-GB" sz="1200" dirty="0"/>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3</a:t>
            </a:fld>
            <a:endParaRPr lang="en-US"/>
          </a:p>
        </p:txBody>
      </p:sp>
    </p:spTree>
    <p:extLst>
      <p:ext uri="{BB962C8B-B14F-4D97-AF65-F5344CB8AC3E}">
        <p14:creationId xmlns:p14="http://schemas.microsoft.com/office/powerpoint/2010/main" val="3459074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7</a:t>
            </a:fld>
            <a:endParaRPr lang="en-US"/>
          </a:p>
        </p:txBody>
      </p:sp>
    </p:spTree>
    <p:extLst>
      <p:ext uri="{BB962C8B-B14F-4D97-AF65-F5344CB8AC3E}">
        <p14:creationId xmlns:p14="http://schemas.microsoft.com/office/powerpoint/2010/main" val="218195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Public domain, via Wikimedia Commons - </a:t>
            </a:r>
            <a:r>
              <a:rPr lang="en-GB" sz="1800" u="sng"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3"/>
              </a:rPr>
              <a:t>https://commons.wikimedia.org/wiki/File:Craiglockhart_Hydropathic_main_view.JPG</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10</a:t>
            </a:fld>
            <a:endParaRPr lang="en-US"/>
          </a:p>
        </p:txBody>
      </p:sp>
    </p:spTree>
    <p:extLst>
      <p:ext uri="{BB962C8B-B14F-4D97-AF65-F5344CB8AC3E}">
        <p14:creationId xmlns:p14="http://schemas.microsoft.com/office/powerpoint/2010/main" val="2684831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Public domain, via Wikimedia Commons - </a:t>
            </a:r>
            <a:r>
              <a:rPr lang="en-GB" sz="1800" u="sng"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3"/>
              </a:rPr>
              <a:t>https://commons.wikimedia.org/wiki/File:Bergonic_chair.jpg</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11</a:t>
            </a:fld>
            <a:endParaRPr lang="en-US"/>
          </a:p>
        </p:txBody>
      </p:sp>
    </p:spTree>
    <p:extLst>
      <p:ext uri="{BB962C8B-B14F-4D97-AF65-F5344CB8AC3E}">
        <p14:creationId xmlns:p14="http://schemas.microsoft.com/office/powerpoint/2010/main" val="3063980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a:t>
            </a:r>
            <a:r>
              <a:rPr lang="en-GB" b="0" i="0" dirty="0">
                <a:solidFill>
                  <a:srgbClr val="151515"/>
                </a:solidFill>
                <a:effectLst/>
                <a:latin typeface="Source Sans Pro" panose="020B0503030403020204" pitchFamily="34" charset="0"/>
              </a:rPr>
              <a:t>Source: Historic England Archive Ref: MED01/01/1042 Date: 10 Oct 1940 - </a:t>
            </a:r>
            <a:r>
              <a:rPr lang="en-GB" sz="1800" u="sng"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3"/>
              </a:rPr>
              <a:t>https://historicengland.org.uk/images-books/photos/item/MED01/01/1042</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17</a:t>
            </a:fld>
            <a:endParaRPr lang="en-US"/>
          </a:p>
        </p:txBody>
      </p:sp>
    </p:spTree>
    <p:extLst>
      <p:ext uri="{BB962C8B-B14F-4D97-AF65-F5344CB8AC3E}">
        <p14:creationId xmlns:p14="http://schemas.microsoft.com/office/powerpoint/2010/main" val="3653406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18</a:t>
            </a:fld>
            <a:endParaRPr lang="en-US"/>
          </a:p>
        </p:txBody>
      </p:sp>
    </p:spTree>
    <p:extLst>
      <p:ext uri="{BB962C8B-B14F-4D97-AF65-F5344CB8AC3E}">
        <p14:creationId xmlns:p14="http://schemas.microsoft.com/office/powerpoint/2010/main" val="3267593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t>Image: </a:t>
            </a:r>
            <a:r>
              <a:rPr lang="en-GB" b="0" i="0" dirty="0">
                <a:solidFill>
                  <a:srgbClr val="151515"/>
                </a:solidFill>
                <a:effectLst/>
                <a:latin typeface="Source Sans Pro" panose="020B0503030403020204" pitchFamily="34" charset="0"/>
              </a:rPr>
              <a:t>Source: Historic England Archive Ref: MED01/01/0890 Date: 13 Aug 1940 - </a:t>
            </a:r>
            <a:r>
              <a:rPr lang="en-GB" sz="1800" u="sng"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3"/>
              </a:rPr>
              <a:t>https://historicengland.org.uk/images-books/photos/item/MED01/01/0890</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19</a:t>
            </a:fld>
            <a:endParaRPr lang="en-US"/>
          </a:p>
        </p:txBody>
      </p:sp>
    </p:spTree>
    <p:extLst>
      <p:ext uri="{BB962C8B-B14F-4D97-AF65-F5344CB8AC3E}">
        <p14:creationId xmlns:p14="http://schemas.microsoft.com/office/powerpoint/2010/main" val="1667439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20</a:t>
            </a:fld>
            <a:endParaRPr lang="en-US"/>
          </a:p>
        </p:txBody>
      </p:sp>
    </p:spTree>
    <p:extLst>
      <p:ext uri="{BB962C8B-B14F-4D97-AF65-F5344CB8AC3E}">
        <p14:creationId xmlns:p14="http://schemas.microsoft.com/office/powerpoint/2010/main" val="2118537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hyperlink" Target="mailto:contact@historicengland.org.uk?subject=Education%20Resources" TargetMode="External"/><Relationship Id="rId4" Type="http://schemas.openxmlformats.org/officeDocument/2006/relationships/hyperlink" Target="http://www.historicengland.org.uk/education"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Front Cover - Single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C63036-2AAB-6E04-89BC-E62DFBB81AC4}"/>
              </a:ext>
            </a:extLst>
          </p:cNvPr>
          <p:cNvSpPr>
            <a:spLocks noGrp="1"/>
          </p:cNvSpPr>
          <p:nvPr>
            <p:ph type="title"/>
          </p:nvPr>
        </p:nvSpPr>
        <p:spPr>
          <a:xfrm>
            <a:off x="0" y="-1404622"/>
            <a:ext cx="10515600" cy="1325563"/>
          </a:xfrm>
          <a:prstGeom prst="rect">
            <a:avLst/>
          </a:prstGeom>
        </p:spPr>
        <p:txBody>
          <a:bodyPr/>
          <a:lstStyle>
            <a:lvl1pPr>
              <a:defRPr baseline="0">
                <a:solidFill>
                  <a:srgbClr val="40907F"/>
                </a:solidFill>
              </a:defRPr>
            </a:lvl1pPr>
          </a:lstStyle>
          <a:p>
            <a:r>
              <a:rPr lang="en-GB" dirty="0"/>
              <a:t>Click to edit Master title style</a:t>
            </a:r>
            <a:endParaRPr lang="en-US" dirty="0"/>
          </a:p>
        </p:txBody>
      </p:sp>
      <p:grpSp>
        <p:nvGrpSpPr>
          <p:cNvPr id="7" name="Group 2">
            <a:extLst>
              <a:ext uri="{FF2B5EF4-FFF2-40B4-BE49-F238E27FC236}">
                <a16:creationId xmlns:a16="http://schemas.microsoft.com/office/drawing/2014/main" id="{369C1781-720E-1D93-58A4-0181FF076ECE}"/>
              </a:ext>
              <a:ext uri="{C183D7F6-B498-43B3-948B-1728B52AA6E4}">
                <adec:decorative xmlns:adec="http://schemas.microsoft.com/office/drawing/2017/decorative" val="1"/>
              </a:ext>
            </a:extLst>
          </p:cNvPr>
          <p:cNvGrpSpPr/>
          <p:nvPr userDrawn="1"/>
        </p:nvGrpSpPr>
        <p:grpSpPr>
          <a:xfrm>
            <a:off x="-2" y="0"/>
            <a:ext cx="4122821" cy="6858000"/>
            <a:chOff x="0" y="0"/>
            <a:chExt cx="1825933" cy="3408051"/>
          </a:xfrm>
        </p:grpSpPr>
        <p:sp>
          <p:nvSpPr>
            <p:cNvPr id="8" name="Freeform 3">
              <a:extLst>
                <a:ext uri="{FF2B5EF4-FFF2-40B4-BE49-F238E27FC236}">
                  <a16:creationId xmlns:a16="http://schemas.microsoft.com/office/drawing/2014/main" id="{A3C66558-6BC5-3EAF-D9D4-3E5DD05ACF55}"/>
                </a:ext>
                <a:ext uri="{C183D7F6-B498-43B3-948B-1728B52AA6E4}">
                  <adec:decorative xmlns:adec="http://schemas.microsoft.com/office/drawing/2017/decorative" val="1"/>
                </a:ext>
              </a:extLst>
            </p:cNvPr>
            <p:cNvSpPr/>
            <p:nvPr/>
          </p:nvSpPr>
          <p:spPr>
            <a:xfrm>
              <a:off x="0" y="0"/>
              <a:ext cx="1825933" cy="3408051"/>
            </a:xfrm>
            <a:custGeom>
              <a:avLst/>
              <a:gdLst/>
              <a:ahLst/>
              <a:cxnLst/>
              <a:rect l="l" t="t" r="r" b="b"/>
              <a:pathLst>
                <a:path w="1825933" h="3408051">
                  <a:moveTo>
                    <a:pt x="0" y="0"/>
                  </a:moveTo>
                  <a:lnTo>
                    <a:pt x="1825933" y="0"/>
                  </a:lnTo>
                  <a:lnTo>
                    <a:pt x="1825933" y="3408051"/>
                  </a:lnTo>
                  <a:lnTo>
                    <a:pt x="0" y="3408051"/>
                  </a:lnTo>
                  <a:close/>
                </a:path>
              </a:pathLst>
            </a:custGeom>
            <a:solidFill>
              <a:srgbClr val="7EB5A9"/>
            </a:solidFill>
          </p:spPr>
          <p:txBody>
            <a:bodyPr/>
            <a:lstStyle/>
            <a:p>
              <a:endParaRPr lang="en-US" dirty="0"/>
            </a:p>
          </p:txBody>
        </p:sp>
      </p:grpSp>
      <p:pic>
        <p:nvPicPr>
          <p:cNvPr id="9" name="Picture 4" descr="Historic England logo">
            <a:extLst>
              <a:ext uri="{FF2B5EF4-FFF2-40B4-BE49-F238E27FC236}">
                <a16:creationId xmlns:a16="http://schemas.microsoft.com/office/drawing/2014/main" id="{F77E6D1A-3889-6FDB-E8F1-345B1A144433}"/>
              </a:ext>
            </a:extLst>
          </p:cNvPr>
          <p:cNvPicPr>
            <a:picLocks noChangeAspect="1"/>
          </p:cNvPicPr>
          <p:nvPr userDrawn="1"/>
        </p:nvPicPr>
        <p:blipFill>
          <a:blip r:embed="rId2"/>
          <a:srcRect l="5763"/>
          <a:stretch>
            <a:fillRect/>
          </a:stretch>
        </p:blipFill>
        <p:spPr>
          <a:xfrm>
            <a:off x="365709" y="552891"/>
            <a:ext cx="2209809" cy="776356"/>
          </a:xfrm>
          <a:prstGeom prst="rect">
            <a:avLst/>
          </a:prstGeom>
        </p:spPr>
      </p:pic>
      <p:sp>
        <p:nvSpPr>
          <p:cNvPr id="10" name="TextBox 9">
            <a:extLst>
              <a:ext uri="{FF2B5EF4-FFF2-40B4-BE49-F238E27FC236}">
                <a16:creationId xmlns:a16="http://schemas.microsoft.com/office/drawing/2014/main" id="{69E87A62-87CE-37A0-C03A-E79436DB79B7}"/>
              </a:ext>
            </a:extLst>
          </p:cNvPr>
          <p:cNvSpPr txBox="1"/>
          <p:nvPr userDrawn="1"/>
        </p:nvSpPr>
        <p:spPr>
          <a:xfrm>
            <a:off x="365709" y="1693087"/>
            <a:ext cx="3857005" cy="707886"/>
          </a:xfrm>
          <a:prstGeom prst="rect">
            <a:avLst/>
          </a:prstGeom>
          <a:noFill/>
        </p:spPr>
        <p:txBody>
          <a:bodyPr wrap="square" lIns="0" rIns="90000" rtlCol="0">
            <a:spAutoFit/>
          </a:bodyPr>
          <a:lstStyle/>
          <a:p>
            <a:r>
              <a:rPr lang="en-US" sz="4000" b="1" i="0" baseline="0" dirty="0">
                <a:latin typeface="Arial" panose="020B0604020202020204" pitchFamily="34" charset="0"/>
              </a:rPr>
              <a:t>Education</a:t>
            </a:r>
          </a:p>
        </p:txBody>
      </p:sp>
      <p:sp>
        <p:nvSpPr>
          <p:cNvPr id="3" name="Subtitle 2">
            <a:extLst>
              <a:ext uri="{FF2B5EF4-FFF2-40B4-BE49-F238E27FC236}">
                <a16:creationId xmlns:a16="http://schemas.microsoft.com/office/drawing/2014/main" id="{22867521-F3A6-44BC-B943-55AC31C43580}"/>
              </a:ext>
            </a:extLst>
          </p:cNvPr>
          <p:cNvSpPr>
            <a:spLocks noGrp="1"/>
          </p:cNvSpPr>
          <p:nvPr>
            <p:ph type="subTitle" idx="1" hasCustomPrompt="1"/>
          </p:nvPr>
        </p:nvSpPr>
        <p:spPr>
          <a:xfrm>
            <a:off x="365709" y="2559090"/>
            <a:ext cx="3578970" cy="2410371"/>
          </a:xfrm>
          <a:prstGeom prst="rect">
            <a:avLst/>
          </a:prstGeom>
        </p:spPr>
        <p:txBody>
          <a:bodyPr lIns="0"/>
          <a:lstStyle>
            <a:lvl1pPr marL="0" marR="0" indent="0" algn="l" defTabSz="914400" rtl="0" eaLnBrk="1" fontAlgn="auto" latinLnBrk="0" hangingPunct="1">
              <a:lnSpc>
                <a:spcPct val="100000"/>
              </a:lnSpc>
              <a:spcBef>
                <a:spcPts val="1000"/>
              </a:spcBef>
              <a:spcAft>
                <a:spcPts val="0"/>
              </a:spcAft>
              <a:buClrTx/>
              <a:buSzTx/>
              <a:buFontTx/>
              <a:buNone/>
              <a:tabLst/>
              <a:defRPr sz="2400" b="1"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Title here</a:t>
            </a:r>
          </a:p>
        </p:txBody>
      </p:sp>
      <p:sp>
        <p:nvSpPr>
          <p:cNvPr id="11" name="Picture Placeholder 16">
            <a:extLst>
              <a:ext uri="{FF2B5EF4-FFF2-40B4-BE49-F238E27FC236}">
                <a16:creationId xmlns:a16="http://schemas.microsoft.com/office/drawing/2014/main" id="{86F0CE02-6F25-7873-FF45-05A1A8F2862A}"/>
              </a:ext>
            </a:extLst>
          </p:cNvPr>
          <p:cNvSpPr>
            <a:spLocks noGrp="1"/>
          </p:cNvSpPr>
          <p:nvPr>
            <p:ph type="pic" sz="quarter" idx="10"/>
          </p:nvPr>
        </p:nvSpPr>
        <p:spPr>
          <a:xfrm>
            <a:off x="4122819" y="0"/>
            <a:ext cx="8069181" cy="6858000"/>
          </a:xfrm>
          <a:prstGeom prst="rect">
            <a:avLst/>
          </a:prstGeom>
        </p:spPr>
        <p:txBody>
          <a:bodyPr/>
          <a:lstStyle/>
          <a:p>
            <a:endParaRPr lang="en-US" dirty="0"/>
          </a:p>
        </p:txBody>
      </p:sp>
    </p:spTree>
    <p:extLst>
      <p:ext uri="{BB962C8B-B14F-4D97-AF65-F5344CB8AC3E}">
        <p14:creationId xmlns:p14="http://schemas.microsoft.com/office/powerpoint/2010/main" val="10798977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Content-Polaroid-Lef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8" y="365126"/>
            <a:ext cx="4961834" cy="1099374"/>
          </a:xfrm>
          <a:prstGeom prst="rect">
            <a:avLst/>
          </a:prstGeom>
        </p:spPr>
        <p:txBody>
          <a:bodyPr lIns="0" rIns="90000"/>
          <a:lstStyle>
            <a:lvl1pPr>
              <a:defRPr sz="3200" baseline="0">
                <a:solidFill>
                  <a:srgbClr val="40907F"/>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8" y="1780413"/>
            <a:ext cx="5905354" cy="426647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2" name="Picture Placeholder 13">
            <a:extLst>
              <a:ext uri="{FF2B5EF4-FFF2-40B4-BE49-F238E27FC236}">
                <a16:creationId xmlns:a16="http://schemas.microsoft.com/office/drawing/2014/main" id="{DBE7C6AD-9EF4-C8BD-F254-F9A43B87974C}"/>
              </a:ext>
              <a:ext uri="{C183D7F6-B498-43B3-948B-1728B52AA6E4}">
                <adec:decorative xmlns:adec="http://schemas.microsoft.com/office/drawing/2017/decorative" val="1"/>
              </a:ext>
            </a:extLst>
          </p:cNvPr>
          <p:cNvSpPr>
            <a:spLocks noGrp="1"/>
          </p:cNvSpPr>
          <p:nvPr>
            <p:ph type="pic" sz="quarter" idx="11" hasCustomPrompt="1"/>
          </p:nvPr>
        </p:nvSpPr>
        <p:spPr>
          <a:xfrm rot="20733588">
            <a:off x="5851663" y="42543"/>
            <a:ext cx="3533443" cy="3821993"/>
          </a:xfrm>
          <a:prstGeom prst="rect">
            <a:avLst/>
          </a:prstGeom>
          <a:blipFill>
            <a:blip r:embed="rId2"/>
            <a:stretch>
              <a:fillRect l="-412" r="-412"/>
            </a:stretch>
          </a:blipFill>
        </p:spPr>
        <p:txBody>
          <a:bodyPr/>
          <a:lstStyle/>
          <a:p>
            <a:r>
              <a:rPr lang="en-US"/>
              <a:t> </a:t>
            </a:r>
          </a:p>
        </p:txBody>
      </p:sp>
      <p:sp>
        <p:nvSpPr>
          <p:cNvPr id="3" name="Picture Placeholder 13">
            <a:extLst>
              <a:ext uri="{FF2B5EF4-FFF2-40B4-BE49-F238E27FC236}">
                <a16:creationId xmlns:a16="http://schemas.microsoft.com/office/drawing/2014/main" id="{AF10C154-B5F4-2AB9-E4DC-9B98B67E4EC8}"/>
              </a:ext>
            </a:extLst>
          </p:cNvPr>
          <p:cNvSpPr>
            <a:spLocks noGrp="1"/>
          </p:cNvSpPr>
          <p:nvPr>
            <p:ph type="pic" sz="quarter" idx="12"/>
          </p:nvPr>
        </p:nvSpPr>
        <p:spPr>
          <a:xfrm rot="20733588">
            <a:off x="6138793" y="244200"/>
            <a:ext cx="2945160" cy="2762675"/>
          </a:xfrm>
          <a:prstGeom prst="rect">
            <a:avLst/>
          </a:prstGeom>
        </p:spPr>
        <p:txBody>
          <a:bodyPr/>
          <a:lstStyle/>
          <a:p>
            <a:endParaRPr lang="en-US"/>
          </a:p>
        </p:txBody>
      </p:sp>
      <p:sp>
        <p:nvSpPr>
          <p:cNvPr id="13" name="Washi">
            <a:extLst>
              <a:ext uri="{FF2B5EF4-FFF2-40B4-BE49-F238E27FC236}">
                <a16:creationId xmlns:a16="http://schemas.microsoft.com/office/drawing/2014/main" id="{3D843452-DDC2-464B-128D-56EE03D75799}"/>
              </a:ext>
              <a:ext uri="{C183D7F6-B498-43B3-948B-1728B52AA6E4}">
                <adec:decorative xmlns:adec="http://schemas.microsoft.com/office/drawing/2017/decorative" val="1"/>
              </a:ext>
            </a:extLst>
          </p:cNvPr>
          <p:cNvSpPr>
            <a:spLocks noGrp="1"/>
          </p:cNvSpPr>
          <p:nvPr>
            <p:ph type="pic" sz="quarter" idx="26" hasCustomPrompt="1"/>
          </p:nvPr>
        </p:nvSpPr>
        <p:spPr>
          <a:xfrm>
            <a:off x="8897031" y="1148588"/>
            <a:ext cx="2836863" cy="631825"/>
          </a:xfrm>
          <a:prstGeom prst="rect">
            <a:avLst/>
          </a:prstGeom>
          <a:blipFill>
            <a:blip r:embed="rId3"/>
            <a:stretch>
              <a:fillRect l="-412" r="-412"/>
            </a:stretch>
          </a:blipFill>
        </p:spPr>
        <p:txBody>
          <a:bodyPr/>
          <a:lstStyle/>
          <a:p>
            <a:r>
              <a:rPr lang="en-US"/>
              <a:t> </a:t>
            </a:r>
          </a:p>
        </p:txBody>
      </p:sp>
      <p:sp>
        <p:nvSpPr>
          <p:cNvPr id="6" name="Text Placeholder">
            <a:extLst>
              <a:ext uri="{FF2B5EF4-FFF2-40B4-BE49-F238E27FC236}">
                <a16:creationId xmlns:a16="http://schemas.microsoft.com/office/drawing/2014/main" id="{FD7BA617-E113-D9F9-7D00-48C495758257}"/>
              </a:ext>
            </a:extLst>
          </p:cNvPr>
          <p:cNvSpPr>
            <a:spLocks noGrp="1"/>
          </p:cNvSpPr>
          <p:nvPr>
            <p:ph type="body" sz="quarter" idx="23"/>
          </p:nvPr>
        </p:nvSpPr>
        <p:spPr>
          <a:xfrm>
            <a:off x="9013845" y="1211200"/>
            <a:ext cx="260323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4" name="Picture Placeholder 13">
            <a:extLst>
              <a:ext uri="{FF2B5EF4-FFF2-40B4-BE49-F238E27FC236}">
                <a16:creationId xmlns:a16="http://schemas.microsoft.com/office/drawing/2014/main" id="{67B0742A-D5AC-E9BC-AC04-0EAB1A6EE463}"/>
              </a:ext>
              <a:ext uri="{C183D7F6-B498-43B3-948B-1728B52AA6E4}">
                <adec:decorative xmlns:adec="http://schemas.microsoft.com/office/drawing/2017/decorative" val="1"/>
              </a:ext>
            </a:extLst>
          </p:cNvPr>
          <p:cNvSpPr>
            <a:spLocks noGrp="1"/>
          </p:cNvSpPr>
          <p:nvPr>
            <p:ph type="pic" sz="quarter" idx="13" hasCustomPrompt="1"/>
          </p:nvPr>
        </p:nvSpPr>
        <p:spPr>
          <a:xfrm rot="1268507">
            <a:off x="7916434" y="2772772"/>
            <a:ext cx="3554984" cy="3845293"/>
          </a:xfrm>
          <a:prstGeom prst="rect">
            <a:avLst/>
          </a:prstGeom>
          <a:blipFill>
            <a:blip r:embed="rId2"/>
            <a:stretch>
              <a:fillRect l="-412" r="-412"/>
            </a:stretch>
          </a:blipFill>
        </p:spPr>
        <p:txBody>
          <a:bodyPr/>
          <a:lstStyle/>
          <a:p>
            <a:r>
              <a:rPr lang="en-US"/>
              <a:t> </a:t>
            </a:r>
          </a:p>
        </p:txBody>
      </p:sp>
      <p:sp>
        <p:nvSpPr>
          <p:cNvPr id="5" name="Picture Placeholder 13">
            <a:extLst>
              <a:ext uri="{FF2B5EF4-FFF2-40B4-BE49-F238E27FC236}">
                <a16:creationId xmlns:a16="http://schemas.microsoft.com/office/drawing/2014/main" id="{AECF7057-A67D-92F7-5C78-311852F7C474}"/>
              </a:ext>
            </a:extLst>
          </p:cNvPr>
          <p:cNvSpPr>
            <a:spLocks noGrp="1"/>
          </p:cNvSpPr>
          <p:nvPr>
            <p:ph type="pic" sz="quarter" idx="14"/>
          </p:nvPr>
        </p:nvSpPr>
        <p:spPr>
          <a:xfrm rot="1268507">
            <a:off x="8441820" y="3060311"/>
            <a:ext cx="2878832" cy="2764023"/>
          </a:xfrm>
          <a:prstGeom prst="rect">
            <a:avLst/>
          </a:prstGeom>
        </p:spPr>
        <p:txBody>
          <a:bodyPr/>
          <a:lstStyle/>
          <a:p>
            <a:endParaRPr lang="en-US"/>
          </a:p>
        </p:txBody>
      </p:sp>
      <p:sp>
        <p:nvSpPr>
          <p:cNvPr id="10" name="Washi">
            <a:extLst>
              <a:ext uri="{FF2B5EF4-FFF2-40B4-BE49-F238E27FC236}">
                <a16:creationId xmlns:a16="http://schemas.microsoft.com/office/drawing/2014/main" id="{EC0D0A2A-79D8-C43B-BA57-BBEFE892C5D8}"/>
              </a:ext>
              <a:ext uri="{C183D7F6-B498-43B3-948B-1728B52AA6E4}">
                <adec:decorative xmlns:adec="http://schemas.microsoft.com/office/drawing/2017/decorative" val="1"/>
              </a:ext>
            </a:extLst>
          </p:cNvPr>
          <p:cNvSpPr>
            <a:spLocks noGrp="1"/>
          </p:cNvSpPr>
          <p:nvPr>
            <p:ph type="pic" sz="quarter" idx="25" hasCustomPrompt="1"/>
          </p:nvPr>
        </p:nvSpPr>
        <p:spPr>
          <a:xfrm>
            <a:off x="6496050" y="6057900"/>
            <a:ext cx="2836863" cy="631825"/>
          </a:xfrm>
          <a:prstGeom prst="rect">
            <a:avLst/>
          </a:prstGeom>
          <a:blipFill>
            <a:blip r:embed="rId3"/>
            <a:stretch>
              <a:fillRect l="-412" r="-412"/>
            </a:stretch>
          </a:blipFill>
        </p:spPr>
        <p:txBody>
          <a:bodyPr/>
          <a:lstStyle/>
          <a:p>
            <a:r>
              <a:rPr lang="en-US"/>
              <a:t> </a:t>
            </a:r>
          </a:p>
        </p:txBody>
      </p:sp>
      <p:sp>
        <p:nvSpPr>
          <p:cNvPr id="8" name="Text Placeholder 41">
            <a:extLst>
              <a:ext uri="{FF2B5EF4-FFF2-40B4-BE49-F238E27FC236}">
                <a16:creationId xmlns:a16="http://schemas.microsoft.com/office/drawing/2014/main" id="{5E7A1B5F-101B-7A92-3AEC-2AF04A484F8D}"/>
              </a:ext>
            </a:extLst>
          </p:cNvPr>
          <p:cNvSpPr>
            <a:spLocks noGrp="1"/>
          </p:cNvSpPr>
          <p:nvPr>
            <p:ph type="body" sz="quarter" idx="24"/>
          </p:nvPr>
        </p:nvSpPr>
        <p:spPr>
          <a:xfrm>
            <a:off x="6496128" y="6179553"/>
            <a:ext cx="260323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Tree>
    <p:extLst>
      <p:ext uri="{BB962C8B-B14F-4D97-AF65-F5344CB8AC3E}">
        <p14:creationId xmlns:p14="http://schemas.microsoft.com/office/powerpoint/2010/main" val="21282066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 Title+Conten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a:lstStyle>
            <a:lvl1pPr>
              <a:defRPr sz="3200" baseline="0">
                <a:solidFill>
                  <a:srgbClr val="40907F"/>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10971915" cy="4320194"/>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pic>
        <p:nvPicPr>
          <p:cNvPr id="9" name="Picture 7" descr="Historic England logo">
            <a:extLst>
              <a:ext uri="{FF2B5EF4-FFF2-40B4-BE49-F238E27FC236}">
                <a16:creationId xmlns:a16="http://schemas.microsoft.com/office/drawing/2014/main" id="{11D99608-A4E7-6CA1-122D-F9FC40489A14}"/>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sp>
        <p:nvSpPr>
          <p:cNvPr id="2" name="AutoShape 5">
            <a:extLst>
              <a:ext uri="{FF2B5EF4-FFF2-40B4-BE49-F238E27FC236}">
                <a16:creationId xmlns:a16="http://schemas.microsoft.com/office/drawing/2014/main" id="{0686A806-8B99-4CCF-73F4-B0B3B2E13398}"/>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 uri="{C183D7F6-B498-43B3-948B-1728B52AA6E4}">
                  <adec:decorative xmlns:adec="http://schemas.microsoft.com/office/drawing/2017/decorative" val="1"/>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EB5A9"/>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8800285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ull Page - Title+Content - no footer">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a:lstStyle>
            <a:lvl1pPr>
              <a:defRPr sz="3200" baseline="0">
                <a:solidFill>
                  <a:srgbClr val="40907F"/>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10971915"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 uri="{C183D7F6-B498-43B3-948B-1728B52AA6E4}">
                  <adec:decorative xmlns:adec="http://schemas.microsoft.com/office/drawing/2017/decorative" val="1"/>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EB5A9"/>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7716993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age - Content Block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10B67-A54C-2859-F342-DD804B0F7164}"/>
              </a:ext>
            </a:extLst>
          </p:cNvPr>
          <p:cNvSpPr>
            <a:spLocks noGrp="1"/>
          </p:cNvSpPr>
          <p:nvPr>
            <p:ph type="title"/>
          </p:nvPr>
        </p:nvSpPr>
        <p:spPr>
          <a:xfrm>
            <a:off x="166687" y="-1032572"/>
            <a:ext cx="10515600" cy="982193"/>
          </a:xfrm>
        </p:spPr>
        <p:txBody>
          <a:bodyPr/>
          <a:lstStyle>
            <a:lvl1pPr>
              <a:defRPr baseline="0">
                <a:solidFill>
                  <a:srgbClr val="40907F"/>
                </a:solidFill>
              </a:defRPr>
            </a:lvl1pPr>
          </a:lstStyle>
          <a:p>
            <a:r>
              <a:rPr lang="en-GB" dirty="0"/>
              <a:t>Click to edit Master title style</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391178"/>
            <a:ext cx="10971915" cy="539926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pic>
        <p:nvPicPr>
          <p:cNvPr id="9" name="Picture 7" descr="Historic England logo">
            <a:extLst>
              <a:ext uri="{FF2B5EF4-FFF2-40B4-BE49-F238E27FC236}">
                <a16:creationId xmlns:a16="http://schemas.microsoft.com/office/drawing/2014/main" id="{11D99608-A4E7-6CA1-122D-F9FC40489A14}"/>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EB5A9"/>
            </a:solidFill>
          </p:spPr>
        </p:sp>
      </p:grpSp>
      <p:sp>
        <p:nvSpPr>
          <p:cNvPr id="2" name="AutoShape 5">
            <a:extLst>
              <a:ext uri="{FF2B5EF4-FFF2-40B4-BE49-F238E27FC236}">
                <a16:creationId xmlns:a16="http://schemas.microsoft.com/office/drawing/2014/main" id="{8DC9ECEE-0EE8-C1DE-10B8-270F3DA5D0C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056855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Statement">
    <p:spTree>
      <p:nvGrpSpPr>
        <p:cNvPr id="1" name=""/>
        <p:cNvGrpSpPr/>
        <p:nvPr/>
      </p:nvGrpSpPr>
      <p:grpSpPr>
        <a:xfrm>
          <a:off x="0" y="0"/>
          <a:ext cx="0" cy="0"/>
          <a:chOff x="0" y="0"/>
          <a:chExt cx="0" cy="0"/>
        </a:xfrm>
      </p:grpSpPr>
      <p:sp>
        <p:nvSpPr>
          <p:cNvPr id="3" name="Title 18">
            <a:extLst>
              <a:ext uri="{FF2B5EF4-FFF2-40B4-BE49-F238E27FC236}">
                <a16:creationId xmlns:a16="http://schemas.microsoft.com/office/drawing/2014/main" id="{858C5593-7A4D-F1CA-FAE6-FE2094900D82}"/>
              </a:ext>
            </a:extLst>
          </p:cNvPr>
          <p:cNvSpPr>
            <a:spLocks noGrp="1"/>
          </p:cNvSpPr>
          <p:nvPr>
            <p:ph type="title" hasCustomPrompt="1"/>
          </p:nvPr>
        </p:nvSpPr>
        <p:spPr>
          <a:xfrm>
            <a:off x="357185" y="759956"/>
            <a:ext cx="10996613" cy="710288"/>
          </a:xfrm>
          <a:prstGeom prst="rect">
            <a:avLst/>
          </a:prstGeom>
        </p:spPr>
        <p:txBody>
          <a:bodyPr lIns="0"/>
          <a:lstStyle>
            <a:lvl1pPr algn="ctr">
              <a:defRPr sz="4600" baseline="0">
                <a:solidFill>
                  <a:schemeClr val="tx1"/>
                </a:solidFill>
              </a:defRPr>
            </a:lvl1pPr>
          </a:lstStyle>
          <a:p>
            <a:r>
              <a:rPr lang="en-GB"/>
              <a:t>Click to edit – Big Statements</a:t>
            </a:r>
            <a:endParaRPr lang="en-US"/>
          </a:p>
        </p:txBody>
      </p:sp>
      <p:sp>
        <p:nvSpPr>
          <p:cNvPr id="4" name="Content Placeholder 2">
            <a:extLst>
              <a:ext uri="{FF2B5EF4-FFF2-40B4-BE49-F238E27FC236}">
                <a16:creationId xmlns:a16="http://schemas.microsoft.com/office/drawing/2014/main" id="{84AC80B6-5158-96C5-F3E2-F3233BB9C600}"/>
              </a:ext>
            </a:extLst>
          </p:cNvPr>
          <p:cNvSpPr>
            <a:spLocks noGrp="1"/>
          </p:cNvSpPr>
          <p:nvPr>
            <p:ph idx="1"/>
          </p:nvPr>
        </p:nvSpPr>
        <p:spPr>
          <a:xfrm>
            <a:off x="381885" y="2158706"/>
            <a:ext cx="10971915" cy="3631732"/>
          </a:xfrm>
          <a:prstGeom prst="rect">
            <a:avLst/>
          </a:prstGeom>
        </p:spPr>
        <p:txBody>
          <a:bodyPr lIns="0" rIns="90000"/>
          <a:lstStyle>
            <a:lvl1pPr marL="0" indent="0" algn="ctr">
              <a:buFontTx/>
              <a:buNone/>
              <a:defRPr sz="3200" b="1" i="0" baseline="0"/>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GB"/>
              <a:t>Click to edit Master text styles</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pic>
        <p:nvPicPr>
          <p:cNvPr id="9" name="Picture 7" descr="Historic England logo">
            <a:extLst>
              <a:ext uri="{FF2B5EF4-FFF2-40B4-BE49-F238E27FC236}">
                <a16:creationId xmlns:a16="http://schemas.microsoft.com/office/drawing/2014/main" id="{11D99608-A4E7-6CA1-122D-F9FC40489A14}"/>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EB5A9"/>
            </a:solidFill>
          </p:spPr>
        </p:sp>
      </p:grpSp>
      <p:sp>
        <p:nvSpPr>
          <p:cNvPr id="2" name="AutoShape 5">
            <a:extLst>
              <a:ext uri="{FF2B5EF4-FFF2-40B4-BE49-F238E27FC236}">
                <a16:creationId xmlns:a16="http://schemas.microsoft.com/office/drawing/2014/main" id="{8DC9ECEE-0EE8-C1DE-10B8-270F3DA5D0C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8986989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 Content Blo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F6069-348B-8FA0-F7CB-6D53057E38A0}"/>
              </a:ext>
            </a:extLst>
          </p:cNvPr>
          <p:cNvSpPr>
            <a:spLocks noGrp="1"/>
          </p:cNvSpPr>
          <p:nvPr>
            <p:ph type="title"/>
          </p:nvPr>
        </p:nvSpPr>
        <p:spPr>
          <a:xfrm>
            <a:off x="381885" y="-1049337"/>
            <a:ext cx="10515600" cy="992187"/>
          </a:xfrm>
        </p:spPr>
        <p:txBody>
          <a:bodyPr/>
          <a:lstStyle/>
          <a:p>
            <a:r>
              <a:rPr lang="en-GB"/>
              <a:t>Click to edit Master title style</a:t>
            </a:r>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391178"/>
            <a:ext cx="10971915" cy="6002128"/>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EB5A9"/>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3337160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age - Content Block - Full Picture">
    <p:spTree>
      <p:nvGrpSpPr>
        <p:cNvPr id="1" name=""/>
        <p:cNvGrpSpPr/>
        <p:nvPr/>
      </p:nvGrpSpPr>
      <p:grpSpPr>
        <a:xfrm>
          <a:off x="0" y="0"/>
          <a:ext cx="0" cy="0"/>
          <a:chOff x="0" y="0"/>
          <a:chExt cx="0" cy="0"/>
        </a:xfrm>
      </p:grpSpPr>
      <p:sp>
        <p:nvSpPr>
          <p:cNvPr id="4" name="Title 18">
            <a:extLst>
              <a:ext uri="{FF2B5EF4-FFF2-40B4-BE49-F238E27FC236}">
                <a16:creationId xmlns:a16="http://schemas.microsoft.com/office/drawing/2014/main" id="{69542118-A086-8DBB-1902-845F881FEC69}"/>
              </a:ext>
            </a:extLst>
          </p:cNvPr>
          <p:cNvSpPr>
            <a:spLocks noGrp="1"/>
          </p:cNvSpPr>
          <p:nvPr>
            <p:ph type="title"/>
          </p:nvPr>
        </p:nvSpPr>
        <p:spPr>
          <a:xfrm>
            <a:off x="357187" y="365126"/>
            <a:ext cx="5580905" cy="710288"/>
          </a:xfrm>
          <a:prstGeom prst="rect">
            <a:avLst/>
          </a:prstGeom>
        </p:spPr>
        <p:txBody>
          <a:bodyPr lIns="0" rIns="90000"/>
          <a:lstStyle>
            <a:lvl1pPr>
              <a:defRPr sz="3200" baseline="0">
                <a:solidFill>
                  <a:srgbClr val="40907F"/>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6" y="1411704"/>
            <a:ext cx="5324852" cy="4981601"/>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3" name="Picture Placeholder 2">
            <a:extLst>
              <a:ext uri="{FF2B5EF4-FFF2-40B4-BE49-F238E27FC236}">
                <a16:creationId xmlns:a16="http://schemas.microsoft.com/office/drawing/2014/main" id="{E24F6B04-3C74-61E5-A8E9-58BFA80B098E}"/>
              </a:ext>
            </a:extLst>
          </p:cNvPr>
          <p:cNvSpPr>
            <a:spLocks noGrp="1"/>
          </p:cNvSpPr>
          <p:nvPr>
            <p:ph type="pic" sz="quarter" idx="10"/>
          </p:nvPr>
        </p:nvSpPr>
        <p:spPr>
          <a:xfrm>
            <a:off x="6096000" y="0"/>
            <a:ext cx="6096000" cy="6858000"/>
          </a:xfrm>
          <a:prstGeom prst="rect">
            <a:avLst/>
          </a:prstGeom>
        </p:spPr>
        <p:txBody>
          <a:bodyPr/>
          <a:lstStyle/>
          <a:p>
            <a:endParaRPr lang="en-US"/>
          </a:p>
        </p:txBody>
      </p:sp>
      <p:sp>
        <p:nvSpPr>
          <p:cNvPr id="5" name="Picture Placeholder 15">
            <a:extLst>
              <a:ext uri="{FF2B5EF4-FFF2-40B4-BE49-F238E27FC236}">
                <a16:creationId xmlns:a16="http://schemas.microsoft.com/office/drawing/2014/main" id="{A8D4281E-727A-E0FF-DF59-20BE3AF4F993}"/>
              </a:ext>
              <a:ext uri="{C183D7F6-B498-43B3-948B-1728B52AA6E4}">
                <adec:decorative xmlns:adec="http://schemas.microsoft.com/office/drawing/2017/decorative" val="1"/>
              </a:ext>
            </a:extLst>
          </p:cNvPr>
          <p:cNvSpPr>
            <a:spLocks noGrp="1"/>
          </p:cNvSpPr>
          <p:nvPr>
            <p:ph type="pic" sz="quarter" idx="24" hasCustomPrompt="1"/>
          </p:nvPr>
        </p:nvSpPr>
        <p:spPr>
          <a:xfrm>
            <a:off x="5706738" y="6173927"/>
            <a:ext cx="3643313" cy="579437"/>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p>
            <a:r>
              <a:rPr lang="en-US"/>
              <a:t> </a:t>
            </a:r>
          </a:p>
        </p:txBody>
      </p:sp>
      <p:sp>
        <p:nvSpPr>
          <p:cNvPr id="6" name="Text Placeholder 41">
            <a:extLst>
              <a:ext uri="{FF2B5EF4-FFF2-40B4-BE49-F238E27FC236}">
                <a16:creationId xmlns:a16="http://schemas.microsoft.com/office/drawing/2014/main" id="{5EBB73BC-55F3-4270-D904-0E40AD5957E9}"/>
              </a:ext>
            </a:extLst>
          </p:cNvPr>
          <p:cNvSpPr>
            <a:spLocks noGrp="1"/>
          </p:cNvSpPr>
          <p:nvPr>
            <p:ph type="body" sz="quarter" idx="23"/>
          </p:nvPr>
        </p:nvSpPr>
        <p:spPr>
          <a:xfrm>
            <a:off x="5976304" y="6256477"/>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Tree>
    <p:extLst>
      <p:ext uri="{BB962C8B-B14F-4D97-AF65-F5344CB8AC3E}">
        <p14:creationId xmlns:p14="http://schemas.microsoft.com/office/powerpoint/2010/main" val="253028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Page">
    <p:spTree>
      <p:nvGrpSpPr>
        <p:cNvPr id="1" name=""/>
        <p:cNvGrpSpPr/>
        <p:nvPr/>
      </p:nvGrpSpPr>
      <p:grpSpPr>
        <a:xfrm>
          <a:off x="0" y="0"/>
          <a:ext cx="0" cy="0"/>
          <a:chOff x="0" y="0"/>
          <a:chExt cx="0" cy="0"/>
        </a:xfrm>
      </p:grpSpPr>
      <p:sp>
        <p:nvSpPr>
          <p:cNvPr id="3" name="Title 18">
            <a:extLst>
              <a:ext uri="{FF2B5EF4-FFF2-40B4-BE49-F238E27FC236}">
                <a16:creationId xmlns:a16="http://schemas.microsoft.com/office/drawing/2014/main" id="{A9F01D6F-7A5D-7A07-82DF-165C6B942EE7}"/>
              </a:ext>
            </a:extLst>
          </p:cNvPr>
          <p:cNvSpPr>
            <a:spLocks noGrp="1"/>
          </p:cNvSpPr>
          <p:nvPr>
            <p:ph type="title"/>
          </p:nvPr>
        </p:nvSpPr>
        <p:spPr>
          <a:xfrm>
            <a:off x="713183" y="142007"/>
            <a:ext cx="4837111" cy="260001"/>
          </a:xfrm>
          <a:prstGeom prst="rect">
            <a:avLst/>
          </a:prstGeom>
        </p:spPr>
        <p:txBody>
          <a:bodyPr lIns="0" rIns="90000"/>
          <a:lstStyle>
            <a:lvl1pPr algn="ctr">
              <a:defRPr sz="1800" baseline="0">
                <a:solidFill>
                  <a:srgbClr val="40907F"/>
                </a:solidFill>
              </a:defRPr>
            </a:lvl1pPr>
          </a:lstStyle>
          <a:p>
            <a:r>
              <a:rPr lang="en-GB" dirty="0"/>
              <a:t>Click to edit</a:t>
            </a:r>
            <a:endParaRPr lang="en-US" dirty="0"/>
          </a:p>
        </p:txBody>
      </p:sp>
      <p:sp>
        <p:nvSpPr>
          <p:cNvPr id="30" name="Text Placeholder 29">
            <a:extLst>
              <a:ext uri="{FF2B5EF4-FFF2-40B4-BE49-F238E27FC236}">
                <a16:creationId xmlns:a16="http://schemas.microsoft.com/office/drawing/2014/main" id="{6F3E1C4C-1657-08AF-3752-DB99B3A9D1D9}"/>
              </a:ext>
            </a:extLst>
          </p:cNvPr>
          <p:cNvSpPr>
            <a:spLocks noGrp="1"/>
          </p:cNvSpPr>
          <p:nvPr>
            <p:ph type="body" sz="quarter" idx="20"/>
          </p:nvPr>
        </p:nvSpPr>
        <p:spPr>
          <a:xfrm>
            <a:off x="713182" y="715139"/>
            <a:ext cx="4837112" cy="449262"/>
          </a:xfrm>
          <a:prstGeom prst="rect">
            <a:avLst/>
          </a:prstGeom>
        </p:spPr>
        <p:txBody>
          <a:bodyPr/>
          <a:lstStyle>
            <a:lvl1pPr algn="ctr">
              <a:defRPr sz="1800" b="1"/>
            </a:lvl1pPr>
          </a:lstStyle>
          <a:p>
            <a:pPr lvl="0"/>
            <a:r>
              <a:rPr lang="en-US"/>
              <a:t>Click to edit</a:t>
            </a:r>
          </a:p>
        </p:txBody>
      </p:sp>
      <p:sp>
        <p:nvSpPr>
          <p:cNvPr id="2" name="Picture Placeholder 13">
            <a:extLst>
              <a:ext uri="{FF2B5EF4-FFF2-40B4-BE49-F238E27FC236}">
                <a16:creationId xmlns:a16="http://schemas.microsoft.com/office/drawing/2014/main" id="{59B9C638-F0C7-4816-ADAB-9BC6297F0894}"/>
              </a:ext>
            </a:extLst>
          </p:cNvPr>
          <p:cNvSpPr>
            <a:spLocks noGrp="1"/>
          </p:cNvSpPr>
          <p:nvPr>
            <p:ph type="pic" sz="quarter" idx="12"/>
          </p:nvPr>
        </p:nvSpPr>
        <p:spPr>
          <a:xfrm>
            <a:off x="1243982" y="1183537"/>
            <a:ext cx="3775513" cy="4085161"/>
          </a:xfrm>
          <a:prstGeom prst="rect">
            <a:avLst/>
          </a:prstGeom>
          <a:ln w="38100" cap="sq">
            <a:solidFill>
              <a:srgbClr val="40907F"/>
            </a:solidFill>
          </a:ln>
        </p:spPr>
        <p:txBody>
          <a:bodyPr/>
          <a:lstStyle/>
          <a:p>
            <a:endParaRPr lang="en-US"/>
          </a:p>
        </p:txBody>
      </p:sp>
      <p:sp>
        <p:nvSpPr>
          <p:cNvPr id="28" name="Text Placeholder 3">
            <a:extLst>
              <a:ext uri="{FF2B5EF4-FFF2-40B4-BE49-F238E27FC236}">
                <a16:creationId xmlns:a16="http://schemas.microsoft.com/office/drawing/2014/main" id="{4FD5CCA4-0816-0EAE-30F9-330997DCC172}"/>
              </a:ext>
            </a:extLst>
          </p:cNvPr>
          <p:cNvSpPr>
            <a:spLocks noGrp="1"/>
          </p:cNvSpPr>
          <p:nvPr>
            <p:ph type="body" sz="half" idx="19"/>
          </p:nvPr>
        </p:nvSpPr>
        <p:spPr>
          <a:xfrm>
            <a:off x="326502" y="5425444"/>
            <a:ext cx="5610472" cy="1170019"/>
          </a:xfrm>
          <a:prstGeom prst="rect">
            <a:avLst/>
          </a:prstGeom>
          <a:solidFill>
            <a:schemeClr val="bg1"/>
          </a:solidFill>
        </p:spPr>
        <p:txBody>
          <a:bodyPr wrap="square" lIns="0" tIns="0" rIns="0" bIns="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27" name="Text Placeholder 26">
            <a:extLst>
              <a:ext uri="{FF2B5EF4-FFF2-40B4-BE49-F238E27FC236}">
                <a16:creationId xmlns:a16="http://schemas.microsoft.com/office/drawing/2014/main" id="{71AB78D4-44BE-8D7A-6700-D52C0D73AAF0}"/>
              </a:ext>
            </a:extLst>
          </p:cNvPr>
          <p:cNvSpPr>
            <a:spLocks noGrp="1"/>
          </p:cNvSpPr>
          <p:nvPr>
            <p:ph type="body" sz="quarter" idx="18"/>
          </p:nvPr>
        </p:nvSpPr>
        <p:spPr>
          <a:xfrm>
            <a:off x="6800736" y="165652"/>
            <a:ext cx="4837103" cy="267677"/>
          </a:xfrm>
          <a:prstGeom prst="rect">
            <a:avLst/>
          </a:prstGeom>
        </p:spPr>
        <p:txBody>
          <a:bodyPr lIns="0" tIns="0"/>
          <a:lstStyle>
            <a:lvl1pPr algn="ctr">
              <a:defRPr lang="en-US" sz="1800" b="1" i="0" kern="1200" baseline="0" dirty="0">
                <a:solidFill>
                  <a:srgbClr val="40907F"/>
                </a:solidFill>
                <a:latin typeface="Arial" panose="020B0604020202020204" pitchFamily="34" charset="0"/>
                <a:ea typeface="+mj-ea"/>
                <a:cs typeface="+mj-cs"/>
              </a:defRPr>
            </a:lvl1pPr>
          </a:lstStyle>
          <a:p>
            <a:pPr lvl="0"/>
            <a:r>
              <a:rPr lang="en-GB" dirty="0"/>
              <a:t>Click to edit</a:t>
            </a:r>
            <a:endParaRPr lang="en-US" dirty="0"/>
          </a:p>
        </p:txBody>
      </p:sp>
      <p:sp>
        <p:nvSpPr>
          <p:cNvPr id="33" name="Text Placeholder 32">
            <a:extLst>
              <a:ext uri="{FF2B5EF4-FFF2-40B4-BE49-F238E27FC236}">
                <a16:creationId xmlns:a16="http://schemas.microsoft.com/office/drawing/2014/main" id="{9481F48B-D76F-FA6B-6B47-5936D5CD00F2}"/>
              </a:ext>
            </a:extLst>
          </p:cNvPr>
          <p:cNvSpPr>
            <a:spLocks noGrp="1"/>
          </p:cNvSpPr>
          <p:nvPr>
            <p:ph type="body" sz="quarter" idx="21"/>
          </p:nvPr>
        </p:nvSpPr>
        <p:spPr>
          <a:xfrm>
            <a:off x="6800736" y="715139"/>
            <a:ext cx="4837103" cy="449263"/>
          </a:xfrm>
          <a:prstGeom prst="rect">
            <a:avLst/>
          </a:prstGeom>
        </p:spPr>
        <p:txBody>
          <a:bodyPr/>
          <a:lstStyle>
            <a:lvl1pPr algn="ctr">
              <a:defRPr lang="en-GB" sz="1800" b="1" kern="1200" dirty="0" smtClean="0">
                <a:solidFill>
                  <a:schemeClr val="tx1"/>
                </a:solidFill>
                <a:latin typeface="+mn-lt"/>
                <a:ea typeface="+mn-ea"/>
                <a:cs typeface="+mn-cs"/>
              </a:defRPr>
            </a:lvl1pPr>
          </a:lstStyle>
          <a:p>
            <a:pPr lvl="0"/>
            <a:r>
              <a:rPr lang="en-GB" dirty="0"/>
              <a:t>Click to edit</a:t>
            </a:r>
            <a:endParaRPr lang="en-US" dirty="0"/>
          </a:p>
        </p:txBody>
      </p:sp>
      <p:sp>
        <p:nvSpPr>
          <p:cNvPr id="8" name="Picture Placeholder 13">
            <a:extLst>
              <a:ext uri="{FF2B5EF4-FFF2-40B4-BE49-F238E27FC236}">
                <a16:creationId xmlns:a16="http://schemas.microsoft.com/office/drawing/2014/main" id="{EC6DD91D-C862-8ACA-5535-A9F4C42D3603}"/>
              </a:ext>
            </a:extLst>
          </p:cNvPr>
          <p:cNvSpPr>
            <a:spLocks noGrp="1"/>
          </p:cNvSpPr>
          <p:nvPr>
            <p:ph type="pic" sz="quarter" idx="16"/>
          </p:nvPr>
        </p:nvSpPr>
        <p:spPr>
          <a:xfrm>
            <a:off x="7331531" y="1194646"/>
            <a:ext cx="3775513" cy="4085161"/>
          </a:xfrm>
          <a:prstGeom prst="rect">
            <a:avLst/>
          </a:prstGeom>
          <a:ln w="38100" cap="sq">
            <a:solidFill>
              <a:srgbClr val="40907F"/>
            </a:solidFill>
          </a:ln>
        </p:spPr>
        <p:txBody>
          <a:bodyPr/>
          <a:lstStyle/>
          <a:p>
            <a:endParaRPr lang="en-US" dirty="0"/>
          </a:p>
        </p:txBody>
      </p:sp>
      <p:sp>
        <p:nvSpPr>
          <p:cNvPr id="11" name="Text Placeholder 3">
            <a:extLst>
              <a:ext uri="{FF2B5EF4-FFF2-40B4-BE49-F238E27FC236}">
                <a16:creationId xmlns:a16="http://schemas.microsoft.com/office/drawing/2014/main" id="{5785154F-0EA4-256D-CB79-16180119B43C}"/>
              </a:ext>
            </a:extLst>
          </p:cNvPr>
          <p:cNvSpPr>
            <a:spLocks noGrp="1"/>
          </p:cNvSpPr>
          <p:nvPr>
            <p:ph type="body" sz="half" idx="17"/>
          </p:nvPr>
        </p:nvSpPr>
        <p:spPr>
          <a:xfrm>
            <a:off x="6414051" y="5425444"/>
            <a:ext cx="5610472" cy="1170019"/>
          </a:xfrm>
          <a:prstGeom prst="rect">
            <a:avLst/>
          </a:prstGeom>
          <a:solidFill>
            <a:schemeClr val="bg1"/>
          </a:solidFill>
        </p:spPr>
        <p:txBody>
          <a:bodyPr wrap="square" lIns="0" tIns="0" rIns="0" bIns="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cxnSp>
        <p:nvCxnSpPr>
          <p:cNvPr id="13" name="Straight Connector 12">
            <a:extLst>
              <a:ext uri="{FF2B5EF4-FFF2-40B4-BE49-F238E27FC236}">
                <a16:creationId xmlns:a16="http://schemas.microsoft.com/office/drawing/2014/main" id="{FAA7E0E7-5DA6-F4EB-0192-5AEE9092535E}"/>
              </a:ext>
            </a:extLst>
          </p:cNvPr>
          <p:cNvCxnSpPr>
            <a:cxnSpLocks/>
          </p:cNvCxnSpPr>
          <p:nvPr userDrawn="1"/>
        </p:nvCxnSpPr>
        <p:spPr>
          <a:xfrm>
            <a:off x="0" y="570323"/>
            <a:ext cx="12192000" cy="0"/>
          </a:xfrm>
          <a:prstGeom prst="line">
            <a:avLst/>
          </a:prstGeom>
          <a:ln w="15875">
            <a:solidFill>
              <a:srgbClr val="40907F"/>
            </a:solidFill>
          </a:ln>
        </p:spPr>
        <p:style>
          <a:lnRef idx="1">
            <a:schemeClr val="accent1"/>
          </a:lnRef>
          <a:fillRef idx="0">
            <a:schemeClr val="accent1"/>
          </a:fillRef>
          <a:effectRef idx="0">
            <a:schemeClr val="accent1"/>
          </a:effectRef>
          <a:fontRef idx="minor">
            <a:schemeClr val="tx1"/>
          </a:fontRef>
        </p:style>
      </p:cxnSp>
      <p:pic>
        <p:nvPicPr>
          <p:cNvPr id="18" name="Picture 17" descr="Scissors icon">
            <a:extLst>
              <a:ext uri="{FF2B5EF4-FFF2-40B4-BE49-F238E27FC236}">
                <a16:creationId xmlns:a16="http://schemas.microsoft.com/office/drawing/2014/main" id="{6F72EBA6-F59E-F096-F2DA-C54BD75E2B25}"/>
              </a:ext>
            </a:extLst>
          </p:cNvPr>
          <p:cNvPicPr>
            <a:picLocks noChangeAspect="1"/>
          </p:cNvPicPr>
          <p:nvPr userDrawn="1"/>
        </p:nvPicPr>
        <p:blipFill>
          <a:blip r:embed="rId2"/>
          <a:stretch>
            <a:fillRect/>
          </a:stretch>
        </p:blipFill>
        <p:spPr>
          <a:xfrm rot="16200000" flipH="1">
            <a:off x="5931494" y="213191"/>
            <a:ext cx="329010" cy="255213"/>
          </a:xfrm>
          <a:prstGeom prst="rect">
            <a:avLst/>
          </a:prstGeom>
        </p:spPr>
      </p:pic>
      <p:cxnSp>
        <p:nvCxnSpPr>
          <p:cNvPr id="19" name="Straight Connector 18" descr="Dotted Line">
            <a:extLst>
              <a:ext uri="{FF2B5EF4-FFF2-40B4-BE49-F238E27FC236}">
                <a16:creationId xmlns:a16="http://schemas.microsoft.com/office/drawing/2014/main" id="{7D055D7C-91E0-EBF4-9F57-37C2B0E02D9D}"/>
              </a:ext>
            </a:extLst>
          </p:cNvPr>
          <p:cNvCxnSpPr>
            <a:cxnSpLocks/>
          </p:cNvCxnSpPr>
          <p:nvPr userDrawn="1"/>
        </p:nvCxnSpPr>
        <p:spPr>
          <a:xfrm>
            <a:off x="6095999" y="589460"/>
            <a:ext cx="0" cy="6337120"/>
          </a:xfrm>
          <a:prstGeom prst="line">
            <a:avLst/>
          </a:prstGeom>
          <a:ln w="34925">
            <a:prstDash val="dash"/>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97593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 Content Block - Picture Bottom">
    <p:spTree>
      <p:nvGrpSpPr>
        <p:cNvPr id="1" name=""/>
        <p:cNvGrpSpPr/>
        <p:nvPr/>
      </p:nvGrpSpPr>
      <p:grpSpPr>
        <a:xfrm>
          <a:off x="0" y="0"/>
          <a:ext cx="0" cy="0"/>
          <a:chOff x="0" y="0"/>
          <a:chExt cx="0" cy="0"/>
        </a:xfrm>
      </p:grpSpPr>
      <p:sp>
        <p:nvSpPr>
          <p:cNvPr id="2" name="Title 18">
            <a:extLst>
              <a:ext uri="{FF2B5EF4-FFF2-40B4-BE49-F238E27FC236}">
                <a16:creationId xmlns:a16="http://schemas.microsoft.com/office/drawing/2014/main" id="{293A6F18-5388-F9FC-054F-BCCF55E217AE}"/>
              </a:ext>
            </a:extLst>
          </p:cNvPr>
          <p:cNvSpPr>
            <a:spLocks noGrp="1"/>
          </p:cNvSpPr>
          <p:nvPr>
            <p:ph type="title"/>
          </p:nvPr>
        </p:nvSpPr>
        <p:spPr>
          <a:xfrm>
            <a:off x="357187" y="365126"/>
            <a:ext cx="11420267" cy="710288"/>
          </a:xfrm>
          <a:prstGeom prst="rect">
            <a:avLst/>
          </a:prstGeom>
        </p:spPr>
        <p:txBody>
          <a:bodyPr lIns="0" rIns="90000"/>
          <a:lstStyle>
            <a:lvl1pPr>
              <a:defRPr sz="3200" baseline="0">
                <a:solidFill>
                  <a:srgbClr val="40907F"/>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414546" y="1399707"/>
            <a:ext cx="11362908" cy="1921716"/>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4" name="Picture Placeholder 3">
            <a:extLst>
              <a:ext uri="{FF2B5EF4-FFF2-40B4-BE49-F238E27FC236}">
                <a16:creationId xmlns:a16="http://schemas.microsoft.com/office/drawing/2014/main" id="{6F256E01-267D-D2C4-531F-70FF91F1090A}"/>
              </a:ext>
            </a:extLst>
          </p:cNvPr>
          <p:cNvSpPr>
            <a:spLocks noGrp="1"/>
          </p:cNvSpPr>
          <p:nvPr>
            <p:ph type="pic" sz="quarter" idx="10"/>
          </p:nvPr>
        </p:nvSpPr>
        <p:spPr>
          <a:xfrm>
            <a:off x="414338" y="3429000"/>
            <a:ext cx="11363325" cy="3119438"/>
          </a:xfrm>
          <a:prstGeom prst="rect">
            <a:avLst/>
          </a:prstGeom>
        </p:spPr>
        <p:txBody>
          <a:bodyPr/>
          <a:lstStyle/>
          <a:p>
            <a:endParaRPr lang="en-US"/>
          </a:p>
        </p:txBody>
      </p:sp>
    </p:spTree>
    <p:extLst>
      <p:ext uri="{BB962C8B-B14F-4D97-AF65-F5344CB8AC3E}">
        <p14:creationId xmlns:p14="http://schemas.microsoft.com/office/powerpoint/2010/main" val="30318187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Pic-Two-Tex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40907F"/>
                </a:solidFill>
              </a:defRPr>
            </a:lvl1pPr>
          </a:lstStyle>
          <a:p>
            <a:r>
              <a:rPr lang="en-GB" dirty="0"/>
              <a:t>Click to edit</a:t>
            </a:r>
            <a:endParaRPr lang="en-US" dirty="0"/>
          </a:p>
        </p:txBody>
      </p:sp>
      <p:sp>
        <p:nvSpPr>
          <p:cNvPr id="16" name="Picture Placeholder 13">
            <a:extLst>
              <a:ext uri="{FF2B5EF4-FFF2-40B4-BE49-F238E27FC236}">
                <a16:creationId xmlns:a16="http://schemas.microsoft.com/office/drawing/2014/main" id="{8E962C4A-7DAF-900E-E9A3-FB229FE24B09}"/>
              </a:ext>
            </a:extLst>
          </p:cNvPr>
          <p:cNvSpPr>
            <a:spLocks noGrp="1"/>
          </p:cNvSpPr>
          <p:nvPr>
            <p:ph type="pic" sz="quarter" idx="12"/>
          </p:nvPr>
        </p:nvSpPr>
        <p:spPr>
          <a:xfrm>
            <a:off x="357185" y="1408082"/>
            <a:ext cx="3775513" cy="4085161"/>
          </a:xfrm>
          <a:prstGeom prst="rect">
            <a:avLst/>
          </a:prstGeom>
          <a:ln w="50800" cap="sq">
            <a:solidFill>
              <a:srgbClr val="40907F"/>
            </a:solidFill>
          </a:ln>
        </p:spPr>
        <p:txBody>
          <a:bodyPr/>
          <a:lstStyle/>
          <a:p>
            <a:endParaRPr lang="en-US" dirty="0"/>
          </a:p>
        </p:txBody>
      </p:sp>
      <p:sp>
        <p:nvSpPr>
          <p:cNvPr id="14" name="Text Placeholder 3">
            <a:extLst>
              <a:ext uri="{FF2B5EF4-FFF2-40B4-BE49-F238E27FC236}">
                <a16:creationId xmlns:a16="http://schemas.microsoft.com/office/drawing/2014/main" id="{B770CF50-F2D9-0FC2-CE98-BE9A43735138}"/>
              </a:ext>
            </a:extLst>
          </p:cNvPr>
          <p:cNvSpPr>
            <a:spLocks noGrp="1"/>
          </p:cNvSpPr>
          <p:nvPr>
            <p:ph type="body" sz="half" idx="16"/>
          </p:nvPr>
        </p:nvSpPr>
        <p:spPr>
          <a:xfrm>
            <a:off x="4515862" y="1447425"/>
            <a:ext cx="2263258" cy="1994540"/>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10" name="Text Placeholder 3">
            <a:extLst>
              <a:ext uri="{FF2B5EF4-FFF2-40B4-BE49-F238E27FC236}">
                <a16:creationId xmlns:a16="http://schemas.microsoft.com/office/drawing/2014/main" id="{37EA080D-EE25-C150-E234-3CA7E62CEFD1}"/>
              </a:ext>
            </a:extLst>
          </p:cNvPr>
          <p:cNvSpPr>
            <a:spLocks noGrp="1"/>
          </p:cNvSpPr>
          <p:nvPr>
            <p:ph type="body" sz="half" idx="15"/>
          </p:nvPr>
        </p:nvSpPr>
        <p:spPr>
          <a:xfrm>
            <a:off x="4546598" y="3710012"/>
            <a:ext cx="2263258" cy="1994540"/>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4" name="Picture Placeholder 13">
            <a:extLst>
              <a:ext uri="{FF2B5EF4-FFF2-40B4-BE49-F238E27FC236}">
                <a16:creationId xmlns:a16="http://schemas.microsoft.com/office/drawing/2014/main" id="{9FE13C11-8856-F5C3-4CAA-470BB540919A}"/>
              </a:ext>
            </a:extLst>
          </p:cNvPr>
          <p:cNvSpPr>
            <a:spLocks noGrp="1"/>
          </p:cNvSpPr>
          <p:nvPr>
            <p:ph type="pic" sz="quarter" idx="17"/>
          </p:nvPr>
        </p:nvSpPr>
        <p:spPr>
          <a:xfrm>
            <a:off x="7480706" y="1386419"/>
            <a:ext cx="3775513" cy="4085161"/>
          </a:xfrm>
          <a:prstGeom prst="rect">
            <a:avLst/>
          </a:prstGeom>
          <a:ln w="50800" cap="sq">
            <a:solidFill>
              <a:srgbClr val="40907F"/>
            </a:solidFill>
          </a:ln>
        </p:spPr>
        <p:txBody>
          <a:bodyPr/>
          <a:lstStyle/>
          <a:p>
            <a:endParaRPr lang="en-US"/>
          </a:p>
        </p:txBody>
      </p:sp>
      <p:sp>
        <p:nvSpPr>
          <p:cNvPr id="6" name="Arrow">
            <a:extLst>
              <a:ext uri="{FF2B5EF4-FFF2-40B4-BE49-F238E27FC236}">
                <a16:creationId xmlns:a16="http://schemas.microsoft.com/office/drawing/2014/main" id="{2405DC80-D4F9-AF03-87B4-5FD807E27C67}"/>
              </a:ext>
              <a:ext uri="{C183D7F6-B498-43B3-948B-1728B52AA6E4}">
                <adec:decorative xmlns:adec="http://schemas.microsoft.com/office/drawing/2017/decorative" val="1"/>
              </a:ext>
            </a:extLst>
          </p:cNvPr>
          <p:cNvSpPr>
            <a:spLocks noGrp="1"/>
          </p:cNvSpPr>
          <p:nvPr>
            <p:ph type="pic" sz="quarter" idx="18" hasCustomPrompt="1"/>
          </p:nvPr>
        </p:nvSpPr>
        <p:spPr>
          <a:xfrm rot="20481903">
            <a:off x="5890120" y="720270"/>
            <a:ext cx="1778000" cy="635000"/>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p>
            <a:r>
              <a:rPr lang="en-US"/>
              <a:t> </a:t>
            </a:r>
          </a:p>
        </p:txBody>
      </p:sp>
      <p:sp>
        <p:nvSpPr>
          <p:cNvPr id="21" name="Arrow">
            <a:extLst>
              <a:ext uri="{FF2B5EF4-FFF2-40B4-BE49-F238E27FC236}">
                <a16:creationId xmlns:a16="http://schemas.microsoft.com/office/drawing/2014/main" id="{490A7667-F713-501A-63AF-EEAD14526B82}"/>
              </a:ext>
              <a:ext uri="{C183D7F6-B498-43B3-948B-1728B52AA6E4}">
                <adec:decorative xmlns:adec="http://schemas.microsoft.com/office/drawing/2017/decorative" val="1"/>
              </a:ext>
            </a:extLst>
          </p:cNvPr>
          <p:cNvSpPr>
            <a:spLocks noGrp="1"/>
          </p:cNvSpPr>
          <p:nvPr>
            <p:ph type="pic" sz="quarter" idx="19" hasCustomPrompt="1"/>
          </p:nvPr>
        </p:nvSpPr>
        <p:spPr>
          <a:xfrm rot="9839628">
            <a:off x="3322173" y="5443789"/>
            <a:ext cx="1778000" cy="635000"/>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p>
            <a:r>
              <a:rPr lang="en-US"/>
              <a:t> </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a:solidFill>
                  <a:srgbClr val="737373"/>
                </a:solidFill>
                <a:latin typeface="Arial" panose="020B0604020202020204" pitchFamily="34" charset="0"/>
                <a:cs typeface="Arial" panose="020B0604020202020204" pitchFamily="34" charset="0"/>
              </a:rPr>
              <a:t>More resources at </a:t>
            </a:r>
            <a:r>
              <a:rPr lang="en-US" sz="1600" baseline="0">
                <a:solidFill>
                  <a:schemeClr val="bg1">
                    <a:lumMod val="50000"/>
                  </a:schemeClr>
                </a:solidFill>
                <a:latin typeface="Arial" panose="020B0604020202020204" pitchFamily="34" charset="0"/>
                <a:cs typeface="Arial" panose="020B0604020202020204" pitchFamily="34" charset="0"/>
                <a:hlinkClick r:id="rId4"/>
              </a:rPr>
              <a:t>HistoricEngland.org.uk/Education</a:t>
            </a:r>
            <a:r>
              <a:rPr lang="en-US" sz="1600" baseline="0">
                <a:solidFill>
                  <a:schemeClr val="bg1">
                    <a:lumMod val="50000"/>
                  </a:schemeClr>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hlinkClick r:id="rId5"/>
              </a:rPr>
              <a:t>contact@historicengland.org.uk</a:t>
            </a:r>
            <a:endParaRPr lang="en-US" sz="1600" baseline="0">
              <a:solidFill>
                <a:srgbClr val="737373"/>
              </a:solidFill>
              <a:latin typeface="Arial" panose="020B0604020202020204" pitchFamily="34" charset="0"/>
              <a:cs typeface="Arial" panose="020B0604020202020204" pitchFamily="34" charset="0"/>
            </a:endParaRPr>
          </a:p>
        </p:txBody>
      </p:sp>
      <p:pic>
        <p:nvPicPr>
          <p:cNvPr id="9" name="Picture 7" descr="Historic England logo">
            <a:extLst>
              <a:ext uri="{FF2B5EF4-FFF2-40B4-BE49-F238E27FC236}">
                <a16:creationId xmlns:a16="http://schemas.microsoft.com/office/drawing/2014/main" id="{11D99608-A4E7-6CA1-122D-F9FC40489A14}"/>
              </a:ext>
            </a:extLst>
          </p:cNvPr>
          <p:cNvPicPr>
            <a:picLocks noChangeAspect="1"/>
          </p:cNvPicPr>
          <p:nvPr userDrawn="1"/>
        </p:nvPicPr>
        <p:blipFill>
          <a:blip r:embed="rId6"/>
          <a:srcRect/>
          <a:stretch>
            <a:fillRect/>
          </a:stretch>
        </p:blipFill>
        <p:spPr>
          <a:xfrm>
            <a:off x="8903372" y="6102232"/>
            <a:ext cx="2072055" cy="686007"/>
          </a:xfrm>
          <a:prstGeom prst="rect">
            <a:avLst/>
          </a:prstGeom>
        </p:spPr>
      </p:pic>
      <p:sp>
        <p:nvSpPr>
          <p:cNvPr id="20" name="AutoShape 5">
            <a:extLst>
              <a:ext uri="{FF2B5EF4-FFF2-40B4-BE49-F238E27FC236}">
                <a16:creationId xmlns:a16="http://schemas.microsoft.com/office/drawing/2014/main" id="{6F01D4DD-FAF6-D59B-C700-66E45D95B6AB}"/>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EB5A9"/>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0058769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Page">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383AC8C-9FEF-1752-1DF9-79280F5C56D5}"/>
              </a:ext>
            </a:extLst>
          </p:cNvPr>
          <p:cNvSpPr>
            <a:spLocks noGrp="1"/>
          </p:cNvSpPr>
          <p:nvPr>
            <p:ph type="title" hasCustomPrompt="1"/>
          </p:nvPr>
        </p:nvSpPr>
        <p:spPr>
          <a:xfrm>
            <a:off x="357187" y="365126"/>
            <a:ext cx="10996613" cy="717226"/>
          </a:xfrm>
          <a:prstGeom prst="rect">
            <a:avLst/>
          </a:prstGeom>
        </p:spPr>
        <p:txBody>
          <a:bodyPr lIns="0" rIns="90000" anchor="ctr" anchorCtr="0">
            <a:normAutofit/>
          </a:bodyPr>
          <a:lstStyle>
            <a:lvl1pPr>
              <a:lnSpc>
                <a:spcPct val="100000"/>
              </a:lnSpc>
              <a:defRPr sz="3200" b="1" i="0" baseline="0">
                <a:solidFill>
                  <a:srgbClr val="40907F"/>
                </a:solidFill>
              </a:defRPr>
            </a:lvl1pPr>
          </a:lstStyle>
          <a:p>
            <a:r>
              <a:rPr lang="en-US" dirty="0"/>
              <a:t>Click to edit title</a:t>
            </a:r>
            <a:endParaRPr lang="en-GB" dirty="0"/>
          </a:p>
        </p:txBody>
      </p:sp>
      <p:sp>
        <p:nvSpPr>
          <p:cNvPr id="3" name="Text Placeholder 2">
            <a:extLst>
              <a:ext uri="{FF2B5EF4-FFF2-40B4-BE49-F238E27FC236}">
                <a16:creationId xmlns:a16="http://schemas.microsoft.com/office/drawing/2014/main" id="{13BF7F29-C05D-47B8-95BB-4F65B64CE2F0}"/>
              </a:ext>
            </a:extLst>
          </p:cNvPr>
          <p:cNvSpPr>
            <a:spLocks noGrp="1"/>
          </p:cNvSpPr>
          <p:nvPr>
            <p:ph type="body" sz="quarter" idx="10" hasCustomPrompt="1"/>
          </p:nvPr>
        </p:nvSpPr>
        <p:spPr>
          <a:xfrm>
            <a:off x="357188" y="1389063"/>
            <a:ext cx="10996612" cy="461962"/>
          </a:xfrm>
          <a:prstGeom prst="rect">
            <a:avLst/>
          </a:prstGeom>
        </p:spPr>
        <p:txBody>
          <a:bodyPr lIns="0"/>
          <a:lstStyle>
            <a:lvl1pPr>
              <a:defRPr sz="2400" b="1"/>
            </a:lvl1pPr>
          </a:lstStyle>
          <a:p>
            <a:pPr lvl="0"/>
            <a:r>
              <a:rPr lang="en-GB" dirty="0"/>
              <a:t>Key stage:</a:t>
            </a:r>
          </a:p>
        </p:txBody>
      </p:sp>
      <p:sp>
        <p:nvSpPr>
          <p:cNvPr id="6" name="TextBox 5">
            <a:extLst>
              <a:ext uri="{FF2B5EF4-FFF2-40B4-BE49-F238E27FC236}">
                <a16:creationId xmlns:a16="http://schemas.microsoft.com/office/drawing/2014/main" id="{D572924A-B63A-E950-7027-25979926085A}"/>
              </a:ext>
            </a:extLst>
          </p:cNvPr>
          <p:cNvSpPr txBox="1"/>
          <p:nvPr userDrawn="1"/>
        </p:nvSpPr>
        <p:spPr>
          <a:xfrm>
            <a:off x="357186" y="1861564"/>
            <a:ext cx="8229600" cy="46166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50" baseline="0" dirty="0">
                <a:solidFill>
                  <a:srgbClr val="191715"/>
                </a:solidFill>
                <a:latin typeface="Arial" panose="020B0604020202020204" pitchFamily="34" charset="0"/>
                <a:cs typeface="Arial" panose="020B0604020202020204" pitchFamily="34" charset="0"/>
              </a:rPr>
              <a:t>Curriculum links:</a:t>
            </a:r>
            <a:endParaRPr lang="en-US" sz="2400" baseline="0" dirty="0">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E199DACC-5A6A-BE68-0E51-6447F4EC6223}"/>
              </a:ext>
            </a:extLst>
          </p:cNvPr>
          <p:cNvSpPr>
            <a:spLocks noGrp="1"/>
          </p:cNvSpPr>
          <p:nvPr>
            <p:ph idx="1" hasCustomPrompt="1"/>
          </p:nvPr>
        </p:nvSpPr>
        <p:spPr>
          <a:xfrm>
            <a:off x="357186" y="2429353"/>
            <a:ext cx="10996613" cy="3392103"/>
          </a:xfrm>
          <a:prstGeom prst="rect">
            <a:avLst/>
          </a:prstGeom>
        </p:spPr>
        <p:txBody>
          <a:bodyPr lIns="0" rIns="90000"/>
          <a:lstStyle>
            <a:lvl1pPr marL="0" indent="0" algn="l">
              <a:buFontTx/>
              <a:buNone/>
              <a:defRPr sz="2000" b="0" i="0" baseline="0">
                <a:latin typeface="Arial" panose="020B0604020202020204" pitchFamily="34" charset="0"/>
              </a:defRPr>
            </a:lvl1pPr>
            <a:lvl2pPr marL="457200" indent="0">
              <a:buFontTx/>
              <a:buNone/>
              <a:defRPr baseline="0">
                <a:latin typeface="Arial" panose="020B0604020202020204" pitchFamily="34" charset="0"/>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curriculum links.</a:t>
            </a:r>
          </a:p>
        </p:txBody>
      </p:sp>
      <p:sp>
        <p:nvSpPr>
          <p:cNvPr id="16" name="TextBox 15">
            <a:extLst>
              <a:ext uri="{FF2B5EF4-FFF2-40B4-BE49-F238E27FC236}">
                <a16:creationId xmlns:a16="http://schemas.microsoft.com/office/drawing/2014/main" id="{16A5A495-96CF-60C4-401B-4D1F86AF16AD}"/>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sp>
        <p:nvSpPr>
          <p:cNvPr id="17" name="AutoShape 5">
            <a:extLst>
              <a:ext uri="{FF2B5EF4-FFF2-40B4-BE49-F238E27FC236}">
                <a16:creationId xmlns:a16="http://schemas.microsoft.com/office/drawing/2014/main" id="{D3104B1F-1AA8-952F-2D5F-AD59684EFC2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grpSp>
        <p:nvGrpSpPr>
          <p:cNvPr id="10" name="Group 2">
            <a:extLst>
              <a:ext uri="{FF2B5EF4-FFF2-40B4-BE49-F238E27FC236}">
                <a16:creationId xmlns:a16="http://schemas.microsoft.com/office/drawing/2014/main" id="{C5FF42A0-2B22-9A4D-5106-8ED5B94E40D0}"/>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1" name="Freeform 3">
              <a:extLst>
                <a:ext uri="{FF2B5EF4-FFF2-40B4-BE49-F238E27FC236}">
                  <a16:creationId xmlns:a16="http://schemas.microsoft.com/office/drawing/2014/main" id="{F205FFBF-5408-C844-0E3B-D5D353C06527}"/>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EB5A9"/>
            </a:solidFill>
          </p:spPr>
        </p:sp>
      </p:grpSp>
      <p:sp>
        <p:nvSpPr>
          <p:cNvPr id="12" name="TextBox 4">
            <a:extLst>
              <a:ext uri="{FF2B5EF4-FFF2-40B4-BE49-F238E27FC236}">
                <a16:creationId xmlns:a16="http://schemas.microsoft.com/office/drawing/2014/main" id="{239144C5-C2E0-CF18-E233-F8758440FD2C}"/>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pic>
        <p:nvPicPr>
          <p:cNvPr id="18" name="Picture 7" descr="Historic England logo">
            <a:extLst>
              <a:ext uri="{FF2B5EF4-FFF2-40B4-BE49-F238E27FC236}">
                <a16:creationId xmlns:a16="http://schemas.microsoft.com/office/drawing/2014/main" id="{01A08B8C-ABF2-20A3-5D1C-95CA41798853}"/>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spTree>
    <p:extLst>
      <p:ext uri="{BB962C8B-B14F-4D97-AF65-F5344CB8AC3E}">
        <p14:creationId xmlns:p14="http://schemas.microsoft.com/office/powerpoint/2010/main" val="115848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Pic-Three-Tex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40907F"/>
                </a:solidFill>
              </a:defRPr>
            </a:lvl1pPr>
          </a:lstStyle>
          <a:p>
            <a:r>
              <a:rPr lang="en-GB" dirty="0"/>
              <a:t>Click to edit</a:t>
            </a:r>
            <a:endParaRPr lang="en-US" dirty="0"/>
          </a:p>
        </p:txBody>
      </p:sp>
      <p:sp>
        <p:nvSpPr>
          <p:cNvPr id="15" name="Polaroid 1">
            <a:extLst>
              <a:ext uri="{FF2B5EF4-FFF2-40B4-BE49-F238E27FC236}">
                <a16:creationId xmlns:a16="http://schemas.microsoft.com/office/drawing/2014/main" id="{A5EC1B8E-118E-BFBF-C139-E7D78D13583F}"/>
              </a:ext>
              <a:ext uri="{C183D7F6-B498-43B3-948B-1728B52AA6E4}">
                <adec:decorative xmlns:adec="http://schemas.microsoft.com/office/drawing/2017/decorative" val="1"/>
              </a:ext>
            </a:extLst>
          </p:cNvPr>
          <p:cNvSpPr>
            <a:spLocks noGrp="1"/>
          </p:cNvSpPr>
          <p:nvPr>
            <p:ph type="pic" sz="quarter" idx="11" hasCustomPrompt="1"/>
          </p:nvPr>
        </p:nvSpPr>
        <p:spPr>
          <a:xfrm>
            <a:off x="357186" y="1255125"/>
            <a:ext cx="3449269" cy="3116363"/>
          </a:xfrm>
          <a:prstGeom prst="rect">
            <a:avLst/>
          </a:prstGeom>
          <a:blipFill>
            <a:blip r:embed="rId2"/>
            <a:stretch>
              <a:fillRect l="-412" r="-412"/>
            </a:stretch>
          </a:blipFill>
        </p:spPr>
        <p:txBody>
          <a:bodyPr/>
          <a:lstStyle/>
          <a:p>
            <a:r>
              <a:rPr lang="en-US" dirty="0"/>
              <a:t> </a:t>
            </a:r>
          </a:p>
        </p:txBody>
      </p:sp>
      <p:sp>
        <p:nvSpPr>
          <p:cNvPr id="16" name="Picture 1">
            <a:extLst>
              <a:ext uri="{FF2B5EF4-FFF2-40B4-BE49-F238E27FC236}">
                <a16:creationId xmlns:a16="http://schemas.microsoft.com/office/drawing/2014/main" id="{8E962C4A-7DAF-900E-E9A3-FB229FE24B09}"/>
              </a:ext>
            </a:extLst>
          </p:cNvPr>
          <p:cNvSpPr>
            <a:spLocks noGrp="1"/>
          </p:cNvSpPr>
          <p:nvPr>
            <p:ph type="pic" sz="quarter" idx="12"/>
          </p:nvPr>
        </p:nvSpPr>
        <p:spPr>
          <a:xfrm>
            <a:off x="733647" y="1411496"/>
            <a:ext cx="2860157" cy="2252620"/>
          </a:xfrm>
          <a:prstGeom prst="rect">
            <a:avLst/>
          </a:prstGeom>
        </p:spPr>
        <p:txBody>
          <a:bodyPr/>
          <a:lstStyle/>
          <a:p>
            <a:endParaRPr lang="en-US" dirty="0"/>
          </a:p>
        </p:txBody>
      </p:sp>
      <p:sp>
        <p:nvSpPr>
          <p:cNvPr id="40" name="Washi">
            <a:extLst>
              <a:ext uri="{FF2B5EF4-FFF2-40B4-BE49-F238E27FC236}">
                <a16:creationId xmlns:a16="http://schemas.microsoft.com/office/drawing/2014/main" id="{68DAFA26-B1D9-C74E-55A7-71DDCA28DD34}"/>
              </a:ext>
              <a:ext uri="{C183D7F6-B498-43B3-948B-1728B52AA6E4}">
                <adec:decorative xmlns:adec="http://schemas.microsoft.com/office/drawing/2017/decorative" val="1"/>
              </a:ext>
            </a:extLst>
          </p:cNvPr>
          <p:cNvSpPr>
            <a:spLocks noGrp="1"/>
          </p:cNvSpPr>
          <p:nvPr>
            <p:ph type="pic" sz="quarter" idx="22" hasCustomPrompt="1"/>
          </p:nvPr>
        </p:nvSpPr>
        <p:spPr>
          <a:xfrm>
            <a:off x="965507" y="3731741"/>
            <a:ext cx="2328862"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p>
            <a:r>
              <a:rPr lang="en-US" dirty="0"/>
              <a:t> </a:t>
            </a:r>
          </a:p>
        </p:txBody>
      </p:sp>
      <p:sp>
        <p:nvSpPr>
          <p:cNvPr id="42" name="Text Placeholder 1">
            <a:extLst>
              <a:ext uri="{FF2B5EF4-FFF2-40B4-BE49-F238E27FC236}">
                <a16:creationId xmlns:a16="http://schemas.microsoft.com/office/drawing/2014/main" id="{04AA8EC4-47E9-F593-B708-794FEFA65850}"/>
              </a:ext>
            </a:extLst>
          </p:cNvPr>
          <p:cNvSpPr>
            <a:spLocks noGrp="1"/>
          </p:cNvSpPr>
          <p:nvPr>
            <p:ph type="body" sz="quarter" idx="23"/>
          </p:nvPr>
        </p:nvSpPr>
        <p:spPr>
          <a:xfrm rot="21383919">
            <a:off x="1100444" y="3865091"/>
            <a:ext cx="2058987" cy="414338"/>
          </a:xfrm>
          <a:prstGeom prst="rect">
            <a:avLst/>
          </a:prstGeom>
          <a:noFill/>
        </p:spPr>
        <p:txBody>
          <a:bodyPr anchor="ctr" anchorCtr="0"/>
          <a:lstStyle>
            <a:lvl1pPr algn="ctr">
              <a:defRPr sz="1400" b="1" i="0" baseline="0">
                <a:solidFill>
                  <a:schemeClr val="tx1"/>
                </a:solidFill>
              </a:defRPr>
            </a:lvl1pPr>
          </a:lstStyle>
          <a:p>
            <a:pPr lvl="0"/>
            <a:r>
              <a:rPr lang="en-US" dirty="0"/>
              <a:t>Click to edit</a:t>
            </a:r>
          </a:p>
        </p:txBody>
      </p:sp>
      <p:sp>
        <p:nvSpPr>
          <p:cNvPr id="20" name="Text Placeholder 1">
            <a:extLst>
              <a:ext uri="{FF2B5EF4-FFF2-40B4-BE49-F238E27FC236}">
                <a16:creationId xmlns:a16="http://schemas.microsoft.com/office/drawing/2014/main" id="{D6D5F453-CE35-87E0-FC81-F5D5D79C5AF6}"/>
              </a:ext>
            </a:extLst>
          </p:cNvPr>
          <p:cNvSpPr>
            <a:spLocks noGrp="1"/>
          </p:cNvSpPr>
          <p:nvPr>
            <p:ph type="body" sz="half" idx="2"/>
          </p:nvPr>
        </p:nvSpPr>
        <p:spPr>
          <a:xfrm>
            <a:off x="554870" y="4542450"/>
            <a:ext cx="3251585" cy="1646477"/>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6" name="Polaroid 2">
            <a:extLst>
              <a:ext uri="{FF2B5EF4-FFF2-40B4-BE49-F238E27FC236}">
                <a16:creationId xmlns:a16="http://schemas.microsoft.com/office/drawing/2014/main" id="{0C5B97FC-AB4E-1DB1-74F5-C823905C4A26}"/>
              </a:ext>
              <a:ext uri="{C183D7F6-B498-43B3-948B-1728B52AA6E4}">
                <adec:decorative xmlns:adec="http://schemas.microsoft.com/office/drawing/2017/decorative" val="1"/>
              </a:ext>
            </a:extLst>
          </p:cNvPr>
          <p:cNvSpPr>
            <a:spLocks noGrp="1"/>
          </p:cNvSpPr>
          <p:nvPr>
            <p:ph type="pic" sz="quarter" idx="13" hasCustomPrompt="1"/>
          </p:nvPr>
        </p:nvSpPr>
        <p:spPr>
          <a:xfrm>
            <a:off x="4065654" y="1285653"/>
            <a:ext cx="3449269" cy="3116363"/>
          </a:xfrm>
          <a:prstGeom prst="rect">
            <a:avLst/>
          </a:prstGeom>
          <a:blipFill>
            <a:blip r:embed="rId2"/>
            <a:stretch>
              <a:fillRect l="-412" r="-412"/>
            </a:stretch>
          </a:blipFill>
        </p:spPr>
        <p:txBody>
          <a:bodyPr/>
          <a:lstStyle/>
          <a:p>
            <a:r>
              <a:rPr lang="en-US"/>
              <a:t> </a:t>
            </a:r>
          </a:p>
        </p:txBody>
      </p:sp>
      <p:sp>
        <p:nvSpPr>
          <p:cNvPr id="10" name="Picture 2">
            <a:extLst>
              <a:ext uri="{FF2B5EF4-FFF2-40B4-BE49-F238E27FC236}">
                <a16:creationId xmlns:a16="http://schemas.microsoft.com/office/drawing/2014/main" id="{81CDE749-F5AA-654D-BBBB-7ACE20557961}"/>
              </a:ext>
            </a:extLst>
          </p:cNvPr>
          <p:cNvSpPr>
            <a:spLocks noGrp="1"/>
          </p:cNvSpPr>
          <p:nvPr>
            <p:ph type="pic" sz="quarter" idx="14"/>
          </p:nvPr>
        </p:nvSpPr>
        <p:spPr>
          <a:xfrm>
            <a:off x="4425413" y="1433340"/>
            <a:ext cx="2860157" cy="2252620"/>
          </a:xfrm>
          <a:prstGeom prst="rect">
            <a:avLst/>
          </a:prstGeom>
        </p:spPr>
        <p:txBody>
          <a:bodyPr/>
          <a:lstStyle/>
          <a:p>
            <a:endParaRPr lang="en-US"/>
          </a:p>
        </p:txBody>
      </p:sp>
      <p:sp>
        <p:nvSpPr>
          <p:cNvPr id="43" name="Washi">
            <a:extLst>
              <a:ext uri="{FF2B5EF4-FFF2-40B4-BE49-F238E27FC236}">
                <a16:creationId xmlns:a16="http://schemas.microsoft.com/office/drawing/2014/main" id="{D1F788DE-674D-9F5F-697C-9723C3D8243A}"/>
              </a:ext>
              <a:ext uri="{C183D7F6-B498-43B3-948B-1728B52AA6E4}">
                <adec:decorative xmlns:adec="http://schemas.microsoft.com/office/drawing/2017/decorative" val="1"/>
              </a:ext>
            </a:extLst>
          </p:cNvPr>
          <p:cNvSpPr>
            <a:spLocks noGrp="1"/>
          </p:cNvSpPr>
          <p:nvPr>
            <p:ph type="pic" sz="quarter" idx="24" hasCustomPrompt="1"/>
          </p:nvPr>
        </p:nvSpPr>
        <p:spPr>
          <a:xfrm>
            <a:off x="4883450" y="3758075"/>
            <a:ext cx="2328862"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p>
            <a:r>
              <a:rPr lang="en-US"/>
              <a:t> </a:t>
            </a:r>
          </a:p>
        </p:txBody>
      </p:sp>
      <p:sp>
        <p:nvSpPr>
          <p:cNvPr id="44" name="Text Placeholder 2">
            <a:extLst>
              <a:ext uri="{FF2B5EF4-FFF2-40B4-BE49-F238E27FC236}">
                <a16:creationId xmlns:a16="http://schemas.microsoft.com/office/drawing/2014/main" id="{325C52C7-8BDD-D376-3E1E-92884E9DA81A}"/>
              </a:ext>
            </a:extLst>
          </p:cNvPr>
          <p:cNvSpPr>
            <a:spLocks noGrp="1"/>
          </p:cNvSpPr>
          <p:nvPr>
            <p:ph type="body" sz="quarter" idx="25"/>
          </p:nvPr>
        </p:nvSpPr>
        <p:spPr>
          <a:xfrm rot="21383919">
            <a:off x="5018387" y="3891425"/>
            <a:ext cx="205898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21" name="Text Placeholder 2">
            <a:extLst>
              <a:ext uri="{FF2B5EF4-FFF2-40B4-BE49-F238E27FC236}">
                <a16:creationId xmlns:a16="http://schemas.microsoft.com/office/drawing/2014/main" id="{CBA456B3-BB9F-16E3-E3F4-07C61BB5FD9E}"/>
              </a:ext>
            </a:extLst>
          </p:cNvPr>
          <p:cNvSpPr>
            <a:spLocks noGrp="1"/>
          </p:cNvSpPr>
          <p:nvPr>
            <p:ph type="body" sz="half" idx="17"/>
          </p:nvPr>
        </p:nvSpPr>
        <p:spPr>
          <a:xfrm>
            <a:off x="4255428" y="4549703"/>
            <a:ext cx="3259495" cy="1639224"/>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14" name="Polaroid 3">
            <a:extLst>
              <a:ext uri="{FF2B5EF4-FFF2-40B4-BE49-F238E27FC236}">
                <a16:creationId xmlns:a16="http://schemas.microsoft.com/office/drawing/2014/main" id="{FDF09B61-4E47-EA9C-608B-975D7A5BD4AB}"/>
              </a:ext>
              <a:ext uri="{C183D7F6-B498-43B3-948B-1728B52AA6E4}">
                <adec:decorative xmlns:adec="http://schemas.microsoft.com/office/drawing/2017/decorative" val="1"/>
              </a:ext>
            </a:extLst>
          </p:cNvPr>
          <p:cNvSpPr>
            <a:spLocks noGrp="1"/>
          </p:cNvSpPr>
          <p:nvPr>
            <p:ph type="pic" sz="quarter" idx="15" hasCustomPrompt="1"/>
          </p:nvPr>
        </p:nvSpPr>
        <p:spPr>
          <a:xfrm>
            <a:off x="7777224" y="1276969"/>
            <a:ext cx="3449269" cy="3116363"/>
          </a:xfrm>
          <a:prstGeom prst="rect">
            <a:avLst/>
          </a:prstGeom>
          <a:blipFill>
            <a:blip r:embed="rId2"/>
            <a:stretch>
              <a:fillRect l="-412" r="-412"/>
            </a:stretch>
          </a:blipFill>
        </p:spPr>
        <p:txBody>
          <a:bodyPr/>
          <a:lstStyle/>
          <a:p>
            <a:r>
              <a:rPr lang="en-US"/>
              <a:t> </a:t>
            </a:r>
          </a:p>
        </p:txBody>
      </p:sp>
      <p:sp>
        <p:nvSpPr>
          <p:cNvPr id="17" name="Picture 3">
            <a:extLst>
              <a:ext uri="{FF2B5EF4-FFF2-40B4-BE49-F238E27FC236}">
                <a16:creationId xmlns:a16="http://schemas.microsoft.com/office/drawing/2014/main" id="{B09CC26C-3F88-BC76-6D25-8A833EFEA479}"/>
              </a:ext>
            </a:extLst>
          </p:cNvPr>
          <p:cNvSpPr>
            <a:spLocks noGrp="1"/>
          </p:cNvSpPr>
          <p:nvPr>
            <p:ph type="pic" sz="quarter" idx="16"/>
          </p:nvPr>
        </p:nvSpPr>
        <p:spPr>
          <a:xfrm>
            <a:off x="8153685" y="1433340"/>
            <a:ext cx="2860157" cy="2252620"/>
          </a:xfrm>
          <a:prstGeom prst="rect">
            <a:avLst/>
          </a:prstGeom>
        </p:spPr>
        <p:txBody>
          <a:bodyPr/>
          <a:lstStyle/>
          <a:p>
            <a:endParaRPr lang="en-US"/>
          </a:p>
        </p:txBody>
      </p:sp>
      <p:sp>
        <p:nvSpPr>
          <p:cNvPr id="45" name="Washi 3">
            <a:extLst>
              <a:ext uri="{FF2B5EF4-FFF2-40B4-BE49-F238E27FC236}">
                <a16:creationId xmlns:a16="http://schemas.microsoft.com/office/drawing/2014/main" id="{0E7352E7-3CC4-489C-AB1C-12552E4C62F8}"/>
              </a:ext>
              <a:ext uri="{C183D7F6-B498-43B3-948B-1728B52AA6E4}">
                <adec:decorative xmlns:adec="http://schemas.microsoft.com/office/drawing/2017/decorative" val="1"/>
              </a:ext>
            </a:extLst>
          </p:cNvPr>
          <p:cNvSpPr>
            <a:spLocks noGrp="1"/>
          </p:cNvSpPr>
          <p:nvPr>
            <p:ph type="pic" sz="quarter" idx="26" hasCustomPrompt="1"/>
          </p:nvPr>
        </p:nvSpPr>
        <p:spPr>
          <a:xfrm>
            <a:off x="8362619" y="3715787"/>
            <a:ext cx="2328862"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p>
            <a:r>
              <a:rPr lang="en-US"/>
              <a:t> </a:t>
            </a:r>
          </a:p>
        </p:txBody>
      </p:sp>
      <p:sp>
        <p:nvSpPr>
          <p:cNvPr id="46" name="Text Washi 3">
            <a:extLst>
              <a:ext uri="{FF2B5EF4-FFF2-40B4-BE49-F238E27FC236}">
                <a16:creationId xmlns:a16="http://schemas.microsoft.com/office/drawing/2014/main" id="{46F6435A-4A38-0C36-BAA1-5EF431299977}"/>
              </a:ext>
            </a:extLst>
          </p:cNvPr>
          <p:cNvSpPr>
            <a:spLocks noGrp="1"/>
          </p:cNvSpPr>
          <p:nvPr>
            <p:ph type="body" sz="quarter" idx="27"/>
          </p:nvPr>
        </p:nvSpPr>
        <p:spPr>
          <a:xfrm rot="21383919">
            <a:off x="8497556" y="3849137"/>
            <a:ext cx="205898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22" name="Text 3">
            <a:extLst>
              <a:ext uri="{FF2B5EF4-FFF2-40B4-BE49-F238E27FC236}">
                <a16:creationId xmlns:a16="http://schemas.microsoft.com/office/drawing/2014/main" id="{2C53A28A-6631-911A-6522-1F821C55EED4}"/>
              </a:ext>
            </a:extLst>
          </p:cNvPr>
          <p:cNvSpPr>
            <a:spLocks noGrp="1"/>
          </p:cNvSpPr>
          <p:nvPr>
            <p:ph type="body" sz="half" idx="18"/>
          </p:nvPr>
        </p:nvSpPr>
        <p:spPr>
          <a:xfrm>
            <a:off x="7963896" y="4549703"/>
            <a:ext cx="3259494" cy="1639224"/>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EB5A9"/>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33168150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eb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8C572-26AF-0076-FD55-E69E186A9DE8}"/>
              </a:ext>
            </a:extLst>
          </p:cNvPr>
          <p:cNvSpPr>
            <a:spLocks noGrp="1"/>
          </p:cNvSpPr>
          <p:nvPr>
            <p:ph type="title"/>
          </p:nvPr>
        </p:nvSpPr>
        <p:spPr>
          <a:xfrm>
            <a:off x="319494" y="-1016135"/>
            <a:ext cx="10515600" cy="913835"/>
          </a:xfrm>
        </p:spPr>
        <p:txBody>
          <a:bodyPr/>
          <a:lstStyle>
            <a:lvl1pPr>
              <a:defRPr baseline="0">
                <a:solidFill>
                  <a:srgbClr val="40907F"/>
                </a:solidFill>
              </a:defRPr>
            </a:lvl1pPr>
          </a:lstStyle>
          <a:p>
            <a:r>
              <a:rPr lang="en-GB" dirty="0"/>
              <a:t>Click to edit Master title style</a:t>
            </a:r>
            <a:endParaRPr lang="en-US" dirty="0"/>
          </a:p>
        </p:txBody>
      </p:sp>
      <p:sp>
        <p:nvSpPr>
          <p:cNvPr id="26" name="Picture Placeholder 25">
            <a:extLst>
              <a:ext uri="{FF2B5EF4-FFF2-40B4-BE49-F238E27FC236}">
                <a16:creationId xmlns:a16="http://schemas.microsoft.com/office/drawing/2014/main" id="{6EF481FE-D554-7D5C-11A7-101603AF9495}"/>
              </a:ext>
            </a:extLst>
          </p:cNvPr>
          <p:cNvSpPr>
            <a:spLocks noGrp="1"/>
          </p:cNvSpPr>
          <p:nvPr>
            <p:ph type="pic" sz="quarter" idx="10" hasCustomPrompt="1"/>
          </p:nvPr>
        </p:nvSpPr>
        <p:spPr>
          <a:xfrm>
            <a:off x="319494" y="308635"/>
            <a:ext cx="2444971" cy="1934836"/>
          </a:xfrm>
          <a:custGeom>
            <a:avLst/>
            <a:gdLst>
              <a:gd name="connsiteX0" fmla="*/ 2788316 w 4149725"/>
              <a:gd name="connsiteY0" fmla="*/ 381 h 3467217"/>
              <a:gd name="connsiteX1" fmla="*/ 4024737 w 4149725"/>
              <a:gd name="connsiteY1" fmla="*/ 1272374 h 3467217"/>
              <a:gd name="connsiteX2" fmla="*/ 2427276 w 4149725"/>
              <a:gd name="connsiteY2" fmla="*/ 3440737 h 3467217"/>
              <a:gd name="connsiteX3" fmla="*/ 2101551 w 4149725"/>
              <a:gd name="connsiteY3" fmla="*/ 3461487 h 3467217"/>
              <a:gd name="connsiteX4" fmla="*/ 1831999 w 4149725"/>
              <a:gd name="connsiteY4" fmla="*/ 3467217 h 3467217"/>
              <a:gd name="connsiteX5" fmla="*/ 1795576 w 4149725"/>
              <a:gd name="connsiteY5" fmla="*/ 3467217 h 3467217"/>
              <a:gd name="connsiteX6" fmla="*/ 1549345 w 4149725"/>
              <a:gd name="connsiteY6" fmla="*/ 3458882 h 3467217"/>
              <a:gd name="connsiteX7" fmla="*/ 61571 w 4149725"/>
              <a:gd name="connsiteY7" fmla="*/ 1762783 h 3467217"/>
              <a:gd name="connsiteX8" fmla="*/ 2766 w 4149725"/>
              <a:gd name="connsiteY8" fmla="*/ 1303081 h 3467217"/>
              <a:gd name="connsiteX9" fmla="*/ 0 w 4149725"/>
              <a:gd name="connsiteY9" fmla="*/ 1221180 h 3467217"/>
              <a:gd name="connsiteX10" fmla="*/ 0 w 4149725"/>
              <a:gd name="connsiteY10" fmla="*/ 1044568 h 3467217"/>
              <a:gd name="connsiteX11" fmla="*/ 5362 w 4149725"/>
              <a:gd name="connsiteY11" fmla="*/ 945509 h 3467217"/>
              <a:gd name="connsiteX12" fmla="*/ 1366367 w 4149725"/>
              <a:gd name="connsiteY12" fmla="*/ 140557 h 3467217"/>
              <a:gd name="connsiteX13" fmla="*/ 2788316 w 4149725"/>
              <a:gd name="connsiteY13" fmla="*/ 381 h 346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49725" h="3467217">
                <a:moveTo>
                  <a:pt x="2788316" y="381"/>
                </a:moveTo>
                <a:cubicBezTo>
                  <a:pt x="3575094" y="-10601"/>
                  <a:pt x="4218058" y="211214"/>
                  <a:pt x="4024737" y="1272374"/>
                </a:cubicBezTo>
                <a:cubicBezTo>
                  <a:pt x="4300672" y="2354137"/>
                  <a:pt x="4258462" y="3292128"/>
                  <a:pt x="2427276" y="3440737"/>
                </a:cubicBezTo>
                <a:cubicBezTo>
                  <a:pt x="2312827" y="3450025"/>
                  <a:pt x="2204372" y="3456968"/>
                  <a:pt x="2101551" y="3461487"/>
                </a:cubicBezTo>
                <a:lnTo>
                  <a:pt x="1831999" y="3467217"/>
                </a:lnTo>
                <a:lnTo>
                  <a:pt x="1795576" y="3467217"/>
                </a:lnTo>
                <a:lnTo>
                  <a:pt x="1549345" y="3458882"/>
                </a:lnTo>
                <a:cubicBezTo>
                  <a:pt x="486889" y="3387486"/>
                  <a:pt x="254775" y="2879815"/>
                  <a:pt x="61571" y="1762783"/>
                </a:cubicBezTo>
                <a:cubicBezTo>
                  <a:pt x="31847" y="1590932"/>
                  <a:pt x="12190" y="1438496"/>
                  <a:pt x="2766" y="1303081"/>
                </a:cubicBezTo>
                <a:lnTo>
                  <a:pt x="0" y="1221180"/>
                </a:lnTo>
                <a:lnTo>
                  <a:pt x="0" y="1044568"/>
                </a:lnTo>
                <a:lnTo>
                  <a:pt x="5362" y="945509"/>
                </a:lnTo>
                <a:cubicBezTo>
                  <a:pt x="72622" y="322919"/>
                  <a:pt x="514286" y="226936"/>
                  <a:pt x="1366367" y="140557"/>
                </a:cubicBezTo>
                <a:cubicBezTo>
                  <a:pt x="1792408" y="97367"/>
                  <a:pt x="2316248" y="6971"/>
                  <a:pt x="2788316" y="381"/>
                </a:cubicBezTo>
                <a:close/>
              </a:path>
            </a:pathLst>
          </a:custGeom>
        </p:spPr>
        <p:txBody>
          <a:bodyPr wrap="square">
            <a:noAutofit/>
          </a:bodyPr>
          <a:lstStyle/>
          <a:p>
            <a:r>
              <a:rPr lang="en-US"/>
              <a:t> </a:t>
            </a:r>
          </a:p>
        </p:txBody>
      </p:sp>
      <p:sp>
        <p:nvSpPr>
          <p:cNvPr id="39" name="Picture Placeholder 38">
            <a:extLst>
              <a:ext uri="{FF2B5EF4-FFF2-40B4-BE49-F238E27FC236}">
                <a16:creationId xmlns:a16="http://schemas.microsoft.com/office/drawing/2014/main" id="{06F4889F-F488-9EF0-93A4-9666726685F5}"/>
              </a:ext>
            </a:extLst>
          </p:cNvPr>
          <p:cNvSpPr>
            <a:spLocks noGrp="1"/>
          </p:cNvSpPr>
          <p:nvPr>
            <p:ph type="pic" sz="quarter" idx="12" hasCustomPrompt="1"/>
          </p:nvPr>
        </p:nvSpPr>
        <p:spPr>
          <a:xfrm>
            <a:off x="3814804" y="308634"/>
            <a:ext cx="3025476" cy="2743200"/>
          </a:xfrm>
          <a:custGeom>
            <a:avLst/>
            <a:gdLst>
              <a:gd name="connsiteX0" fmla="*/ 1510826 w 3025476"/>
              <a:gd name="connsiteY0" fmla="*/ 1 h 2743200"/>
              <a:gd name="connsiteX1" fmla="*/ 2284123 w 3025476"/>
              <a:gd name="connsiteY1" fmla="*/ 178326 h 2743200"/>
              <a:gd name="connsiteX2" fmla="*/ 2793488 w 3025476"/>
              <a:gd name="connsiteY2" fmla="*/ 2372415 h 2743200"/>
              <a:gd name="connsiteX3" fmla="*/ 403525 w 3025476"/>
              <a:gd name="connsiteY3" fmla="*/ 2497667 h 2743200"/>
              <a:gd name="connsiteX4" fmla="*/ 183168 w 3025476"/>
              <a:gd name="connsiteY4" fmla="*/ 394671 h 2743200"/>
              <a:gd name="connsiteX5" fmla="*/ 1510826 w 3025476"/>
              <a:gd name="connsiteY5" fmla="*/ 1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5476" h="2743200">
                <a:moveTo>
                  <a:pt x="1510826" y="1"/>
                </a:moveTo>
                <a:cubicBezTo>
                  <a:pt x="1828822" y="-121"/>
                  <a:pt x="2120978" y="54717"/>
                  <a:pt x="2284123" y="178326"/>
                </a:cubicBezTo>
                <a:cubicBezTo>
                  <a:pt x="2719176" y="507950"/>
                  <a:pt x="3380786" y="841509"/>
                  <a:pt x="2793488" y="2372415"/>
                </a:cubicBezTo>
                <a:cubicBezTo>
                  <a:pt x="2614918" y="2862038"/>
                  <a:pt x="838578" y="2827291"/>
                  <a:pt x="403525" y="2497667"/>
                </a:cubicBezTo>
                <a:cubicBezTo>
                  <a:pt x="-31529" y="2168043"/>
                  <a:pt x="-130266" y="781227"/>
                  <a:pt x="183168" y="394671"/>
                </a:cubicBezTo>
                <a:cubicBezTo>
                  <a:pt x="379063" y="153073"/>
                  <a:pt x="980832" y="204"/>
                  <a:pt x="1510826" y="1"/>
                </a:cubicBezTo>
                <a:close/>
              </a:path>
            </a:pathLst>
          </a:custGeom>
        </p:spPr>
        <p:txBody>
          <a:bodyPr wrap="square">
            <a:noAutofit/>
          </a:bodyPr>
          <a:lstStyle/>
          <a:p>
            <a:r>
              <a:rPr lang="en-US"/>
              <a:t> </a:t>
            </a:r>
          </a:p>
        </p:txBody>
      </p:sp>
      <p:sp>
        <p:nvSpPr>
          <p:cNvPr id="32" name="Picture Placeholder 31">
            <a:extLst>
              <a:ext uri="{FF2B5EF4-FFF2-40B4-BE49-F238E27FC236}">
                <a16:creationId xmlns:a16="http://schemas.microsoft.com/office/drawing/2014/main" id="{DB1708DE-2876-9669-5DAB-51C5E2F3A7D3}"/>
              </a:ext>
            </a:extLst>
          </p:cNvPr>
          <p:cNvSpPr>
            <a:spLocks noGrp="1"/>
          </p:cNvSpPr>
          <p:nvPr>
            <p:ph type="pic" sz="quarter" idx="11" hasCustomPrompt="1"/>
          </p:nvPr>
        </p:nvSpPr>
        <p:spPr>
          <a:xfrm>
            <a:off x="7738963" y="134998"/>
            <a:ext cx="3486999" cy="2395552"/>
          </a:xfrm>
          <a:custGeom>
            <a:avLst/>
            <a:gdLst>
              <a:gd name="connsiteX0" fmla="*/ 3560583 w 4649036"/>
              <a:gd name="connsiteY0" fmla="*/ 1 h 4064878"/>
              <a:gd name="connsiteX1" fmla="*/ 4453893 w 4649036"/>
              <a:gd name="connsiteY1" fmla="*/ 3334471 h 4064878"/>
              <a:gd name="connsiteX2" fmla="*/ 227015 w 4649036"/>
              <a:gd name="connsiteY2" fmla="*/ 3388139 h 4064878"/>
              <a:gd name="connsiteX3" fmla="*/ 2376 w 4649036"/>
              <a:gd name="connsiteY3" fmla="*/ 1974758 h 4064878"/>
              <a:gd name="connsiteX4" fmla="*/ 0 w 4649036"/>
              <a:gd name="connsiteY4" fmla="*/ 1879718 h 4064878"/>
              <a:gd name="connsiteX5" fmla="*/ 0 w 4649036"/>
              <a:gd name="connsiteY5" fmla="*/ 1751537 h 4064878"/>
              <a:gd name="connsiteX6" fmla="*/ 2680 w 4649036"/>
              <a:gd name="connsiteY6" fmla="*/ 1657229 h 4064878"/>
              <a:gd name="connsiteX7" fmla="*/ 3560583 w 4649036"/>
              <a:gd name="connsiteY7" fmla="*/ 1 h 406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9036" h="4064878">
                <a:moveTo>
                  <a:pt x="3560583" y="1"/>
                </a:moveTo>
                <a:cubicBezTo>
                  <a:pt x="4577187" y="-1606"/>
                  <a:pt x="4898077" y="2906354"/>
                  <a:pt x="4453893" y="3334471"/>
                </a:cubicBezTo>
                <a:cubicBezTo>
                  <a:pt x="3894222" y="3782051"/>
                  <a:pt x="650182" y="4697659"/>
                  <a:pt x="227015" y="3388139"/>
                </a:cubicBezTo>
                <a:cubicBezTo>
                  <a:pt x="105560" y="2832619"/>
                  <a:pt x="21394" y="2366228"/>
                  <a:pt x="2376" y="1974758"/>
                </a:cubicBezTo>
                <a:lnTo>
                  <a:pt x="0" y="1879718"/>
                </a:lnTo>
                <a:lnTo>
                  <a:pt x="0" y="1751537"/>
                </a:lnTo>
                <a:lnTo>
                  <a:pt x="2680" y="1657229"/>
                </a:lnTo>
                <a:cubicBezTo>
                  <a:pt x="69985" y="507827"/>
                  <a:pt x="926555" y="123430"/>
                  <a:pt x="3560583" y="1"/>
                </a:cubicBezTo>
                <a:close/>
              </a:path>
            </a:pathLst>
          </a:custGeom>
        </p:spPr>
        <p:txBody>
          <a:bodyPr wrap="square">
            <a:noAutofit/>
          </a:bodyPr>
          <a:lstStyle/>
          <a:p>
            <a:r>
              <a:rPr lang="en-US"/>
              <a:t> </a:t>
            </a:r>
          </a:p>
        </p:txBody>
      </p:sp>
      <p:sp>
        <p:nvSpPr>
          <p:cNvPr id="44" name="Picture Placeholder 43">
            <a:extLst>
              <a:ext uri="{FF2B5EF4-FFF2-40B4-BE49-F238E27FC236}">
                <a16:creationId xmlns:a16="http://schemas.microsoft.com/office/drawing/2014/main" id="{7C0FB81A-5F99-A83C-B0CB-826458F73759}"/>
              </a:ext>
            </a:extLst>
          </p:cNvPr>
          <p:cNvSpPr>
            <a:spLocks noGrp="1"/>
          </p:cNvSpPr>
          <p:nvPr>
            <p:ph type="pic" sz="quarter" idx="13" hasCustomPrompt="1"/>
          </p:nvPr>
        </p:nvSpPr>
        <p:spPr>
          <a:xfrm>
            <a:off x="552308" y="2654405"/>
            <a:ext cx="4727624" cy="3452813"/>
          </a:xfrm>
          <a:custGeom>
            <a:avLst/>
            <a:gdLst>
              <a:gd name="connsiteX0" fmla="*/ 1284154 w 4727624"/>
              <a:gd name="connsiteY0" fmla="*/ 0 h 3452813"/>
              <a:gd name="connsiteX1" fmla="*/ 1298461 w 4727624"/>
              <a:gd name="connsiteY1" fmla="*/ 0 h 3452813"/>
              <a:gd name="connsiteX2" fmla="*/ 1376680 w 4727624"/>
              <a:gd name="connsiteY2" fmla="*/ 1055 h 3452813"/>
              <a:gd name="connsiteX3" fmla="*/ 4719748 w 4727624"/>
              <a:gd name="connsiteY3" fmla="*/ 1626257 h 3452813"/>
              <a:gd name="connsiteX4" fmla="*/ 4727624 w 4727624"/>
              <a:gd name="connsiteY4" fmla="*/ 1715565 h 3452813"/>
              <a:gd name="connsiteX5" fmla="*/ 4727624 w 4727624"/>
              <a:gd name="connsiteY5" fmla="*/ 1715588 h 3452813"/>
              <a:gd name="connsiteX6" fmla="*/ 4710061 w 4727624"/>
              <a:gd name="connsiteY6" fmla="*/ 1892018 h 3452813"/>
              <a:gd name="connsiteX7" fmla="*/ 2399224 w 4727624"/>
              <a:gd name="connsiteY7" fmla="*/ 3448684 h 3452813"/>
              <a:gd name="connsiteX8" fmla="*/ 38925 w 4727624"/>
              <a:gd name="connsiteY8" fmla="*/ 2130247 h 3452813"/>
              <a:gd name="connsiteX9" fmla="*/ 1208378 w 4727624"/>
              <a:gd name="connsiteY9" fmla="*/ 3735 h 34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7624" h="3452813">
                <a:moveTo>
                  <a:pt x="1284154" y="0"/>
                </a:moveTo>
                <a:lnTo>
                  <a:pt x="1298461" y="0"/>
                </a:lnTo>
                <a:lnTo>
                  <a:pt x="1376680" y="1055"/>
                </a:lnTo>
                <a:cubicBezTo>
                  <a:pt x="2289869" y="36882"/>
                  <a:pt x="4568831" y="767049"/>
                  <a:pt x="4719748" y="1626257"/>
                </a:cubicBezTo>
                <a:lnTo>
                  <a:pt x="4727624" y="1715565"/>
                </a:lnTo>
                <a:lnTo>
                  <a:pt x="4727624" y="1715588"/>
                </a:lnTo>
                <a:lnTo>
                  <a:pt x="4710061" y="1892018"/>
                </a:lnTo>
                <a:cubicBezTo>
                  <a:pt x="4537247" y="2758608"/>
                  <a:pt x="3131834" y="3383892"/>
                  <a:pt x="2399224" y="3448684"/>
                </a:cubicBezTo>
                <a:cubicBezTo>
                  <a:pt x="1617774" y="3517796"/>
                  <a:pt x="237399" y="2704405"/>
                  <a:pt x="38925" y="2130247"/>
                </a:cubicBezTo>
                <a:cubicBezTo>
                  <a:pt x="-159549" y="1556089"/>
                  <a:pt x="426928" y="72847"/>
                  <a:pt x="1208378" y="3735"/>
                </a:cubicBezTo>
                <a:close/>
              </a:path>
            </a:pathLst>
          </a:custGeom>
        </p:spPr>
        <p:txBody>
          <a:bodyPr wrap="square">
            <a:noAutofit/>
          </a:bodyPr>
          <a:lstStyle/>
          <a:p>
            <a:r>
              <a:rPr lang="en-US"/>
              <a:t> </a:t>
            </a:r>
          </a:p>
        </p:txBody>
      </p:sp>
      <p:sp>
        <p:nvSpPr>
          <p:cNvPr id="48" name="Picture Placeholder 47">
            <a:extLst>
              <a:ext uri="{FF2B5EF4-FFF2-40B4-BE49-F238E27FC236}">
                <a16:creationId xmlns:a16="http://schemas.microsoft.com/office/drawing/2014/main" id="{6E6AE3BC-5F4B-E8C5-775E-9C907806C34E}"/>
              </a:ext>
            </a:extLst>
          </p:cNvPr>
          <p:cNvSpPr>
            <a:spLocks noGrp="1"/>
          </p:cNvSpPr>
          <p:nvPr>
            <p:ph type="pic" sz="quarter" idx="14" hasCustomPrompt="1"/>
          </p:nvPr>
        </p:nvSpPr>
        <p:spPr>
          <a:xfrm>
            <a:off x="6390314" y="2967038"/>
            <a:ext cx="5047470" cy="353103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grpSp>
        <p:nvGrpSpPr>
          <p:cNvPr id="11" name="Group 2">
            <a:extLst>
              <a:ext uri="{FF2B5EF4-FFF2-40B4-BE49-F238E27FC236}">
                <a16:creationId xmlns:a16="http://schemas.microsoft.com/office/drawing/2014/main" id="{7EAA60FF-3B89-0C06-377E-4ED2EFB90E3B}"/>
              </a:ext>
            </a:extLst>
          </p:cNvPr>
          <p:cNvGrpSpPr/>
          <p:nvPr userDrawn="1"/>
        </p:nvGrpSpPr>
        <p:grpSpPr>
          <a:xfrm rot="-5400000">
            <a:off x="8435507"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EB5A9"/>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974923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rint-Out">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55188A52-A560-F221-5934-A54112C03111}"/>
              </a:ext>
            </a:extLst>
          </p:cNvPr>
          <p:cNvGrpSpPr/>
          <p:nvPr userDrawn="1"/>
        </p:nvGrpSpPr>
        <p:grpSpPr>
          <a:xfrm rot="-5400000">
            <a:off x="8449493" y="3115493"/>
            <a:ext cx="6858000" cy="627015"/>
            <a:chOff x="0" y="0"/>
            <a:chExt cx="1993384" cy="182252"/>
          </a:xfrm>
        </p:grpSpPr>
        <p:sp>
          <p:nvSpPr>
            <p:cNvPr id="6" name="Freeform 3">
              <a:extLst>
                <a:ext uri="{FF2B5EF4-FFF2-40B4-BE49-F238E27FC236}">
                  <a16:creationId xmlns:a16="http://schemas.microsoft.com/office/drawing/2014/main" id="{A7902E11-CBD6-1C9C-F7EA-083EA2C66C6F}"/>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D9D9D9"/>
            </a:solidFill>
          </p:spPr>
        </p:sp>
      </p:grpSp>
      <p:sp>
        <p:nvSpPr>
          <p:cNvPr id="7" name="TextBox 4">
            <a:extLst>
              <a:ext uri="{FF2B5EF4-FFF2-40B4-BE49-F238E27FC236}">
                <a16:creationId xmlns:a16="http://schemas.microsoft.com/office/drawing/2014/main" id="{76FB1245-27FD-F4F7-82EC-8888D8CFC3C5}"/>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chemeClr val="tx1"/>
                </a:solidFill>
                <a:latin typeface="Arial" panose="020B0604020202020204" pitchFamily="34" charset="0"/>
                <a:cs typeface="Arial" panose="020B0604020202020204" pitchFamily="34" charset="0"/>
              </a:rPr>
              <a:t>PRINT OUT</a:t>
            </a:r>
          </a:p>
        </p:txBody>
      </p:sp>
    </p:spTree>
    <p:extLst>
      <p:ext uri="{BB962C8B-B14F-4D97-AF65-F5344CB8AC3E}">
        <p14:creationId xmlns:p14="http://schemas.microsoft.com/office/powerpoint/2010/main" val="1429220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nf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63FF02-0301-DF84-92E0-8321102B7A72}"/>
              </a:ext>
            </a:extLst>
          </p:cNvPr>
          <p:cNvSpPr>
            <a:spLocks noGrp="1"/>
          </p:cNvSpPr>
          <p:nvPr>
            <p:ph type="title"/>
          </p:nvPr>
        </p:nvSpPr>
        <p:spPr>
          <a:xfrm>
            <a:off x="410966" y="-1384129"/>
            <a:ext cx="10515600" cy="1325563"/>
          </a:xfrm>
        </p:spPr>
        <p:txBody>
          <a:bodyPr/>
          <a:lstStyle>
            <a:lvl1pPr>
              <a:defRPr baseline="0">
                <a:solidFill>
                  <a:srgbClr val="40907F"/>
                </a:solidFill>
              </a:defRPr>
            </a:lvl1pPr>
          </a:lstStyle>
          <a:p>
            <a:r>
              <a:rPr lang="en-GB" dirty="0"/>
              <a:t>Click to edit Master title style</a:t>
            </a:r>
            <a:endParaRPr lang="en-US" dirty="0"/>
          </a:p>
        </p:txBody>
      </p:sp>
      <p:sp>
        <p:nvSpPr>
          <p:cNvPr id="2" name="TextBox 11">
            <a:extLst>
              <a:ext uri="{FF2B5EF4-FFF2-40B4-BE49-F238E27FC236}">
                <a16:creationId xmlns:a16="http://schemas.microsoft.com/office/drawing/2014/main" id="{628A1918-E2A7-EBB9-C28A-C2CC1463B9B0}"/>
              </a:ext>
            </a:extLst>
          </p:cNvPr>
          <p:cNvSpPr txBox="1"/>
          <p:nvPr userDrawn="1"/>
        </p:nvSpPr>
        <p:spPr>
          <a:xfrm>
            <a:off x="172728" y="170820"/>
            <a:ext cx="5872948" cy="773225"/>
          </a:xfrm>
          <a:prstGeom prst="rect">
            <a:avLst/>
          </a:prstGeom>
        </p:spPr>
        <p:txBody>
          <a:bodyPr wrap="square" lIns="0" tIns="0" rIns="0" bIns="0" rtlCol="0" anchor="t">
            <a:spAutoFit/>
          </a:bodyPr>
          <a:lstStyle/>
          <a:p>
            <a:pPr algn="ctr">
              <a:lnSpc>
                <a:spcPts val="3639"/>
              </a:lnSpc>
            </a:pPr>
            <a:r>
              <a:rPr lang="en-US" sz="2599" dirty="0">
                <a:solidFill>
                  <a:srgbClr val="000000"/>
                </a:solidFill>
                <a:latin typeface="Source Sans Pro Bold"/>
              </a:rPr>
              <a:t>What questions do you want to ask?</a:t>
            </a:r>
          </a:p>
          <a:p>
            <a:pPr algn="ctr">
              <a:lnSpc>
                <a:spcPts val="2239"/>
              </a:lnSpc>
            </a:pPr>
            <a:endParaRPr lang="en-US" sz="2599" dirty="0">
              <a:solidFill>
                <a:srgbClr val="000000"/>
              </a:solidFill>
              <a:latin typeface="Source Sans Pro Bold"/>
            </a:endParaRPr>
          </a:p>
        </p:txBody>
      </p:sp>
      <p:sp>
        <p:nvSpPr>
          <p:cNvPr id="4" name="TextBox 12">
            <a:extLst>
              <a:ext uri="{FF2B5EF4-FFF2-40B4-BE49-F238E27FC236}">
                <a16:creationId xmlns:a16="http://schemas.microsoft.com/office/drawing/2014/main" id="{7EB986A1-83F6-37D2-BB8B-C71E4DC6F8D3}"/>
              </a:ext>
            </a:extLst>
          </p:cNvPr>
          <p:cNvSpPr txBox="1"/>
          <p:nvPr userDrawn="1"/>
        </p:nvSpPr>
        <p:spPr>
          <a:xfrm>
            <a:off x="1698735" y="1073554"/>
            <a:ext cx="3781220" cy="727710"/>
          </a:xfrm>
          <a:prstGeom prst="rect">
            <a:avLst/>
          </a:prstGeom>
        </p:spPr>
        <p:txBody>
          <a:bodyPr lIns="0" tIns="0" rIns="0" bIns="0" rtlCol="0" anchor="t">
            <a:spAutoFit/>
          </a:bodyPr>
          <a:lstStyle/>
          <a:p>
            <a:pPr algn="ctr">
              <a:lnSpc>
                <a:spcPts val="3639"/>
              </a:lnSpc>
            </a:pPr>
            <a:r>
              <a:rPr lang="en-US" sz="2599">
                <a:solidFill>
                  <a:srgbClr val="000000"/>
                </a:solidFill>
                <a:latin typeface="Source Sans Pro Bold"/>
              </a:rPr>
              <a:t>What can you infer?</a:t>
            </a:r>
          </a:p>
          <a:p>
            <a:pPr algn="ctr">
              <a:lnSpc>
                <a:spcPts val="2239"/>
              </a:lnSpc>
            </a:pPr>
            <a:endParaRPr lang="en-US" sz="2599">
              <a:solidFill>
                <a:srgbClr val="000000"/>
              </a:solidFill>
              <a:latin typeface="Source Sans Pro Bold"/>
            </a:endParaRPr>
          </a:p>
        </p:txBody>
      </p:sp>
      <p:sp>
        <p:nvSpPr>
          <p:cNvPr id="3" name="TextBox 13">
            <a:extLst>
              <a:ext uri="{FF2B5EF4-FFF2-40B4-BE49-F238E27FC236}">
                <a16:creationId xmlns:a16="http://schemas.microsoft.com/office/drawing/2014/main" id="{BBB9F31F-B590-3EAD-D5AA-0FFEDA23E77D}"/>
              </a:ext>
            </a:extLst>
          </p:cNvPr>
          <p:cNvSpPr txBox="1"/>
          <p:nvPr userDrawn="1"/>
        </p:nvSpPr>
        <p:spPr>
          <a:xfrm>
            <a:off x="2366892" y="2098003"/>
            <a:ext cx="3781220" cy="727710"/>
          </a:xfrm>
          <a:prstGeom prst="rect">
            <a:avLst/>
          </a:prstGeom>
        </p:spPr>
        <p:txBody>
          <a:bodyPr lIns="0" tIns="0" rIns="0" bIns="0" rtlCol="0" anchor="t">
            <a:spAutoFit/>
          </a:bodyPr>
          <a:lstStyle/>
          <a:p>
            <a:pPr algn="ctr">
              <a:lnSpc>
                <a:spcPts val="3639"/>
              </a:lnSpc>
            </a:pPr>
            <a:r>
              <a:rPr lang="en-US" sz="2599">
                <a:solidFill>
                  <a:srgbClr val="000000"/>
                </a:solidFill>
                <a:latin typeface="Source Sans Pro Bold"/>
              </a:rPr>
              <a:t>What can you see?</a:t>
            </a:r>
          </a:p>
          <a:p>
            <a:pPr algn="ctr">
              <a:lnSpc>
                <a:spcPts val="2239"/>
              </a:lnSpc>
            </a:pPr>
            <a:endParaRPr lang="en-US" sz="2599">
              <a:solidFill>
                <a:srgbClr val="000000"/>
              </a:solidFill>
              <a:latin typeface="Source Sans Pro Bold"/>
            </a:endParaRPr>
          </a:p>
        </p:txBody>
      </p:sp>
      <p:sp>
        <p:nvSpPr>
          <p:cNvPr id="10" name="Rectangle 9">
            <a:extLst>
              <a:ext uri="{FF2B5EF4-FFF2-40B4-BE49-F238E27FC236}">
                <a16:creationId xmlns:a16="http://schemas.microsoft.com/office/drawing/2014/main" id="{BA6A9E11-F418-56A1-2859-F3281D9A9325}"/>
              </a:ext>
              <a:ext uri="{C183D7F6-B498-43B3-948B-1728B52AA6E4}">
                <adec:decorative xmlns:adec="http://schemas.microsoft.com/office/drawing/2017/decorative" val="1"/>
              </a:ext>
            </a:extLst>
          </p:cNvPr>
          <p:cNvSpPr/>
          <p:nvPr userDrawn="1"/>
        </p:nvSpPr>
        <p:spPr>
          <a:xfrm>
            <a:off x="2001749" y="1033769"/>
            <a:ext cx="8632004" cy="5182095"/>
          </a:xfrm>
          <a:prstGeom prst="rect">
            <a:avLst/>
          </a:prstGeom>
          <a:noFill/>
          <a:ln w="57150">
            <a:solidFill>
              <a:srgbClr val="EC6625"/>
            </a:solidFill>
            <a:extLst>
              <a:ext uri="{C807C97D-BFC1-408E-A445-0C87EB9F89A2}">
                <ask:lineSketchStyleProps xmlns:ask="http://schemas.microsoft.com/office/drawing/2018/sketchyshapes" sd="1219033472">
                  <a:custGeom>
                    <a:avLst/>
                    <a:gdLst>
                      <a:gd name="connsiteX0" fmla="*/ 0 w 8632004"/>
                      <a:gd name="connsiteY0" fmla="*/ 0 h 4699210"/>
                      <a:gd name="connsiteX1" fmla="*/ 8632004 w 8632004"/>
                      <a:gd name="connsiteY1" fmla="*/ 0 h 4699210"/>
                      <a:gd name="connsiteX2" fmla="*/ 8632004 w 8632004"/>
                      <a:gd name="connsiteY2" fmla="*/ 4699210 h 4699210"/>
                      <a:gd name="connsiteX3" fmla="*/ 0 w 8632004"/>
                      <a:gd name="connsiteY3" fmla="*/ 4699210 h 4699210"/>
                      <a:gd name="connsiteX4" fmla="*/ 0 w 8632004"/>
                      <a:gd name="connsiteY4" fmla="*/ 0 h 46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004" h="4699210" extrusionOk="0">
                        <a:moveTo>
                          <a:pt x="0" y="0"/>
                        </a:moveTo>
                        <a:cubicBezTo>
                          <a:pt x="1768627" y="118645"/>
                          <a:pt x="5385676" y="116012"/>
                          <a:pt x="8632004" y="0"/>
                        </a:cubicBezTo>
                        <a:cubicBezTo>
                          <a:pt x="8499122" y="1950098"/>
                          <a:pt x="8716955" y="3989278"/>
                          <a:pt x="8632004" y="4699210"/>
                        </a:cubicBezTo>
                        <a:cubicBezTo>
                          <a:pt x="7704048" y="4833810"/>
                          <a:pt x="3460537" y="4542014"/>
                          <a:pt x="0" y="4699210"/>
                        </a:cubicBezTo>
                        <a:cubicBezTo>
                          <a:pt x="-20187" y="2745943"/>
                          <a:pt x="-152480" y="114242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0A662A-6637-47DD-BC6A-70B7339D6E44}"/>
              </a:ext>
              <a:ext uri="{C183D7F6-B498-43B3-948B-1728B52AA6E4}">
                <adec:decorative xmlns:adec="http://schemas.microsoft.com/office/drawing/2017/decorative" val="1"/>
              </a:ext>
            </a:extLst>
          </p:cNvPr>
          <p:cNvSpPr/>
          <p:nvPr userDrawn="1"/>
        </p:nvSpPr>
        <p:spPr>
          <a:xfrm>
            <a:off x="410966" y="174661"/>
            <a:ext cx="11270751" cy="6503541"/>
          </a:xfrm>
          <a:prstGeom prst="rect">
            <a:avLst/>
          </a:prstGeom>
          <a:noFill/>
          <a:ln w="57150">
            <a:solidFill>
              <a:srgbClr val="EC6625"/>
            </a:solidFill>
            <a:extLst>
              <a:ext uri="{C807C97D-BFC1-408E-A445-0C87EB9F89A2}">
                <ask:lineSketchStyleProps xmlns:ask="http://schemas.microsoft.com/office/drawing/2018/sketchyshapes" sd="1219033472">
                  <a:custGeom>
                    <a:avLst/>
                    <a:gdLst>
                      <a:gd name="connsiteX0" fmla="*/ 0 w 11270751"/>
                      <a:gd name="connsiteY0" fmla="*/ 0 h 6503541"/>
                      <a:gd name="connsiteX1" fmla="*/ 11270751 w 11270751"/>
                      <a:gd name="connsiteY1" fmla="*/ 0 h 6503541"/>
                      <a:gd name="connsiteX2" fmla="*/ 11270751 w 11270751"/>
                      <a:gd name="connsiteY2" fmla="*/ 6503541 h 6503541"/>
                      <a:gd name="connsiteX3" fmla="*/ 0 w 11270751"/>
                      <a:gd name="connsiteY3" fmla="*/ 6503541 h 6503541"/>
                      <a:gd name="connsiteX4" fmla="*/ 0 w 11270751"/>
                      <a:gd name="connsiteY4" fmla="*/ 0 h 650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0751" h="6503541" extrusionOk="0">
                        <a:moveTo>
                          <a:pt x="0" y="0"/>
                        </a:moveTo>
                        <a:cubicBezTo>
                          <a:pt x="4092115" y="118645"/>
                          <a:pt x="5781703" y="116012"/>
                          <a:pt x="11270751" y="0"/>
                        </a:cubicBezTo>
                        <a:cubicBezTo>
                          <a:pt x="11137869" y="1071026"/>
                          <a:pt x="11355702" y="4371912"/>
                          <a:pt x="11270751" y="6503541"/>
                        </a:cubicBezTo>
                        <a:cubicBezTo>
                          <a:pt x="7904284" y="6638141"/>
                          <a:pt x="5425909" y="6346345"/>
                          <a:pt x="0" y="6503541"/>
                        </a:cubicBezTo>
                        <a:cubicBezTo>
                          <a:pt x="-20187" y="3551173"/>
                          <a:pt x="-152480" y="90784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D92522-9D74-AE0E-F519-9C39507E14CD}"/>
              </a:ext>
              <a:ext uri="{C183D7F6-B498-43B3-948B-1728B52AA6E4}">
                <adec:decorative xmlns:adec="http://schemas.microsoft.com/office/drawing/2017/decorative" val="1"/>
              </a:ext>
            </a:extLst>
          </p:cNvPr>
          <p:cNvSpPr/>
          <p:nvPr userDrawn="1"/>
        </p:nvSpPr>
        <p:spPr>
          <a:xfrm>
            <a:off x="2716493" y="2101844"/>
            <a:ext cx="7030588" cy="3722385"/>
          </a:xfrm>
          <a:prstGeom prst="rect">
            <a:avLst/>
          </a:prstGeom>
          <a:noFill/>
          <a:ln w="57150">
            <a:solidFill>
              <a:srgbClr val="EC6625"/>
            </a:solidFill>
            <a:extLst>
              <a:ext uri="{C807C97D-BFC1-408E-A445-0C87EB9F89A2}">
                <ask:lineSketchStyleProps xmlns:ask="http://schemas.microsoft.com/office/drawing/2018/sketchyshapes" sd="1219033472">
                  <a:custGeom>
                    <a:avLst/>
                    <a:gdLst>
                      <a:gd name="connsiteX0" fmla="*/ 0 w 8632004"/>
                      <a:gd name="connsiteY0" fmla="*/ 0 h 4699210"/>
                      <a:gd name="connsiteX1" fmla="*/ 8632004 w 8632004"/>
                      <a:gd name="connsiteY1" fmla="*/ 0 h 4699210"/>
                      <a:gd name="connsiteX2" fmla="*/ 8632004 w 8632004"/>
                      <a:gd name="connsiteY2" fmla="*/ 4699210 h 4699210"/>
                      <a:gd name="connsiteX3" fmla="*/ 0 w 8632004"/>
                      <a:gd name="connsiteY3" fmla="*/ 4699210 h 4699210"/>
                      <a:gd name="connsiteX4" fmla="*/ 0 w 8632004"/>
                      <a:gd name="connsiteY4" fmla="*/ 0 h 46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004" h="4699210" extrusionOk="0">
                        <a:moveTo>
                          <a:pt x="0" y="0"/>
                        </a:moveTo>
                        <a:cubicBezTo>
                          <a:pt x="1768627" y="118645"/>
                          <a:pt x="5385676" y="116012"/>
                          <a:pt x="8632004" y="0"/>
                        </a:cubicBezTo>
                        <a:cubicBezTo>
                          <a:pt x="8499122" y="1950098"/>
                          <a:pt x="8716955" y="3989278"/>
                          <a:pt x="8632004" y="4699210"/>
                        </a:cubicBezTo>
                        <a:cubicBezTo>
                          <a:pt x="7704048" y="4833810"/>
                          <a:pt x="3460537" y="4542014"/>
                          <a:pt x="0" y="4699210"/>
                        </a:cubicBezTo>
                        <a:cubicBezTo>
                          <a:pt x="-20187" y="2745943"/>
                          <a:pt x="-152480" y="114242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413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75416AA-2391-2D1B-F0B8-BB5B910728EE}"/>
              </a:ext>
            </a:extLst>
          </p:cNvPr>
          <p:cNvSpPr>
            <a:spLocks noGrp="1"/>
          </p:cNvSpPr>
          <p:nvPr>
            <p:ph type="title"/>
          </p:nvPr>
        </p:nvSpPr>
        <p:spPr>
          <a:xfrm>
            <a:off x="319494" y="-1016135"/>
            <a:ext cx="10515600" cy="1016135"/>
          </a:xfrm>
        </p:spPr>
        <p:txBody>
          <a:bodyPr/>
          <a:lstStyle>
            <a:lvl1pPr>
              <a:defRPr baseline="0">
                <a:solidFill>
                  <a:srgbClr val="40907F"/>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4097064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40320725-1898-A86A-ED6B-74F787FC122B}"/>
              </a:ext>
            </a:extLst>
          </p:cNvPr>
          <p:cNvSpPr>
            <a:spLocks noGrp="1"/>
          </p:cNvSpPr>
          <p:nvPr>
            <p:ph type="title"/>
          </p:nvPr>
        </p:nvSpPr>
        <p:spPr>
          <a:xfrm>
            <a:off x="410966" y="-1384129"/>
            <a:ext cx="10515600" cy="1325563"/>
          </a:xfrm>
        </p:spPr>
        <p:txBody>
          <a:bodyPr/>
          <a:lstStyle>
            <a:lvl1pPr>
              <a:defRPr baseline="0">
                <a:solidFill>
                  <a:srgbClr val="40907F"/>
                </a:solidFill>
              </a:defRPr>
            </a:lvl1pPr>
          </a:lstStyle>
          <a:p>
            <a:r>
              <a:rPr lang="en-GB" dirty="0"/>
              <a:t>Click to edit Master title style</a:t>
            </a:r>
            <a:endParaRPr lang="en-US" dirty="0"/>
          </a:p>
        </p:txBody>
      </p:sp>
      <p:sp>
        <p:nvSpPr>
          <p:cNvPr id="13" name="Picture 10">
            <a:extLst>
              <a:ext uri="{FF2B5EF4-FFF2-40B4-BE49-F238E27FC236}">
                <a16:creationId xmlns:a16="http://schemas.microsoft.com/office/drawing/2014/main" id="{EC168A8E-E3C7-B41A-726B-1B6D37933446}"/>
              </a:ext>
              <a:ext uri="{C183D7F6-B498-43B3-948B-1728B52AA6E4}">
                <adec:decorative xmlns:adec="http://schemas.microsoft.com/office/drawing/2017/decorative" val="1"/>
              </a:ext>
            </a:extLst>
          </p:cNvPr>
          <p:cNvSpPr/>
          <p:nvPr userDrawn="1"/>
        </p:nvSpPr>
        <p:spPr>
          <a:xfrm rot="231877">
            <a:off x="89072" y="298489"/>
            <a:ext cx="6021134" cy="6299999"/>
          </a:xfrm>
          <a:custGeom>
            <a:avLst/>
            <a:gdLst>
              <a:gd name="connsiteX0" fmla="*/ 8808595 w 8829787"/>
              <a:gd name="connsiteY0" fmla="*/ 3482560 h 6161228"/>
              <a:gd name="connsiteX1" fmla="*/ 8829667 w 8829787"/>
              <a:gd name="connsiteY1" fmla="*/ 4542806 h 6161228"/>
              <a:gd name="connsiteX2" fmla="*/ 8664598 w 8829787"/>
              <a:gd name="connsiteY2" fmla="*/ 4860106 h 6161228"/>
              <a:gd name="connsiteX3" fmla="*/ 7252730 w 8829787"/>
              <a:gd name="connsiteY3" fmla="*/ 5161927 h 6161228"/>
              <a:gd name="connsiteX4" fmla="*/ 6732937 w 8829787"/>
              <a:gd name="connsiteY4" fmla="*/ 5270274 h 6161228"/>
              <a:gd name="connsiteX5" fmla="*/ 5805739 w 8829787"/>
              <a:gd name="connsiteY5" fmla="*/ 5440532 h 6161228"/>
              <a:gd name="connsiteX6" fmla="*/ 4801276 w 8829787"/>
              <a:gd name="connsiteY6" fmla="*/ 5564357 h 6161228"/>
              <a:gd name="connsiteX7" fmla="*/ 3284043 w 8829787"/>
              <a:gd name="connsiteY7" fmla="*/ 5734615 h 6161228"/>
              <a:gd name="connsiteX8" fmla="*/ 2525427 w 8829787"/>
              <a:gd name="connsiteY8" fmla="*/ 5827483 h 6161228"/>
              <a:gd name="connsiteX9" fmla="*/ 980098 w 8829787"/>
              <a:gd name="connsiteY9" fmla="*/ 6113827 h 6161228"/>
              <a:gd name="connsiteX10" fmla="*/ 509475 w 8829787"/>
              <a:gd name="connsiteY10" fmla="*/ 6137044 h 6161228"/>
              <a:gd name="connsiteX11" fmla="*/ 365479 w 8829787"/>
              <a:gd name="connsiteY11" fmla="*/ 6067393 h 6161228"/>
              <a:gd name="connsiteX12" fmla="*/ 235531 w 8829787"/>
              <a:gd name="connsiteY12" fmla="*/ 5781049 h 6161228"/>
              <a:gd name="connsiteX13" fmla="*/ 7243 w 8829787"/>
              <a:gd name="connsiteY13" fmla="*/ 2840221 h 6161228"/>
              <a:gd name="connsiteX14" fmla="*/ 52901 w 8829787"/>
              <a:gd name="connsiteY14" fmla="*/ 2035363 h 6161228"/>
              <a:gd name="connsiteX15" fmla="*/ 165288 w 8829787"/>
              <a:gd name="connsiteY15" fmla="*/ 1222765 h 6161228"/>
              <a:gd name="connsiteX16" fmla="*/ 368991 w 8829787"/>
              <a:gd name="connsiteY16" fmla="*/ 936422 h 6161228"/>
              <a:gd name="connsiteX17" fmla="*/ 755323 w 8829787"/>
              <a:gd name="connsiteY17" fmla="*/ 936422 h 6161228"/>
              <a:gd name="connsiteX18" fmla="*/ 1612278 w 8829787"/>
              <a:gd name="connsiteY18" fmla="*/ 874509 h 6161228"/>
              <a:gd name="connsiteX19" fmla="*/ 2286604 w 8829787"/>
              <a:gd name="connsiteY19" fmla="*/ 828075 h 6161228"/>
              <a:gd name="connsiteX20" fmla="*/ 4407919 w 8829787"/>
              <a:gd name="connsiteY20" fmla="*/ 704251 h 6161228"/>
              <a:gd name="connsiteX21" fmla="*/ 5482625 w 8829787"/>
              <a:gd name="connsiteY21" fmla="*/ 503036 h 6161228"/>
              <a:gd name="connsiteX22" fmla="*/ 6121829 w 8829787"/>
              <a:gd name="connsiteY22" fmla="*/ 371473 h 6161228"/>
              <a:gd name="connsiteX23" fmla="*/ 7010394 w 8829787"/>
              <a:gd name="connsiteY23" fmla="*/ 131563 h 6161228"/>
              <a:gd name="connsiteX24" fmla="*/ 7459944 w 8829787"/>
              <a:gd name="connsiteY24" fmla="*/ 54173 h 6161228"/>
              <a:gd name="connsiteX25" fmla="*/ 8380117 w 8829787"/>
              <a:gd name="connsiteY25" fmla="*/ 0 h 6161228"/>
              <a:gd name="connsiteX26" fmla="*/ 8538162 w 8829787"/>
              <a:gd name="connsiteY26" fmla="*/ 30956 h 6161228"/>
              <a:gd name="connsiteX27" fmla="*/ 8629477 w 8829787"/>
              <a:gd name="connsiteY27" fmla="*/ 208954 h 6161228"/>
              <a:gd name="connsiteX28" fmla="*/ 8762937 w 8829787"/>
              <a:gd name="connsiteY28" fmla="*/ 1896060 h 6161228"/>
              <a:gd name="connsiteX29" fmla="*/ 8798059 w 8829787"/>
              <a:gd name="connsiteY29" fmla="*/ 2778309 h 6161228"/>
              <a:gd name="connsiteX30" fmla="*/ 8798059 w 8829787"/>
              <a:gd name="connsiteY30" fmla="*/ 3467082 h 6161228"/>
              <a:gd name="connsiteX31" fmla="*/ 8808595 w 8829787"/>
              <a:gd name="connsiteY31" fmla="*/ 3467082 h 616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29787" h="6161228">
                <a:moveTo>
                  <a:pt x="8808595" y="3482560"/>
                </a:moveTo>
                <a:cubicBezTo>
                  <a:pt x="8815619" y="3830816"/>
                  <a:pt x="8822643" y="4186811"/>
                  <a:pt x="8829667" y="4542806"/>
                </a:cubicBezTo>
                <a:cubicBezTo>
                  <a:pt x="8833180" y="4705325"/>
                  <a:pt x="8759425" y="4852366"/>
                  <a:pt x="8664598" y="4860106"/>
                </a:cubicBezTo>
                <a:cubicBezTo>
                  <a:pt x="8190463" y="4906540"/>
                  <a:pt x="7719840" y="5007147"/>
                  <a:pt x="7252730" y="5161927"/>
                </a:cubicBezTo>
                <a:cubicBezTo>
                  <a:pt x="7080636" y="5216101"/>
                  <a:pt x="6905030" y="5239318"/>
                  <a:pt x="6732937" y="5270274"/>
                </a:cubicBezTo>
                <a:cubicBezTo>
                  <a:pt x="6423871" y="5332186"/>
                  <a:pt x="6114805" y="5394098"/>
                  <a:pt x="5805739" y="5440532"/>
                </a:cubicBezTo>
                <a:cubicBezTo>
                  <a:pt x="5472089" y="5494705"/>
                  <a:pt x="5134926" y="5548878"/>
                  <a:pt x="4801276" y="5564357"/>
                </a:cubicBezTo>
                <a:cubicBezTo>
                  <a:pt x="4295532" y="5595312"/>
                  <a:pt x="3786275" y="5634007"/>
                  <a:pt x="3284043" y="5734615"/>
                </a:cubicBezTo>
                <a:cubicBezTo>
                  <a:pt x="3031171" y="5781049"/>
                  <a:pt x="2778299" y="5788788"/>
                  <a:pt x="2525427" y="5827483"/>
                </a:cubicBezTo>
                <a:cubicBezTo>
                  <a:pt x="2009147" y="5904873"/>
                  <a:pt x="1492866" y="5951308"/>
                  <a:pt x="980098" y="6113827"/>
                </a:cubicBezTo>
                <a:cubicBezTo>
                  <a:pt x="825565" y="6168000"/>
                  <a:pt x="667520" y="6175739"/>
                  <a:pt x="509475" y="6137044"/>
                </a:cubicBezTo>
                <a:cubicBezTo>
                  <a:pt x="460306" y="6121566"/>
                  <a:pt x="411136" y="6098349"/>
                  <a:pt x="365479" y="6067393"/>
                </a:cubicBezTo>
                <a:cubicBezTo>
                  <a:pt x="295236" y="6013220"/>
                  <a:pt x="249579" y="5935829"/>
                  <a:pt x="235531" y="5781049"/>
                </a:cubicBezTo>
                <a:cubicBezTo>
                  <a:pt x="165288" y="4798194"/>
                  <a:pt x="88022" y="3823077"/>
                  <a:pt x="7243" y="2840221"/>
                </a:cubicBezTo>
                <a:cubicBezTo>
                  <a:pt x="-10317" y="2569355"/>
                  <a:pt x="3731" y="2290750"/>
                  <a:pt x="52901" y="2035363"/>
                </a:cubicBezTo>
                <a:cubicBezTo>
                  <a:pt x="98558" y="1772236"/>
                  <a:pt x="154752" y="1509109"/>
                  <a:pt x="165288" y="1222765"/>
                </a:cubicBezTo>
                <a:cubicBezTo>
                  <a:pt x="172313" y="1037029"/>
                  <a:pt x="253091" y="936422"/>
                  <a:pt x="368991" y="936422"/>
                </a:cubicBezTo>
                <a:cubicBezTo>
                  <a:pt x="498939" y="936422"/>
                  <a:pt x="625375" y="944161"/>
                  <a:pt x="755323" y="936422"/>
                </a:cubicBezTo>
                <a:cubicBezTo>
                  <a:pt x="1039804" y="920944"/>
                  <a:pt x="1327797" y="897726"/>
                  <a:pt x="1612278" y="874509"/>
                </a:cubicBezTo>
                <a:cubicBezTo>
                  <a:pt x="1837054" y="859031"/>
                  <a:pt x="2061829" y="820336"/>
                  <a:pt x="2286604" y="828075"/>
                </a:cubicBezTo>
                <a:cubicBezTo>
                  <a:pt x="2996050" y="843553"/>
                  <a:pt x="3701985" y="773902"/>
                  <a:pt x="4407919" y="704251"/>
                </a:cubicBezTo>
                <a:cubicBezTo>
                  <a:pt x="4766155" y="673295"/>
                  <a:pt x="5124390" y="572688"/>
                  <a:pt x="5482625" y="503036"/>
                </a:cubicBezTo>
                <a:cubicBezTo>
                  <a:pt x="5696864" y="464341"/>
                  <a:pt x="5907591" y="425646"/>
                  <a:pt x="6121829" y="371473"/>
                </a:cubicBezTo>
                <a:cubicBezTo>
                  <a:pt x="6420359" y="294083"/>
                  <a:pt x="6715377" y="208954"/>
                  <a:pt x="7010394" y="131563"/>
                </a:cubicBezTo>
                <a:cubicBezTo>
                  <a:pt x="7157902" y="92868"/>
                  <a:pt x="7308923" y="69651"/>
                  <a:pt x="7459944" y="54173"/>
                </a:cubicBezTo>
                <a:cubicBezTo>
                  <a:pt x="7765498" y="30956"/>
                  <a:pt x="8074564" y="15478"/>
                  <a:pt x="8380117" y="0"/>
                </a:cubicBezTo>
                <a:cubicBezTo>
                  <a:pt x="8432799" y="0"/>
                  <a:pt x="8485480" y="15478"/>
                  <a:pt x="8538162" y="30956"/>
                </a:cubicBezTo>
                <a:cubicBezTo>
                  <a:pt x="8583820" y="38695"/>
                  <a:pt x="8622453" y="108346"/>
                  <a:pt x="8629477" y="208954"/>
                </a:cubicBezTo>
                <a:cubicBezTo>
                  <a:pt x="8671622" y="773902"/>
                  <a:pt x="8720792" y="1331112"/>
                  <a:pt x="8762937" y="1896060"/>
                </a:cubicBezTo>
                <a:cubicBezTo>
                  <a:pt x="8784010" y="2190143"/>
                  <a:pt x="8791034" y="2484226"/>
                  <a:pt x="8798059" y="2778309"/>
                </a:cubicBezTo>
                <a:cubicBezTo>
                  <a:pt x="8805083" y="3010479"/>
                  <a:pt x="8798059" y="3234911"/>
                  <a:pt x="8798059" y="3467082"/>
                </a:cubicBezTo>
                <a:lnTo>
                  <a:pt x="8808595" y="3467082"/>
                </a:lnTo>
                <a:close/>
              </a:path>
            </a:pathLst>
          </a:custGeom>
          <a:solidFill>
            <a:srgbClr val="40907F"/>
          </a:solidFill>
          <a:ln w="24379" cap="flat">
            <a:noFill/>
            <a:prstDash val="solid"/>
            <a:miter/>
          </a:ln>
        </p:spPr>
        <p:txBody>
          <a:bodyPr rtlCol="0" anchor="ctr"/>
          <a:lstStyle/>
          <a:p>
            <a:endParaRPr lang="en-US"/>
          </a:p>
        </p:txBody>
      </p:sp>
      <p:sp>
        <p:nvSpPr>
          <p:cNvPr id="14" name="Text Placeholder 2">
            <a:extLst>
              <a:ext uri="{FF2B5EF4-FFF2-40B4-BE49-F238E27FC236}">
                <a16:creationId xmlns:a16="http://schemas.microsoft.com/office/drawing/2014/main" id="{C7E152C8-1564-9CD4-2ABE-55064C1128DA}"/>
              </a:ext>
            </a:extLst>
          </p:cNvPr>
          <p:cNvSpPr>
            <a:spLocks noGrp="1"/>
          </p:cNvSpPr>
          <p:nvPr>
            <p:ph type="body" sz="quarter" idx="10" hasCustomPrompt="1"/>
          </p:nvPr>
        </p:nvSpPr>
        <p:spPr>
          <a:xfrm>
            <a:off x="381885" y="365126"/>
            <a:ext cx="10996612" cy="461962"/>
          </a:xfrm>
          <a:prstGeom prst="rect">
            <a:avLst/>
          </a:prstGeom>
        </p:spPr>
        <p:txBody>
          <a:bodyPr lIns="0"/>
          <a:lstStyle>
            <a:lvl1pPr>
              <a:defRPr sz="2400" b="1" baseline="0">
                <a:solidFill>
                  <a:srgbClr val="40907F"/>
                </a:solidFill>
              </a:defRPr>
            </a:lvl1pPr>
          </a:lstStyle>
          <a:p>
            <a:pPr lvl="0"/>
            <a:r>
              <a:rPr lang="en-GB" dirty="0"/>
              <a:t>How to use this PPT</a:t>
            </a:r>
          </a:p>
        </p:txBody>
      </p:sp>
      <p:sp>
        <p:nvSpPr>
          <p:cNvPr id="15" name="Content Placeholder 2">
            <a:extLst>
              <a:ext uri="{FF2B5EF4-FFF2-40B4-BE49-F238E27FC236}">
                <a16:creationId xmlns:a16="http://schemas.microsoft.com/office/drawing/2014/main" id="{765FCCB3-3076-2340-5BC6-BD76E591FADC}"/>
              </a:ext>
            </a:extLst>
          </p:cNvPr>
          <p:cNvSpPr>
            <a:spLocks noGrp="1"/>
          </p:cNvSpPr>
          <p:nvPr>
            <p:ph idx="1" hasCustomPrompt="1"/>
          </p:nvPr>
        </p:nvSpPr>
        <p:spPr>
          <a:xfrm>
            <a:off x="381885" y="1470244"/>
            <a:ext cx="5714115" cy="5022630"/>
          </a:xfrm>
          <a:prstGeom prst="rect">
            <a:avLst/>
          </a:prstGeom>
        </p:spPr>
        <p:txBody>
          <a:bodyPr lIns="0" rIns="90000"/>
          <a:lstStyle>
            <a:lvl1pPr marL="0" indent="0">
              <a:buFontTx/>
              <a:buNone/>
              <a:defRPr b="0" i="0" baseline="0">
                <a:solidFill>
                  <a:schemeClr val="bg1"/>
                </a:solidFill>
              </a:defRPr>
            </a:lvl1pPr>
            <a:lvl2pPr marL="800100" indent="-342900">
              <a:buFont typeface="Arial" panose="020B0604020202020204" pitchFamily="34" charset="0"/>
              <a:buChar char="•"/>
              <a:defRPr>
                <a:solidFill>
                  <a:schemeClr val="bg1"/>
                </a:solidFill>
              </a:defRPr>
            </a:lvl2pPr>
            <a:lvl3pPr marL="1257300" indent="-342900">
              <a:buFont typeface="Arial" panose="020B0604020202020204" pitchFamily="34" charset="0"/>
              <a:buChar char="•"/>
              <a:defRPr>
                <a:solidFill>
                  <a:schemeClr val="bg1"/>
                </a:solidFill>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16" name="Text Placeholder 2">
            <a:extLst>
              <a:ext uri="{FF2B5EF4-FFF2-40B4-BE49-F238E27FC236}">
                <a16:creationId xmlns:a16="http://schemas.microsoft.com/office/drawing/2014/main" id="{F3A5F7B0-87B9-D779-448F-83341593B120}"/>
              </a:ext>
            </a:extLst>
          </p:cNvPr>
          <p:cNvSpPr>
            <a:spLocks noGrp="1"/>
          </p:cNvSpPr>
          <p:nvPr>
            <p:ph type="body" sz="quarter" idx="12" hasCustomPrompt="1"/>
          </p:nvPr>
        </p:nvSpPr>
        <p:spPr>
          <a:xfrm>
            <a:off x="6477885" y="945469"/>
            <a:ext cx="5247950" cy="461962"/>
          </a:xfrm>
          <a:prstGeom prst="rect">
            <a:avLst/>
          </a:prstGeom>
        </p:spPr>
        <p:txBody>
          <a:bodyPr lIns="0"/>
          <a:lstStyle>
            <a:lvl1pPr>
              <a:defRPr sz="2400" b="1"/>
            </a:lvl1pPr>
          </a:lstStyle>
          <a:p>
            <a:r>
              <a:rPr lang="en-GB" sz="2400" b="1" dirty="0">
                <a:cs typeface="Arial"/>
              </a:rPr>
              <a:t>Accompanying Resources:</a:t>
            </a:r>
          </a:p>
        </p:txBody>
      </p:sp>
      <p:sp>
        <p:nvSpPr>
          <p:cNvPr id="17" name="Content Placeholder 2">
            <a:extLst>
              <a:ext uri="{FF2B5EF4-FFF2-40B4-BE49-F238E27FC236}">
                <a16:creationId xmlns:a16="http://schemas.microsoft.com/office/drawing/2014/main" id="{3A4F0D21-6282-06E8-999E-BB08C0F3C3DC}"/>
              </a:ext>
            </a:extLst>
          </p:cNvPr>
          <p:cNvSpPr>
            <a:spLocks noGrp="1"/>
          </p:cNvSpPr>
          <p:nvPr>
            <p:ph idx="11" hasCustomPrompt="1"/>
          </p:nvPr>
        </p:nvSpPr>
        <p:spPr>
          <a:xfrm>
            <a:off x="6477886" y="1470244"/>
            <a:ext cx="5247950"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1"/>
            <a:r>
              <a:rPr lang="en-GB" dirty="0"/>
              <a:t>Bullet level</a:t>
            </a:r>
          </a:p>
          <a:p>
            <a:pPr lvl="2"/>
            <a:r>
              <a:rPr lang="en-GB" dirty="0"/>
              <a:t>Second level</a:t>
            </a:r>
          </a:p>
        </p:txBody>
      </p:sp>
    </p:spTree>
    <p:extLst>
      <p:ext uri="{BB962C8B-B14F-4D97-AF65-F5344CB8AC3E}">
        <p14:creationId xmlns:p14="http://schemas.microsoft.com/office/powerpoint/2010/main" val="9022634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Content-Polaroi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40907F"/>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sz="2400" b="0" i="0" baseline="0"/>
            </a:lvl1pPr>
            <a:lvl2pPr marL="800100" indent="-342900">
              <a:buFont typeface="Arial" panose="020B0604020202020204" pitchFamily="34" charset="0"/>
              <a:buChar char="•"/>
              <a:defRPr sz="2400"/>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15" name="Picture Placeholder 13">
            <a:extLst>
              <a:ext uri="{FF2B5EF4-FFF2-40B4-BE49-F238E27FC236}">
                <a16:creationId xmlns:a16="http://schemas.microsoft.com/office/drawing/2014/main" id="{A5EC1B8E-118E-BFBF-C139-E7D78D13583F}"/>
              </a:ext>
              <a:ext uri="{C183D7F6-B498-43B3-948B-1728B52AA6E4}">
                <adec:decorative xmlns:adec="http://schemas.microsoft.com/office/drawing/2017/decorative" val="1"/>
              </a:ext>
            </a:extLst>
          </p:cNvPr>
          <p:cNvSpPr>
            <a:spLocks noGrp="1"/>
          </p:cNvSpPr>
          <p:nvPr>
            <p:ph type="pic" sz="quarter" idx="11" hasCustomPrompt="1"/>
          </p:nvPr>
        </p:nvSpPr>
        <p:spPr>
          <a:xfrm>
            <a:off x="5814652" y="1075414"/>
            <a:ext cx="5048013" cy="5460246"/>
          </a:xfrm>
          <a:prstGeom prst="rect">
            <a:avLst/>
          </a:prstGeom>
          <a:blipFill>
            <a:blip r:embed="rId2"/>
            <a:stretch>
              <a:fillRect l="-412" r="-412"/>
            </a:stretch>
          </a:blipFill>
        </p:spPr>
        <p:txBody>
          <a:bodyPr/>
          <a:lstStyle/>
          <a:p>
            <a:r>
              <a:rPr lang="en-US"/>
              <a:t> </a:t>
            </a:r>
          </a:p>
        </p:txBody>
      </p:sp>
      <p:sp>
        <p:nvSpPr>
          <p:cNvPr id="16" name="Picture Placeholder 13">
            <a:extLst>
              <a:ext uri="{FF2B5EF4-FFF2-40B4-BE49-F238E27FC236}">
                <a16:creationId xmlns:a16="http://schemas.microsoft.com/office/drawing/2014/main" id="{8E962C4A-7DAF-900E-E9A3-FB229FE24B09}"/>
              </a:ext>
            </a:extLst>
          </p:cNvPr>
          <p:cNvSpPr>
            <a:spLocks noGrp="1"/>
          </p:cNvSpPr>
          <p:nvPr>
            <p:ph type="pic" sz="quarter" idx="12"/>
          </p:nvPr>
        </p:nvSpPr>
        <p:spPr>
          <a:xfrm>
            <a:off x="6353937" y="1386985"/>
            <a:ext cx="4151741" cy="3985115"/>
          </a:xfrm>
          <a:prstGeom prst="rect">
            <a:avLst/>
          </a:prstGeom>
        </p:spPr>
        <p:txBody>
          <a:bodyPr/>
          <a:lstStyle/>
          <a:p>
            <a:endParaRPr lang="en-US"/>
          </a:p>
        </p:txBody>
      </p:sp>
      <p:sp>
        <p:nvSpPr>
          <p:cNvPr id="4" name="Text Placeholder 41">
            <a:extLst>
              <a:ext uri="{FF2B5EF4-FFF2-40B4-BE49-F238E27FC236}">
                <a16:creationId xmlns:a16="http://schemas.microsoft.com/office/drawing/2014/main" id="{1F4DD1BE-B6E0-CBE2-78DB-2ABB2921DADB}"/>
              </a:ext>
            </a:extLst>
          </p:cNvPr>
          <p:cNvSpPr>
            <a:spLocks noGrp="1"/>
          </p:cNvSpPr>
          <p:nvPr>
            <p:ph type="body" sz="quarter" idx="23"/>
          </p:nvPr>
        </p:nvSpPr>
        <p:spPr>
          <a:xfrm>
            <a:off x="7117447" y="5692944"/>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2" name="Group 2">
            <a:extLst>
              <a:ext uri="{FF2B5EF4-FFF2-40B4-BE49-F238E27FC236}">
                <a16:creationId xmlns:a16="http://schemas.microsoft.com/office/drawing/2014/main" id="{08E59193-A3A0-30E6-3A8C-CFFFB8F94C45}"/>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3" name="Freeform 3">
              <a:extLst>
                <a:ext uri="{FF2B5EF4-FFF2-40B4-BE49-F238E27FC236}">
                  <a16:creationId xmlns:a16="http://schemas.microsoft.com/office/drawing/2014/main" id="{E0D31D11-A3E5-685A-2EBE-0A650CDE66DB}"/>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EB5A9"/>
            </a:solidFill>
          </p:spPr>
        </p:sp>
      </p:grpSp>
      <p:sp>
        <p:nvSpPr>
          <p:cNvPr id="5" name="TextBox 4">
            <a:extLst>
              <a:ext uri="{FF2B5EF4-FFF2-40B4-BE49-F238E27FC236}">
                <a16:creationId xmlns:a16="http://schemas.microsoft.com/office/drawing/2014/main" id="{AFC1B9C2-45DE-65B7-EF36-24FD589172B2}"/>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9554809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Content-Blob">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40907F"/>
                </a:solidFill>
              </a:defRPr>
            </a:lvl1pPr>
          </a:lstStyle>
          <a:p>
            <a:r>
              <a:rPr lang="en-GB" dirty="0"/>
              <a:t>Click to edit</a:t>
            </a:r>
            <a:endParaRPr lang="en-US" dirty="0"/>
          </a:p>
        </p:txBody>
      </p:sp>
      <p:sp>
        <p:nvSpPr>
          <p:cNvPr id="7" name="Picture 5">
            <a:extLst>
              <a:ext uri="{FF2B5EF4-FFF2-40B4-BE49-F238E27FC236}">
                <a16:creationId xmlns:a16="http://schemas.microsoft.com/office/drawing/2014/main" id="{B7BB9657-BC72-7070-9EFC-2C2344D5FE75}"/>
              </a:ext>
              <a:ext uri="{C183D7F6-B498-43B3-948B-1728B52AA6E4}">
                <adec:decorative xmlns:adec="http://schemas.microsoft.com/office/drawing/2017/decorative" val="1"/>
              </a:ext>
            </a:extLst>
          </p:cNvPr>
          <p:cNvSpPr/>
          <p:nvPr userDrawn="1"/>
        </p:nvSpPr>
        <p:spPr>
          <a:xfrm>
            <a:off x="78581" y="1205909"/>
            <a:ext cx="5836444" cy="5337766"/>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ADD0F0"/>
          </a:solidFill>
          <a:ln w="15449" cap="flat">
            <a:noFill/>
            <a:prstDash val="solid"/>
            <a:miter/>
          </a:ln>
        </p:spPr>
        <p:txBody>
          <a:bodyPr rtlCol="0" anchor="ctr"/>
          <a:lstStyle/>
          <a:p>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sz="2400"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6" name="Content Placeholder 2">
            <a:extLst>
              <a:ext uri="{FF2B5EF4-FFF2-40B4-BE49-F238E27FC236}">
                <a16:creationId xmlns:a16="http://schemas.microsoft.com/office/drawing/2014/main" id="{613C50CF-7625-3423-D7C1-AB8CCED37FEC}"/>
              </a:ext>
            </a:extLst>
          </p:cNvPr>
          <p:cNvSpPr>
            <a:spLocks noGrp="1"/>
          </p:cNvSpPr>
          <p:nvPr>
            <p:ph idx="10" hasCustomPrompt="1"/>
          </p:nvPr>
        </p:nvSpPr>
        <p:spPr>
          <a:xfrm>
            <a:off x="6096000"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2" name="Group 2">
            <a:extLst>
              <a:ext uri="{FF2B5EF4-FFF2-40B4-BE49-F238E27FC236}">
                <a16:creationId xmlns:a16="http://schemas.microsoft.com/office/drawing/2014/main" id="{08E59193-A3A0-30E6-3A8C-CFFFB8F94C45}"/>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3" name="Freeform 3">
              <a:extLst>
                <a:ext uri="{FF2B5EF4-FFF2-40B4-BE49-F238E27FC236}">
                  <a16:creationId xmlns:a16="http://schemas.microsoft.com/office/drawing/2014/main" id="{E0D31D11-A3E5-685A-2EBE-0A650CDE66DB}"/>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EB5A9"/>
            </a:solidFill>
          </p:spPr>
        </p:sp>
      </p:grpSp>
      <p:sp>
        <p:nvSpPr>
          <p:cNvPr id="5" name="TextBox 4">
            <a:extLst>
              <a:ext uri="{FF2B5EF4-FFF2-40B4-BE49-F238E27FC236}">
                <a16:creationId xmlns:a16="http://schemas.microsoft.com/office/drawing/2014/main" id="{AFC1B9C2-45DE-65B7-EF36-24FD589172B2}"/>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638818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Content-Blob">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40907F"/>
                </a:solidFill>
              </a:defRPr>
            </a:lvl1pPr>
          </a:lstStyle>
          <a:p>
            <a:r>
              <a:rPr lang="en-GB" dirty="0"/>
              <a:t>Click to edit</a:t>
            </a:r>
            <a:endParaRPr lang="en-US" dirty="0"/>
          </a:p>
        </p:txBody>
      </p:sp>
      <p:sp>
        <p:nvSpPr>
          <p:cNvPr id="4" name="Picture 4">
            <a:extLst>
              <a:ext uri="{FF2B5EF4-FFF2-40B4-BE49-F238E27FC236}">
                <a16:creationId xmlns:a16="http://schemas.microsoft.com/office/drawing/2014/main" id="{7F9051B8-6A0F-FA37-0CF4-7373DF660A74}"/>
              </a:ext>
              <a:ext uri="{C183D7F6-B498-43B3-948B-1728B52AA6E4}">
                <adec:decorative xmlns:adec="http://schemas.microsoft.com/office/drawing/2017/decorative" val="1"/>
              </a:ext>
            </a:extLst>
          </p:cNvPr>
          <p:cNvSpPr/>
          <p:nvPr userDrawn="1"/>
        </p:nvSpPr>
        <p:spPr>
          <a:xfrm>
            <a:off x="230533" y="1009291"/>
            <a:ext cx="5447342" cy="5598543"/>
          </a:xfrm>
          <a:custGeom>
            <a:avLst/>
            <a:gdLst>
              <a:gd name="connsiteX0" fmla="*/ 4570229 w 4570515"/>
              <a:gd name="connsiteY0" fmla="*/ 763192 h 2758286"/>
              <a:gd name="connsiteX1" fmla="*/ 4540684 w 4570515"/>
              <a:gd name="connsiteY1" fmla="*/ 1372800 h 2758286"/>
              <a:gd name="connsiteX2" fmla="*/ 4504322 w 4570515"/>
              <a:gd name="connsiteY2" fmla="*/ 1868676 h 2758286"/>
              <a:gd name="connsiteX3" fmla="*/ 4404325 w 4570515"/>
              <a:gd name="connsiteY3" fmla="*/ 2603390 h 2758286"/>
              <a:gd name="connsiteX4" fmla="*/ 4240694 w 4570515"/>
              <a:gd name="connsiteY4" fmla="*/ 2755792 h 2758286"/>
              <a:gd name="connsiteX5" fmla="*/ 3974793 w 4570515"/>
              <a:gd name="connsiteY5" fmla="*/ 2751243 h 2758286"/>
              <a:gd name="connsiteX6" fmla="*/ 3604350 w 4570515"/>
              <a:gd name="connsiteY6" fmla="*/ 2746694 h 2758286"/>
              <a:gd name="connsiteX7" fmla="*/ 3249816 w 4570515"/>
              <a:gd name="connsiteY7" fmla="*/ 2739870 h 2758286"/>
              <a:gd name="connsiteX8" fmla="*/ 2395298 w 4570515"/>
              <a:gd name="connsiteY8" fmla="*/ 2689827 h 2758286"/>
              <a:gd name="connsiteX9" fmla="*/ 1981674 w 4570515"/>
              <a:gd name="connsiteY9" fmla="*/ 2664806 h 2758286"/>
              <a:gd name="connsiteX10" fmla="*/ 1345331 w 4570515"/>
              <a:gd name="connsiteY10" fmla="*/ 2646609 h 2758286"/>
              <a:gd name="connsiteX11" fmla="*/ 620354 w 4570515"/>
              <a:gd name="connsiteY11" fmla="*/ 2617038 h 2758286"/>
              <a:gd name="connsiteX12" fmla="*/ 365816 w 4570515"/>
              <a:gd name="connsiteY12" fmla="*/ 2592017 h 2758286"/>
              <a:gd name="connsiteX13" fmla="*/ 190822 w 4570515"/>
              <a:gd name="connsiteY13" fmla="*/ 2551073 h 2758286"/>
              <a:gd name="connsiteX14" fmla="*/ 149914 w 4570515"/>
              <a:gd name="connsiteY14" fmla="*/ 2498756 h 2758286"/>
              <a:gd name="connsiteX15" fmla="*/ 120370 w 4570515"/>
              <a:gd name="connsiteY15" fmla="*/ 2243994 h 2758286"/>
              <a:gd name="connsiteX16" fmla="*/ 97643 w 4570515"/>
              <a:gd name="connsiteY16" fmla="*/ 1841380 h 2758286"/>
              <a:gd name="connsiteX17" fmla="*/ 79462 w 4570515"/>
              <a:gd name="connsiteY17" fmla="*/ 1507005 h 2758286"/>
              <a:gd name="connsiteX18" fmla="*/ 49917 w 4570515"/>
              <a:gd name="connsiteY18" fmla="*/ 1236321 h 2758286"/>
              <a:gd name="connsiteX19" fmla="*/ 20373 w 4570515"/>
              <a:gd name="connsiteY19" fmla="*/ 867826 h 2758286"/>
              <a:gd name="connsiteX20" fmla="*/ 2191 w 4570515"/>
              <a:gd name="connsiteY20" fmla="*/ 547099 h 2758286"/>
              <a:gd name="connsiteX21" fmla="*/ 29463 w 4570515"/>
              <a:gd name="connsiteY21" fmla="*/ 228647 h 2758286"/>
              <a:gd name="connsiteX22" fmla="*/ 47645 w 4570515"/>
              <a:gd name="connsiteY22" fmla="*/ 171781 h 2758286"/>
              <a:gd name="connsiteX23" fmla="*/ 152187 w 4570515"/>
              <a:gd name="connsiteY23" fmla="*/ 101266 h 2758286"/>
              <a:gd name="connsiteX24" fmla="*/ 527175 w 4570515"/>
              <a:gd name="connsiteY24" fmla="*/ 119463 h 2758286"/>
              <a:gd name="connsiteX25" fmla="*/ 843074 w 4570515"/>
              <a:gd name="connsiteY25" fmla="*/ 133111 h 2758286"/>
              <a:gd name="connsiteX26" fmla="*/ 1808952 w 4570515"/>
              <a:gd name="connsiteY26" fmla="*/ 117189 h 2758286"/>
              <a:gd name="connsiteX27" fmla="*/ 2358935 w 4570515"/>
              <a:gd name="connsiteY27" fmla="*/ 103541 h 2758286"/>
              <a:gd name="connsiteX28" fmla="*/ 2920281 w 4570515"/>
              <a:gd name="connsiteY28" fmla="*/ 76245 h 2758286"/>
              <a:gd name="connsiteX29" fmla="*/ 3404357 w 4570515"/>
              <a:gd name="connsiteY29" fmla="*/ 46674 h 2758286"/>
              <a:gd name="connsiteX30" fmla="*/ 3761163 w 4570515"/>
              <a:gd name="connsiteY30" fmla="*/ 8005 h 2758286"/>
              <a:gd name="connsiteX31" fmla="*/ 4479323 w 4570515"/>
              <a:gd name="connsiteY31" fmla="*/ 103541 h 2758286"/>
              <a:gd name="connsiteX32" fmla="*/ 4549775 w 4570515"/>
              <a:gd name="connsiteY32" fmla="*/ 194527 h 2758286"/>
              <a:gd name="connsiteX33" fmla="*/ 4570229 w 4570515"/>
              <a:gd name="connsiteY33" fmla="*/ 763192 h 275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0515" h="2758286">
                <a:moveTo>
                  <a:pt x="4570229" y="763192"/>
                </a:moveTo>
                <a:cubicBezTo>
                  <a:pt x="4572501" y="967911"/>
                  <a:pt x="4561138" y="1170356"/>
                  <a:pt x="4540684" y="1372800"/>
                </a:cubicBezTo>
                <a:cubicBezTo>
                  <a:pt x="4527048" y="1536576"/>
                  <a:pt x="4515685" y="1702626"/>
                  <a:pt x="4504322" y="1868676"/>
                </a:cubicBezTo>
                <a:cubicBezTo>
                  <a:pt x="4486140" y="2114339"/>
                  <a:pt x="4454323" y="2360002"/>
                  <a:pt x="4404325" y="2603390"/>
                </a:cubicBezTo>
                <a:cubicBezTo>
                  <a:pt x="4379326" y="2721673"/>
                  <a:pt x="4361144" y="2744419"/>
                  <a:pt x="4240694" y="2755792"/>
                </a:cubicBezTo>
                <a:cubicBezTo>
                  <a:pt x="4152060" y="2762616"/>
                  <a:pt x="4063427" y="2753518"/>
                  <a:pt x="3974793" y="2751243"/>
                </a:cubicBezTo>
                <a:cubicBezTo>
                  <a:pt x="3852070" y="2748969"/>
                  <a:pt x="3727074" y="2746694"/>
                  <a:pt x="3604350" y="2746694"/>
                </a:cubicBezTo>
                <a:cubicBezTo>
                  <a:pt x="3486172" y="2744419"/>
                  <a:pt x="3367994" y="2746694"/>
                  <a:pt x="3249816" y="2739870"/>
                </a:cubicBezTo>
                <a:cubicBezTo>
                  <a:pt x="2965734" y="2723947"/>
                  <a:pt x="2679380" y="2708025"/>
                  <a:pt x="2395298" y="2689827"/>
                </a:cubicBezTo>
                <a:cubicBezTo>
                  <a:pt x="2256666" y="2680729"/>
                  <a:pt x="2120306" y="2673905"/>
                  <a:pt x="1981674" y="2664806"/>
                </a:cubicBezTo>
                <a:cubicBezTo>
                  <a:pt x="1770317" y="2651158"/>
                  <a:pt x="1556688" y="2639785"/>
                  <a:pt x="1345331" y="2646609"/>
                </a:cubicBezTo>
                <a:cubicBezTo>
                  <a:pt x="1104429" y="2651158"/>
                  <a:pt x="861255" y="2642060"/>
                  <a:pt x="620354" y="2617038"/>
                </a:cubicBezTo>
                <a:cubicBezTo>
                  <a:pt x="536266" y="2607940"/>
                  <a:pt x="449905" y="2603390"/>
                  <a:pt x="365816" y="2592017"/>
                </a:cubicBezTo>
                <a:cubicBezTo>
                  <a:pt x="306727" y="2582918"/>
                  <a:pt x="249911" y="2566996"/>
                  <a:pt x="190822" y="2551073"/>
                </a:cubicBezTo>
                <a:cubicBezTo>
                  <a:pt x="168095" y="2544249"/>
                  <a:pt x="149914" y="2523777"/>
                  <a:pt x="149914" y="2498756"/>
                </a:cubicBezTo>
                <a:cubicBezTo>
                  <a:pt x="140823" y="2414594"/>
                  <a:pt x="127188" y="2330431"/>
                  <a:pt x="120370" y="2243994"/>
                </a:cubicBezTo>
                <a:cubicBezTo>
                  <a:pt x="111279" y="2109789"/>
                  <a:pt x="104461" y="1975585"/>
                  <a:pt x="97643" y="1841380"/>
                </a:cubicBezTo>
                <a:cubicBezTo>
                  <a:pt x="90825" y="1729922"/>
                  <a:pt x="88552" y="1618463"/>
                  <a:pt x="79462" y="1507005"/>
                </a:cubicBezTo>
                <a:cubicBezTo>
                  <a:pt x="72644" y="1416019"/>
                  <a:pt x="56735" y="1327307"/>
                  <a:pt x="49917" y="1236321"/>
                </a:cubicBezTo>
                <a:cubicBezTo>
                  <a:pt x="38554" y="1113489"/>
                  <a:pt x="29463" y="990658"/>
                  <a:pt x="20373" y="867826"/>
                </a:cubicBezTo>
                <a:cubicBezTo>
                  <a:pt x="13555" y="760917"/>
                  <a:pt x="6737" y="654008"/>
                  <a:pt x="2191" y="547099"/>
                </a:cubicBezTo>
                <a:cubicBezTo>
                  <a:pt x="-4626" y="440190"/>
                  <a:pt x="4464" y="333281"/>
                  <a:pt x="29463" y="228647"/>
                </a:cubicBezTo>
                <a:cubicBezTo>
                  <a:pt x="34009" y="208175"/>
                  <a:pt x="40827" y="189978"/>
                  <a:pt x="47645" y="171781"/>
                </a:cubicBezTo>
                <a:cubicBezTo>
                  <a:pt x="61281" y="126287"/>
                  <a:pt x="104461" y="96717"/>
                  <a:pt x="152187" y="101266"/>
                </a:cubicBezTo>
                <a:cubicBezTo>
                  <a:pt x="277183" y="108090"/>
                  <a:pt x="402179" y="114914"/>
                  <a:pt x="527175" y="119463"/>
                </a:cubicBezTo>
                <a:cubicBezTo>
                  <a:pt x="631717" y="124013"/>
                  <a:pt x="738532" y="130837"/>
                  <a:pt x="843074" y="133111"/>
                </a:cubicBezTo>
                <a:cubicBezTo>
                  <a:pt x="1165791" y="139935"/>
                  <a:pt x="1486235" y="130837"/>
                  <a:pt x="1808952" y="117189"/>
                </a:cubicBezTo>
                <a:cubicBezTo>
                  <a:pt x="1993037" y="110365"/>
                  <a:pt x="2177123" y="110365"/>
                  <a:pt x="2358935" y="103541"/>
                </a:cubicBezTo>
                <a:cubicBezTo>
                  <a:pt x="2545293" y="96717"/>
                  <a:pt x="2731650" y="87618"/>
                  <a:pt x="2920281" y="76245"/>
                </a:cubicBezTo>
                <a:cubicBezTo>
                  <a:pt x="3081640" y="67146"/>
                  <a:pt x="3242998" y="60322"/>
                  <a:pt x="3404357" y="46674"/>
                </a:cubicBezTo>
                <a:cubicBezTo>
                  <a:pt x="3522535" y="35301"/>
                  <a:pt x="3642985" y="19379"/>
                  <a:pt x="3761163" y="8005"/>
                </a:cubicBezTo>
                <a:cubicBezTo>
                  <a:pt x="4004337" y="-17016"/>
                  <a:pt x="4249784" y="17104"/>
                  <a:pt x="4479323" y="103541"/>
                </a:cubicBezTo>
                <a:cubicBezTo>
                  <a:pt x="4522503" y="119463"/>
                  <a:pt x="4547502" y="146759"/>
                  <a:pt x="4549775" y="194527"/>
                </a:cubicBezTo>
                <a:cubicBezTo>
                  <a:pt x="4554320" y="365127"/>
                  <a:pt x="4561138" y="531177"/>
                  <a:pt x="4570229" y="763192"/>
                </a:cubicBezTo>
                <a:close/>
              </a:path>
            </a:pathLst>
          </a:custGeom>
          <a:solidFill>
            <a:srgbClr val="F5C946">
              <a:alpha val="55000"/>
            </a:srgbClr>
          </a:solidFill>
          <a:ln w="22699" cap="flat">
            <a:noFill/>
            <a:prstDash val="solid"/>
            <a:miter/>
          </a:ln>
        </p:spPr>
        <p:txBody>
          <a:bodyPr rtlCol="0" anchor="ctr"/>
          <a:lstStyle/>
          <a:p>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6" name="Content Placeholder 2">
            <a:extLst>
              <a:ext uri="{FF2B5EF4-FFF2-40B4-BE49-F238E27FC236}">
                <a16:creationId xmlns:a16="http://schemas.microsoft.com/office/drawing/2014/main" id="{613C50CF-7625-3423-D7C1-AB8CCED37FEC}"/>
              </a:ext>
            </a:extLst>
          </p:cNvPr>
          <p:cNvSpPr>
            <a:spLocks noGrp="1"/>
          </p:cNvSpPr>
          <p:nvPr>
            <p:ph idx="10" hasCustomPrompt="1"/>
          </p:nvPr>
        </p:nvSpPr>
        <p:spPr>
          <a:xfrm>
            <a:off x="6096000"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2" name="Group 2">
            <a:extLst>
              <a:ext uri="{FF2B5EF4-FFF2-40B4-BE49-F238E27FC236}">
                <a16:creationId xmlns:a16="http://schemas.microsoft.com/office/drawing/2014/main" id="{08E59193-A3A0-30E6-3A8C-CFFFB8F94C45}"/>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3" name="Freeform 3">
              <a:extLst>
                <a:ext uri="{FF2B5EF4-FFF2-40B4-BE49-F238E27FC236}">
                  <a16:creationId xmlns:a16="http://schemas.microsoft.com/office/drawing/2014/main" id="{E0D31D11-A3E5-685A-2EBE-0A650CDE66DB}"/>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EB5A9"/>
            </a:solidFill>
          </p:spPr>
        </p:sp>
      </p:grpSp>
      <p:sp>
        <p:nvSpPr>
          <p:cNvPr id="5" name="TextBox 4">
            <a:extLst>
              <a:ext uri="{FF2B5EF4-FFF2-40B4-BE49-F238E27FC236}">
                <a16:creationId xmlns:a16="http://schemas.microsoft.com/office/drawing/2014/main" id="{AFC1B9C2-45DE-65B7-EF36-24FD589172B2}"/>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704715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ntent-Pebble-Lef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40907F"/>
                </a:solidFill>
              </a:defRPr>
            </a:lvl1pPr>
          </a:lstStyle>
          <a:p>
            <a:r>
              <a:rPr lang="en-GB" dirty="0"/>
              <a:t>Click to edit</a:t>
            </a:r>
            <a:endParaRPr lang="en-US" dirty="0"/>
          </a:p>
        </p:txBody>
      </p:sp>
      <p:sp>
        <p:nvSpPr>
          <p:cNvPr id="2" name="Picture Placeholder 47">
            <a:extLst>
              <a:ext uri="{FF2B5EF4-FFF2-40B4-BE49-F238E27FC236}">
                <a16:creationId xmlns:a16="http://schemas.microsoft.com/office/drawing/2014/main" id="{E6E49DD5-550C-9257-424C-6F84C1CE75D4}"/>
              </a:ext>
            </a:extLst>
          </p:cNvPr>
          <p:cNvSpPr>
            <a:spLocks noGrp="1"/>
          </p:cNvSpPr>
          <p:nvPr>
            <p:ph type="pic" sz="quarter" idx="14" hasCustomPrompt="1"/>
          </p:nvPr>
        </p:nvSpPr>
        <p:spPr>
          <a:xfrm>
            <a:off x="243816" y="1178981"/>
            <a:ext cx="4632984" cy="409398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16" name="Picture Placeholder 15">
            <a:extLst>
              <a:ext uri="{FF2B5EF4-FFF2-40B4-BE49-F238E27FC236}">
                <a16:creationId xmlns:a16="http://schemas.microsoft.com/office/drawing/2014/main" id="{1F06F181-EF0F-68FA-60E5-D566B1226EF8}"/>
              </a:ext>
              <a:ext uri="{C183D7F6-B498-43B3-948B-1728B52AA6E4}">
                <adec:decorative xmlns:adec="http://schemas.microsoft.com/office/drawing/2017/decorative" val="1"/>
              </a:ext>
            </a:extLst>
          </p:cNvPr>
          <p:cNvSpPr>
            <a:spLocks noGrp="1"/>
          </p:cNvSpPr>
          <p:nvPr>
            <p:ph type="pic" sz="quarter" idx="24" hasCustomPrompt="1"/>
          </p:nvPr>
        </p:nvSpPr>
        <p:spPr>
          <a:xfrm>
            <a:off x="738651" y="5669571"/>
            <a:ext cx="3643313" cy="579437"/>
          </a:xfrm>
          <a:prstGeom prst="rect">
            <a:avLst/>
          </a:prstGeom>
          <a:blipFill>
            <a:blip r:embed="rId2"/>
            <a:stretch>
              <a:fillRect l="-412" r="-412"/>
            </a:stretch>
          </a:blipFill>
        </p:spPr>
        <p:txBody>
          <a:bodyPr/>
          <a:lstStyle/>
          <a:p>
            <a:r>
              <a:rPr lang="en-US"/>
              <a:t> </a:t>
            </a:r>
          </a:p>
        </p:txBody>
      </p:sp>
      <p:sp>
        <p:nvSpPr>
          <p:cNvPr id="8" name="Text Placeholder 41">
            <a:extLst>
              <a:ext uri="{FF2B5EF4-FFF2-40B4-BE49-F238E27FC236}">
                <a16:creationId xmlns:a16="http://schemas.microsoft.com/office/drawing/2014/main" id="{CD5E8960-9ED3-2081-B390-CBF38C392AC5}"/>
              </a:ext>
            </a:extLst>
          </p:cNvPr>
          <p:cNvSpPr>
            <a:spLocks noGrp="1"/>
          </p:cNvSpPr>
          <p:nvPr>
            <p:ph type="body" sz="quarter" idx="23"/>
          </p:nvPr>
        </p:nvSpPr>
        <p:spPr>
          <a:xfrm>
            <a:off x="1008217" y="5752121"/>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5213534" y="1065876"/>
            <a:ext cx="5905354" cy="5183131"/>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grpSp>
        <p:nvGrpSpPr>
          <p:cNvPr id="5" name="Group 2">
            <a:extLst>
              <a:ext uri="{FF2B5EF4-FFF2-40B4-BE49-F238E27FC236}">
                <a16:creationId xmlns:a16="http://schemas.microsoft.com/office/drawing/2014/main" id="{821DB049-EE30-C60F-4BE8-EC4BF44F3BAC}"/>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6" name="Freeform 3">
              <a:extLst>
                <a:ext uri="{FF2B5EF4-FFF2-40B4-BE49-F238E27FC236}">
                  <a16:creationId xmlns:a16="http://schemas.microsoft.com/office/drawing/2014/main" id="{74C30591-6FD3-9022-64B0-DA6538303BBF}"/>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EB5A9"/>
            </a:solidFill>
          </p:spPr>
        </p:sp>
      </p:grpSp>
      <p:sp>
        <p:nvSpPr>
          <p:cNvPr id="7" name="TextBox 4">
            <a:extLst>
              <a:ext uri="{FF2B5EF4-FFF2-40B4-BE49-F238E27FC236}">
                <a16:creationId xmlns:a16="http://schemas.microsoft.com/office/drawing/2014/main" id="{D58DDF2A-AC69-11D0-7197-CFA5E5AE316D}"/>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37823935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Content-Pebble-Righ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 uri="{C183D7F6-B498-43B3-948B-1728B52AA6E4}">
                <adec:decorative xmlns:adec="http://schemas.microsoft.com/office/drawing/2017/decorative" val="0"/>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40907F"/>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7" y="1080312"/>
            <a:ext cx="5905354" cy="4383786"/>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2" name="Picture Placeholder 47">
            <a:extLst>
              <a:ext uri="{FF2B5EF4-FFF2-40B4-BE49-F238E27FC236}">
                <a16:creationId xmlns:a16="http://schemas.microsoft.com/office/drawing/2014/main" id="{E6E49DD5-550C-9257-424C-6F84C1CE75D4}"/>
              </a:ext>
            </a:extLst>
          </p:cNvPr>
          <p:cNvSpPr>
            <a:spLocks noGrp="1"/>
          </p:cNvSpPr>
          <p:nvPr>
            <p:ph type="pic" sz="quarter" idx="14" hasCustomPrompt="1"/>
          </p:nvPr>
        </p:nvSpPr>
        <p:spPr>
          <a:xfrm>
            <a:off x="6583284" y="1075414"/>
            <a:ext cx="4632984" cy="409398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16" name="Picture Placeholder 15">
            <a:extLst>
              <a:ext uri="{FF2B5EF4-FFF2-40B4-BE49-F238E27FC236}">
                <a16:creationId xmlns:a16="http://schemas.microsoft.com/office/drawing/2014/main" id="{1F06F181-EF0F-68FA-60E5-D566B1226EF8}"/>
              </a:ext>
              <a:ext uri="{C183D7F6-B498-43B3-948B-1728B52AA6E4}">
                <adec:decorative xmlns:adec="http://schemas.microsoft.com/office/drawing/2017/decorative" val="1"/>
              </a:ext>
            </a:extLst>
          </p:cNvPr>
          <p:cNvSpPr>
            <a:spLocks noGrp="1"/>
          </p:cNvSpPr>
          <p:nvPr>
            <p:ph type="pic" sz="quarter" idx="24" hasCustomPrompt="1"/>
          </p:nvPr>
        </p:nvSpPr>
        <p:spPr>
          <a:xfrm>
            <a:off x="7078120" y="5589969"/>
            <a:ext cx="3643313" cy="579437"/>
          </a:xfrm>
          <a:prstGeom prst="rect">
            <a:avLst/>
          </a:prstGeom>
          <a:blipFill>
            <a:blip r:embed="rId2"/>
            <a:stretch>
              <a:fillRect l="-412" r="-412"/>
            </a:stretch>
          </a:blipFill>
        </p:spPr>
        <p:txBody>
          <a:bodyPr/>
          <a:lstStyle/>
          <a:p>
            <a:r>
              <a:rPr lang="en-US"/>
              <a:t> </a:t>
            </a:r>
          </a:p>
        </p:txBody>
      </p:sp>
      <p:sp>
        <p:nvSpPr>
          <p:cNvPr id="8" name="Text Placeholder 41">
            <a:extLst>
              <a:ext uri="{FF2B5EF4-FFF2-40B4-BE49-F238E27FC236}">
                <a16:creationId xmlns:a16="http://schemas.microsoft.com/office/drawing/2014/main" id="{CD5E8960-9ED3-2081-B390-CBF38C392AC5}"/>
              </a:ext>
            </a:extLst>
          </p:cNvPr>
          <p:cNvSpPr>
            <a:spLocks noGrp="1"/>
          </p:cNvSpPr>
          <p:nvPr>
            <p:ph type="body" sz="quarter" idx="23"/>
          </p:nvPr>
        </p:nvSpPr>
        <p:spPr>
          <a:xfrm>
            <a:off x="7347686" y="5672519"/>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3" name="Group 2">
            <a:extLst>
              <a:ext uri="{FF2B5EF4-FFF2-40B4-BE49-F238E27FC236}">
                <a16:creationId xmlns:a16="http://schemas.microsoft.com/office/drawing/2014/main" id="{7FDE46AC-A9E1-7572-F6FB-B125C72FFDB7}"/>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4" name="Freeform 3">
              <a:extLst>
                <a:ext uri="{FF2B5EF4-FFF2-40B4-BE49-F238E27FC236}">
                  <a16:creationId xmlns:a16="http://schemas.microsoft.com/office/drawing/2014/main" id="{93CC7725-7842-6C90-329A-E7C115E56D54}"/>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EB5A9"/>
            </a:solidFill>
          </p:spPr>
        </p:sp>
      </p:grpSp>
      <p:sp>
        <p:nvSpPr>
          <p:cNvPr id="5" name="TextBox 4">
            <a:extLst>
              <a:ext uri="{FF2B5EF4-FFF2-40B4-BE49-F238E27FC236}">
                <a16:creationId xmlns:a16="http://schemas.microsoft.com/office/drawing/2014/main" id="{E72FBDE7-90A9-23FC-478B-516940194C99}"/>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4919495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Content-2-Pebble-Righ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8" y="365126"/>
            <a:ext cx="6819952" cy="710288"/>
          </a:xfrm>
          <a:prstGeom prst="rect">
            <a:avLst/>
          </a:prstGeom>
        </p:spPr>
        <p:txBody>
          <a:bodyPr lIns="0" rIns="90000"/>
          <a:lstStyle>
            <a:lvl1pPr>
              <a:defRPr sz="3200" baseline="0">
                <a:solidFill>
                  <a:srgbClr val="40907F"/>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7" y="1080311"/>
            <a:ext cx="5905354" cy="5308613"/>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7" name="Picture Placeholder 43">
            <a:extLst>
              <a:ext uri="{FF2B5EF4-FFF2-40B4-BE49-F238E27FC236}">
                <a16:creationId xmlns:a16="http://schemas.microsoft.com/office/drawing/2014/main" id="{119E02C8-E0FD-C021-53C9-50A98870C034}"/>
              </a:ext>
            </a:extLst>
          </p:cNvPr>
          <p:cNvSpPr>
            <a:spLocks noGrp="1"/>
          </p:cNvSpPr>
          <p:nvPr>
            <p:ph type="pic" sz="quarter" idx="13" hasCustomPrompt="1"/>
          </p:nvPr>
        </p:nvSpPr>
        <p:spPr>
          <a:xfrm>
            <a:off x="7152453" y="127931"/>
            <a:ext cx="4204166" cy="3070506"/>
          </a:xfrm>
          <a:custGeom>
            <a:avLst/>
            <a:gdLst>
              <a:gd name="connsiteX0" fmla="*/ 1284154 w 4727624"/>
              <a:gd name="connsiteY0" fmla="*/ 0 h 3452813"/>
              <a:gd name="connsiteX1" fmla="*/ 1298461 w 4727624"/>
              <a:gd name="connsiteY1" fmla="*/ 0 h 3452813"/>
              <a:gd name="connsiteX2" fmla="*/ 1376680 w 4727624"/>
              <a:gd name="connsiteY2" fmla="*/ 1055 h 3452813"/>
              <a:gd name="connsiteX3" fmla="*/ 4719748 w 4727624"/>
              <a:gd name="connsiteY3" fmla="*/ 1626257 h 3452813"/>
              <a:gd name="connsiteX4" fmla="*/ 4727624 w 4727624"/>
              <a:gd name="connsiteY4" fmla="*/ 1715565 h 3452813"/>
              <a:gd name="connsiteX5" fmla="*/ 4727624 w 4727624"/>
              <a:gd name="connsiteY5" fmla="*/ 1715588 h 3452813"/>
              <a:gd name="connsiteX6" fmla="*/ 4710061 w 4727624"/>
              <a:gd name="connsiteY6" fmla="*/ 1892018 h 3452813"/>
              <a:gd name="connsiteX7" fmla="*/ 2399224 w 4727624"/>
              <a:gd name="connsiteY7" fmla="*/ 3448684 h 3452813"/>
              <a:gd name="connsiteX8" fmla="*/ 38925 w 4727624"/>
              <a:gd name="connsiteY8" fmla="*/ 2130247 h 3452813"/>
              <a:gd name="connsiteX9" fmla="*/ 1208378 w 4727624"/>
              <a:gd name="connsiteY9" fmla="*/ 3735 h 34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7624" h="3452813">
                <a:moveTo>
                  <a:pt x="1284154" y="0"/>
                </a:moveTo>
                <a:lnTo>
                  <a:pt x="1298461" y="0"/>
                </a:lnTo>
                <a:lnTo>
                  <a:pt x="1376680" y="1055"/>
                </a:lnTo>
                <a:cubicBezTo>
                  <a:pt x="2289869" y="36882"/>
                  <a:pt x="4568831" y="767049"/>
                  <a:pt x="4719748" y="1626257"/>
                </a:cubicBezTo>
                <a:lnTo>
                  <a:pt x="4727624" y="1715565"/>
                </a:lnTo>
                <a:lnTo>
                  <a:pt x="4727624" y="1715588"/>
                </a:lnTo>
                <a:lnTo>
                  <a:pt x="4710061" y="1892018"/>
                </a:lnTo>
                <a:cubicBezTo>
                  <a:pt x="4537247" y="2758608"/>
                  <a:pt x="3131834" y="3383892"/>
                  <a:pt x="2399224" y="3448684"/>
                </a:cubicBezTo>
                <a:cubicBezTo>
                  <a:pt x="1617774" y="3517796"/>
                  <a:pt x="237399" y="2704405"/>
                  <a:pt x="38925" y="2130247"/>
                </a:cubicBezTo>
                <a:cubicBezTo>
                  <a:pt x="-159549" y="1556089"/>
                  <a:pt x="426928" y="72847"/>
                  <a:pt x="1208378" y="3735"/>
                </a:cubicBezTo>
                <a:close/>
              </a:path>
            </a:pathLst>
          </a:custGeom>
        </p:spPr>
        <p:txBody>
          <a:bodyPr wrap="square">
            <a:noAutofit/>
          </a:bodyPr>
          <a:lstStyle/>
          <a:p>
            <a:r>
              <a:rPr lang="en-US"/>
              <a:t> </a:t>
            </a:r>
          </a:p>
        </p:txBody>
      </p:sp>
      <p:sp>
        <p:nvSpPr>
          <p:cNvPr id="10" name="Washi">
            <a:extLst>
              <a:ext uri="{FF2B5EF4-FFF2-40B4-BE49-F238E27FC236}">
                <a16:creationId xmlns:a16="http://schemas.microsoft.com/office/drawing/2014/main" id="{39C52D04-F408-5642-E06A-3FDED0B51852}"/>
              </a:ext>
              <a:ext uri="{C183D7F6-B498-43B3-948B-1728B52AA6E4}">
                <adec:decorative xmlns:adec="http://schemas.microsoft.com/office/drawing/2017/decorative" val="1"/>
              </a:ext>
            </a:extLst>
          </p:cNvPr>
          <p:cNvSpPr>
            <a:spLocks noGrp="1"/>
          </p:cNvSpPr>
          <p:nvPr>
            <p:ph type="pic" sz="quarter" idx="24" hasCustomPrompt="1"/>
          </p:nvPr>
        </p:nvSpPr>
        <p:spPr>
          <a:xfrm>
            <a:off x="7177139" y="2630017"/>
            <a:ext cx="2223218" cy="579437"/>
          </a:xfrm>
          <a:prstGeom prst="rect">
            <a:avLst/>
          </a:prstGeom>
          <a:blipFill>
            <a:blip r:embed="rId2"/>
            <a:stretch>
              <a:fillRect l="-412" r="-412"/>
            </a:stretch>
          </a:blipFill>
        </p:spPr>
        <p:txBody>
          <a:bodyPr/>
          <a:lstStyle/>
          <a:p>
            <a:r>
              <a:rPr lang="en-US"/>
              <a:t> </a:t>
            </a:r>
          </a:p>
        </p:txBody>
      </p:sp>
      <p:sp>
        <p:nvSpPr>
          <p:cNvPr id="14" name="Text Placeholder 41">
            <a:extLst>
              <a:ext uri="{FF2B5EF4-FFF2-40B4-BE49-F238E27FC236}">
                <a16:creationId xmlns:a16="http://schemas.microsoft.com/office/drawing/2014/main" id="{6E098A6C-30D9-2247-8DF2-5E5C9D8A4AA0}"/>
              </a:ext>
            </a:extLst>
          </p:cNvPr>
          <p:cNvSpPr>
            <a:spLocks noGrp="1"/>
          </p:cNvSpPr>
          <p:nvPr>
            <p:ph type="body" sz="quarter" idx="23"/>
          </p:nvPr>
        </p:nvSpPr>
        <p:spPr>
          <a:xfrm>
            <a:off x="7232224" y="2701550"/>
            <a:ext cx="2021945" cy="414338"/>
          </a:xfrm>
          <a:prstGeom prst="rect">
            <a:avLst/>
          </a:prstGeom>
          <a:noFill/>
        </p:spPr>
        <p:txBody>
          <a:bodyPr anchor="ctr" anchorCtr="0"/>
          <a:lstStyle>
            <a:lvl1pPr algn="ctr">
              <a:defRPr sz="1400" b="1" i="0" baseline="0">
                <a:solidFill>
                  <a:schemeClr val="tx1"/>
                </a:solidFill>
              </a:defRPr>
            </a:lvl1pPr>
          </a:lstStyle>
          <a:p>
            <a:pPr lvl="0"/>
            <a:r>
              <a:rPr lang="en-US" dirty="0"/>
              <a:t>Click to edit</a:t>
            </a:r>
          </a:p>
        </p:txBody>
      </p:sp>
      <p:sp>
        <p:nvSpPr>
          <p:cNvPr id="9" name="Picture Placeholder 47">
            <a:extLst>
              <a:ext uri="{FF2B5EF4-FFF2-40B4-BE49-F238E27FC236}">
                <a16:creationId xmlns:a16="http://schemas.microsoft.com/office/drawing/2014/main" id="{FFE1C230-603A-EEEC-B599-2DE9E313C8A2}"/>
              </a:ext>
            </a:extLst>
          </p:cNvPr>
          <p:cNvSpPr>
            <a:spLocks noGrp="1"/>
          </p:cNvSpPr>
          <p:nvPr>
            <p:ph type="pic" sz="quarter" idx="14" hasCustomPrompt="1"/>
          </p:nvPr>
        </p:nvSpPr>
        <p:spPr>
          <a:xfrm>
            <a:off x="6352998" y="3355905"/>
            <a:ext cx="4823228" cy="3374164"/>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15" name="Washi">
            <a:extLst>
              <a:ext uri="{FF2B5EF4-FFF2-40B4-BE49-F238E27FC236}">
                <a16:creationId xmlns:a16="http://schemas.microsoft.com/office/drawing/2014/main" id="{E3B1B4E7-928C-1AD7-05F2-BB41C3FEB1C2}"/>
              </a:ext>
              <a:ext uri="{C183D7F6-B498-43B3-948B-1728B52AA6E4}">
                <adec:decorative xmlns:adec="http://schemas.microsoft.com/office/drawing/2017/decorative" val="1"/>
              </a:ext>
            </a:extLst>
          </p:cNvPr>
          <p:cNvSpPr>
            <a:spLocks noGrp="1"/>
          </p:cNvSpPr>
          <p:nvPr>
            <p:ph type="pic" sz="quarter" idx="25" hasCustomPrompt="1"/>
          </p:nvPr>
        </p:nvSpPr>
        <p:spPr>
          <a:xfrm>
            <a:off x="9178952" y="6110222"/>
            <a:ext cx="2223218" cy="579437"/>
          </a:xfrm>
          <a:prstGeom prst="rect">
            <a:avLst/>
          </a:prstGeom>
          <a:blipFill>
            <a:blip r:embed="rId2"/>
            <a:stretch>
              <a:fillRect l="-412" r="-412"/>
            </a:stretch>
          </a:blipFill>
        </p:spPr>
        <p:txBody>
          <a:bodyPr/>
          <a:lstStyle/>
          <a:p>
            <a:r>
              <a:rPr lang="en-US"/>
              <a:t> </a:t>
            </a:r>
          </a:p>
        </p:txBody>
      </p:sp>
      <p:sp>
        <p:nvSpPr>
          <p:cNvPr id="17" name="Text Placeholder 41">
            <a:extLst>
              <a:ext uri="{FF2B5EF4-FFF2-40B4-BE49-F238E27FC236}">
                <a16:creationId xmlns:a16="http://schemas.microsoft.com/office/drawing/2014/main" id="{5B1AC22B-BC52-1F39-7611-60030CB14398}"/>
              </a:ext>
            </a:extLst>
          </p:cNvPr>
          <p:cNvSpPr>
            <a:spLocks noGrp="1"/>
          </p:cNvSpPr>
          <p:nvPr>
            <p:ph type="body" sz="quarter" idx="26"/>
          </p:nvPr>
        </p:nvSpPr>
        <p:spPr>
          <a:xfrm>
            <a:off x="9234037" y="6181755"/>
            <a:ext cx="2021945"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11" name="Group 2">
            <a:extLst>
              <a:ext uri="{FF2B5EF4-FFF2-40B4-BE49-F238E27FC236}">
                <a16:creationId xmlns:a16="http://schemas.microsoft.com/office/drawing/2014/main" id="{7EAA60FF-3B89-0C06-377E-4ED2EFB90E3B}"/>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 uri="{C183D7F6-B498-43B3-948B-1728B52AA6E4}">
                  <adec:decorative xmlns:adec="http://schemas.microsoft.com/office/drawing/2017/decorative" val="1"/>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EB5A9"/>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155489928"/>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3358D3-0AB5-6620-A638-0B4A1EB1ED92}"/>
              </a:ext>
            </a:extLst>
          </p:cNvPr>
          <p:cNvSpPr>
            <a:spLocks noGrp="1"/>
          </p:cNvSpPr>
          <p:nvPr>
            <p:ph type="title"/>
          </p:nvPr>
        </p:nvSpPr>
        <p:spPr>
          <a:xfrm>
            <a:off x="838200" y="-1027907"/>
            <a:ext cx="10515600" cy="1027907"/>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2215143578"/>
      </p:ext>
    </p:extLst>
  </p:cSld>
  <p:clrMap bg1="lt1" tx1="dk1" bg2="lt2" tx2="dk2" accent1="accent1" accent2="accent2" accent3="accent3" accent4="accent4" accent5="accent5" accent6="accent6" hlink="hlink" folHlink="folHlink"/>
  <p:sldLayoutIdLst>
    <p:sldLayoutId id="2147483689" r:id="rId1"/>
    <p:sldLayoutId id="2147483661" r:id="rId2"/>
    <p:sldLayoutId id="2147483691" r:id="rId3"/>
    <p:sldLayoutId id="2147483650" r:id="rId4"/>
    <p:sldLayoutId id="2147483683" r:id="rId5"/>
    <p:sldLayoutId id="2147483684" r:id="rId6"/>
    <p:sldLayoutId id="2147483673" r:id="rId7"/>
    <p:sldLayoutId id="2147483677" r:id="rId8"/>
    <p:sldLayoutId id="2147483679" r:id="rId9"/>
    <p:sldLayoutId id="2147483680" r:id="rId10"/>
    <p:sldLayoutId id="2147483666" r:id="rId11"/>
    <p:sldLayoutId id="2147483685" r:id="rId12"/>
    <p:sldLayoutId id="2147483667" r:id="rId13"/>
    <p:sldLayoutId id="2147483675" r:id="rId14"/>
    <p:sldLayoutId id="2147483671" r:id="rId15"/>
    <p:sldLayoutId id="2147483681" r:id="rId16"/>
    <p:sldLayoutId id="2147483672" r:id="rId17"/>
    <p:sldLayoutId id="2147483678" r:id="rId18"/>
    <p:sldLayoutId id="2147483664" r:id="rId19"/>
    <p:sldLayoutId id="2147483663" r:id="rId20"/>
    <p:sldLayoutId id="2147483660" r:id="rId21"/>
    <p:sldLayoutId id="2147483670" r:id="rId22"/>
    <p:sldLayoutId id="2147483682" r:id="rId23"/>
    <p:sldLayoutId id="2147483690" r:id="rId24"/>
  </p:sldLayoutIdLst>
  <p:txStyles>
    <p:titleStyle>
      <a:lvl1pPr algn="l" defTabSz="914400" rtl="0" eaLnBrk="1" latinLnBrk="0" hangingPunct="1">
        <a:lnSpc>
          <a:spcPct val="90000"/>
        </a:lnSpc>
        <a:spcBef>
          <a:spcPct val="0"/>
        </a:spcBef>
        <a:buNone/>
        <a:defRPr sz="2600" b="1" i="0" kern="1200" baseline="0">
          <a:solidFill>
            <a:srgbClr val="40907F"/>
          </a:solidFill>
          <a:latin typeface="Arial" panose="020B0604020202020204" pitchFamily="34" charset="0"/>
          <a:ea typeface="+mj-ea"/>
          <a:cs typeface="+mj-cs"/>
        </a:defRPr>
      </a:lvl1pPr>
    </p:titleStyle>
    <p:body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26.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hyperlink" Target="https://spartacus-educational.com/FWWmental.htm"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hyperlink" Target="http://www.bbc.co.uk/history/worldwars/wwone/shellshock_01.shtml"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hyperlink" Target="https://www.historylearningsite.co.uk/world-war-one/the-western-front-in-world-war-one/world-war-one-executions/"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microsoft.com/office/2007/relationships/hdphoto" Target="../media/hdphoto3.wdp"/><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5.xml"/><Relationship Id="rId5" Type="http://schemas.openxmlformats.org/officeDocument/2006/relationships/image" Target="../media/image21.sv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hyperlink" Target="http://www.historicengland.org.uk/education" TargetMode="External"/><Relationship Id="rId2" Type="http://schemas.openxmlformats.org/officeDocument/2006/relationships/image" Target="../media/image17.emf"/><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D478-9712-8934-DBCF-E95D11758646}"/>
              </a:ext>
            </a:extLst>
          </p:cNvPr>
          <p:cNvSpPr>
            <a:spLocks noGrp="1"/>
          </p:cNvSpPr>
          <p:nvPr>
            <p:ph type="title"/>
          </p:nvPr>
        </p:nvSpPr>
        <p:spPr/>
        <p:txBody>
          <a:bodyPr>
            <a:normAutofit fontScale="90000"/>
          </a:bodyPr>
          <a:lstStyle/>
          <a:p>
            <a:r>
              <a:rPr lang="en-GB" sz="2800" dirty="0">
                <a:cs typeface="Arial" panose="020B0604020202020204" pitchFamily="34" charset="0"/>
              </a:rPr>
              <a:t>To what extent were the First &amp; Second World Wars factors in the understanding and treatment of Post Traumatic Stress Disorder (PTSD)?</a:t>
            </a:r>
            <a:br>
              <a:rPr lang="en-GB" sz="2800" dirty="0">
                <a:cs typeface="Arial" panose="020B0604020202020204" pitchFamily="34" charset="0"/>
              </a:rPr>
            </a:br>
            <a:endParaRPr lang="en-GB" dirty="0"/>
          </a:p>
        </p:txBody>
      </p:sp>
      <p:sp>
        <p:nvSpPr>
          <p:cNvPr id="3" name="Subtitle 2">
            <a:extLst>
              <a:ext uri="{FF2B5EF4-FFF2-40B4-BE49-F238E27FC236}">
                <a16:creationId xmlns:a16="http://schemas.microsoft.com/office/drawing/2014/main" id="{7FCBBDFF-8F80-8A74-6D30-0A1F7B38B2AB}"/>
              </a:ext>
            </a:extLst>
          </p:cNvPr>
          <p:cNvSpPr>
            <a:spLocks noGrp="1"/>
          </p:cNvSpPr>
          <p:nvPr>
            <p:ph type="subTitle" idx="1"/>
          </p:nvPr>
        </p:nvSpPr>
        <p:spPr/>
        <p:txBody>
          <a:bodyPr/>
          <a:lstStyle/>
          <a:p>
            <a:r>
              <a:rPr lang="en-GB" sz="2400" b="1" dirty="0">
                <a:latin typeface="Arial" panose="020B0604020202020204" pitchFamily="34" charset="0"/>
                <a:cs typeface="Arial" panose="020B0604020202020204" pitchFamily="34" charset="0"/>
              </a:rPr>
              <a:t>To what extent were the First &amp; Second World Wars factors in the understanding and treatment of Post Traumatic Stress Disorder (PTSD)?</a:t>
            </a:r>
          </a:p>
          <a:p>
            <a:endParaRPr lang="en-GB" dirty="0"/>
          </a:p>
        </p:txBody>
      </p:sp>
      <p:sp>
        <p:nvSpPr>
          <p:cNvPr id="4" name="Picture Placeholder 3" descr="Photo of a soldier sitting on the floor">
            <a:extLst>
              <a:ext uri="{FF2B5EF4-FFF2-40B4-BE49-F238E27FC236}">
                <a16:creationId xmlns:a16="http://schemas.microsoft.com/office/drawing/2014/main" id="{AE3D0115-F8CA-FCA5-B205-1A034E44A7BA}"/>
              </a:ext>
            </a:extLst>
          </p:cNvPr>
          <p:cNvSpPr>
            <a:spLocks noGrp="1"/>
          </p:cNvSpPr>
          <p:nvPr>
            <p:ph type="pic" sz="quarter" idx="10"/>
          </p:nvPr>
        </p:nvSpPr>
        <p:spPr/>
        <p:txBody>
          <a:bodyPr/>
          <a:lstStyle/>
          <a:p>
            <a:endParaRPr lang="en-GB" dirty="0"/>
          </a:p>
        </p:txBody>
      </p:sp>
      <p:pic>
        <p:nvPicPr>
          <p:cNvPr id="5" name="Picture 4" descr="Phot of a soldier sitting on the floor">
            <a:extLst>
              <a:ext uri="{FF2B5EF4-FFF2-40B4-BE49-F238E27FC236}">
                <a16:creationId xmlns:a16="http://schemas.microsoft.com/office/drawing/2014/main" id="{F94C35D0-BF2A-5E02-1C3D-339A67A7E5C9}"/>
              </a:ext>
            </a:extLst>
          </p:cNvPr>
          <p:cNvPicPr>
            <a:picLocks noChangeAspect="1"/>
          </p:cNvPicPr>
          <p:nvPr/>
        </p:nvPicPr>
        <p:blipFill rotWithShape="1">
          <a:blip r:embed="rId2">
            <a:extLst>
              <a:ext uri="{28A0092B-C50C-407E-A947-70E740481C1C}">
                <a14:useLocalDpi xmlns:a14="http://schemas.microsoft.com/office/drawing/2010/main" val="0"/>
              </a:ext>
            </a:extLst>
          </a:blip>
          <a:srcRect t="28467"/>
          <a:stretch/>
        </p:blipFill>
        <p:spPr>
          <a:xfrm>
            <a:off x="4122820" y="0"/>
            <a:ext cx="8069180" cy="6881750"/>
          </a:xfrm>
          <a:prstGeom prst="rect">
            <a:avLst/>
          </a:prstGeom>
        </p:spPr>
      </p:pic>
    </p:spTree>
    <p:extLst>
      <p:ext uri="{BB962C8B-B14F-4D97-AF65-F5344CB8AC3E}">
        <p14:creationId xmlns:p14="http://schemas.microsoft.com/office/powerpoint/2010/main" val="4231984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67A9A2C-69DC-A948-1A59-B5348BCEC78B}"/>
              </a:ext>
            </a:extLst>
          </p:cNvPr>
          <p:cNvSpPr>
            <a:spLocks noGrp="1"/>
          </p:cNvSpPr>
          <p:nvPr>
            <p:ph type="title"/>
          </p:nvPr>
        </p:nvSpPr>
        <p:spPr>
          <a:xfrm>
            <a:off x="357187" y="-710288"/>
            <a:ext cx="10996613" cy="710288"/>
          </a:xfrm>
        </p:spPr>
        <p:txBody>
          <a:bodyPr vert="horz" lIns="0" tIns="45720" rIns="90000" bIns="45720" rtlCol="0" anchor="b">
            <a:normAutofit/>
          </a:bodyPr>
          <a:lstStyle/>
          <a:p>
            <a:r>
              <a:rPr lang="en-GB" dirty="0"/>
              <a:t>Craiglockhart War Hospital</a:t>
            </a:r>
          </a:p>
        </p:txBody>
      </p:sp>
      <p:pic>
        <p:nvPicPr>
          <p:cNvPr id="8" name="Picture Placeholder 7" descr="Photo of Craiglockhart War Hospital">
            <a:extLst>
              <a:ext uri="{FF2B5EF4-FFF2-40B4-BE49-F238E27FC236}">
                <a16:creationId xmlns:a16="http://schemas.microsoft.com/office/drawing/2014/main" id="{2706A256-775E-3E75-092A-48AFACB85215}"/>
              </a:ext>
              <a:ext uri="{C183D7F6-B498-43B3-948B-1728B52AA6E4}">
                <adec:decorative xmlns:adec="http://schemas.microsoft.com/office/drawing/2017/decorative" val="0"/>
              </a:ext>
            </a:extLst>
          </p:cNvPr>
          <p:cNvPicPr>
            <a:picLocks noGrp="1" noChangeAspect="1"/>
          </p:cNvPicPr>
          <p:nvPr>
            <p:ph type="pic" sz="quarter" idx="14"/>
          </p:nvPr>
        </p:nvPicPr>
        <p:blipFill>
          <a:blip r:embed="rId3"/>
          <a:srcRect l="14687" r="14687"/>
          <a:stretch>
            <a:fillRect/>
          </a:stretch>
        </p:blipFill>
        <p:spPr>
          <a:xfrm>
            <a:off x="243816" y="1212032"/>
            <a:ext cx="6164441" cy="5447274"/>
          </a:xfrm>
        </p:spPr>
      </p:pic>
      <p:sp>
        <p:nvSpPr>
          <p:cNvPr id="6" name="Content Placeholder 5">
            <a:extLst>
              <a:ext uri="{FF2B5EF4-FFF2-40B4-BE49-F238E27FC236}">
                <a16:creationId xmlns:a16="http://schemas.microsoft.com/office/drawing/2014/main" id="{A2566DDA-EF77-4370-C176-A4898D2092E4}"/>
              </a:ext>
            </a:extLst>
          </p:cNvPr>
          <p:cNvSpPr>
            <a:spLocks noGrp="1"/>
          </p:cNvSpPr>
          <p:nvPr>
            <p:ph idx="1"/>
          </p:nvPr>
        </p:nvSpPr>
        <p:spPr>
          <a:xfrm>
            <a:off x="6643171" y="1038260"/>
            <a:ext cx="4475717" cy="5621046"/>
          </a:xfrm>
        </p:spPr>
        <p:txBody>
          <a:bodyPr/>
          <a:lstStyle/>
          <a:p>
            <a:pPr algn="r">
              <a:lnSpc>
                <a:spcPts val="2600"/>
              </a:lnSpc>
              <a:spcAft>
                <a:spcPts val="600"/>
              </a:spcAft>
            </a:pPr>
            <a:r>
              <a:rPr lang="en-GB" sz="2000" dirty="0">
                <a:latin typeface="Arial" panose="020B0604020202020204" pitchFamily="34" charset="0"/>
                <a:cs typeface="Arial" panose="020B0604020202020204" pitchFamily="34" charset="0"/>
              </a:rPr>
              <a:t>William Rivers worked at Craiglockhart War Hospital for Officers near Edinburgh (pictured). He took a very different approach in treating shell shock. He felt that the “weak deserter” view was damaging and that soldiers could not return to the front line unless they could talk about their experiences and face the fear and horror that they had been subjected to. He developed something called the “talking cure” with some now saying that he revolutionised the treatment of psychological conditions developed in war situations. Siegfried Sassoon, the war poet, was treated at this hospital by William Rivers.</a:t>
            </a:r>
          </a:p>
          <a:p>
            <a:endParaRPr lang="en-GB" dirty="0"/>
          </a:p>
        </p:txBody>
      </p:sp>
      <p:grpSp>
        <p:nvGrpSpPr>
          <p:cNvPr id="2" name="Post-It" descr="Post-it note to highlight text">
            <a:extLst>
              <a:ext uri="{FF2B5EF4-FFF2-40B4-BE49-F238E27FC236}">
                <a16:creationId xmlns:a16="http://schemas.microsoft.com/office/drawing/2014/main" id="{A7130241-CB7C-321B-7E72-62B8AA046322}"/>
              </a:ext>
            </a:extLst>
          </p:cNvPr>
          <p:cNvGrpSpPr/>
          <p:nvPr/>
        </p:nvGrpSpPr>
        <p:grpSpPr>
          <a:xfrm>
            <a:off x="6515234" y="151577"/>
            <a:ext cx="4838566" cy="735106"/>
            <a:chOff x="520085" y="3536636"/>
            <a:chExt cx="2947874" cy="674345"/>
          </a:xfrm>
        </p:grpSpPr>
        <p:sp>
          <p:nvSpPr>
            <p:cNvPr id="3" name="Decorative-Blob">
              <a:extLst>
                <a:ext uri="{FF2B5EF4-FFF2-40B4-BE49-F238E27FC236}">
                  <a16:creationId xmlns:a16="http://schemas.microsoft.com/office/drawing/2014/main" id="{A8A178F7-0663-C9D7-0371-60EC4908B26C}"/>
                </a:ext>
                <a:ext uri="{C183D7F6-B498-43B3-948B-1728B52AA6E4}">
                  <adec:decorative xmlns:adec="http://schemas.microsoft.com/office/drawing/2017/decorative" val="1"/>
                </a:ext>
              </a:extLst>
            </p:cNvPr>
            <p:cNvSpPr/>
            <p:nvPr/>
          </p:nvSpPr>
          <p:spPr>
            <a:xfrm>
              <a:off x="520085" y="3536636"/>
              <a:ext cx="2947874" cy="674345"/>
            </a:xfrm>
            <a:custGeom>
              <a:avLst/>
              <a:gdLst>
                <a:gd name="connsiteX0" fmla="*/ 76272 w 2947874"/>
                <a:gd name="connsiteY0" fmla="*/ 447743 h 2993642"/>
                <a:gd name="connsiteX1" fmla="*/ 7643 w 2947874"/>
                <a:gd name="connsiteY1" fmla="*/ 1339135 h 2993642"/>
                <a:gd name="connsiteX2" fmla="*/ 119773 w 2947874"/>
                <a:gd name="connsiteY2" fmla="*/ 2752952 h 2993642"/>
                <a:gd name="connsiteX3" fmla="*/ 1107119 w 2947874"/>
                <a:gd name="connsiteY3" fmla="*/ 2910280 h 2993642"/>
                <a:gd name="connsiteX4" fmla="*/ 2124266 w 2947874"/>
                <a:gd name="connsiteY4" fmla="*/ 2988486 h 2993642"/>
                <a:gd name="connsiteX5" fmla="*/ 2828436 w 2947874"/>
                <a:gd name="connsiteY5" fmla="*/ 2817022 h 2993642"/>
                <a:gd name="connsiteX6" fmla="*/ 2939842 w 2947874"/>
                <a:gd name="connsiteY6" fmla="*/ 2376064 h 2993642"/>
                <a:gd name="connsiteX7" fmla="*/ 2914214 w 2947874"/>
                <a:gd name="connsiteY7" fmla="*/ 1426056 h 2993642"/>
                <a:gd name="connsiteX8" fmla="*/ 2881174 w 2947874"/>
                <a:gd name="connsiteY8" fmla="*/ 713417 h 2993642"/>
                <a:gd name="connsiteX9" fmla="*/ 2754649 w 2947874"/>
                <a:gd name="connsiteY9" fmla="*/ 206979 h 2993642"/>
                <a:gd name="connsiteX10" fmla="*/ 2431810 w 2947874"/>
                <a:gd name="connsiteY10" fmla="*/ 101639 h 2993642"/>
                <a:gd name="connsiteX11" fmla="*/ 836820 w 2947874"/>
                <a:gd name="connsiteY11" fmla="*/ 31669 h 2993642"/>
                <a:gd name="connsiteX12" fmla="*/ 234058 w 2947874"/>
                <a:gd name="connsiteY12" fmla="*/ 121296 h 2993642"/>
                <a:gd name="connsiteX13" fmla="*/ 76272 w 2947874"/>
                <a:gd name="connsiteY13" fmla="*/ 447743 h 299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7874" h="2993642">
                  <a:moveTo>
                    <a:pt x="76272" y="447743"/>
                  </a:moveTo>
                  <a:cubicBezTo>
                    <a:pt x="58882" y="823463"/>
                    <a:pt x="26795" y="963528"/>
                    <a:pt x="7643" y="1339135"/>
                  </a:cubicBezTo>
                  <a:cubicBezTo>
                    <a:pt x="-375" y="1496305"/>
                    <a:pt x="-30216" y="2663187"/>
                    <a:pt x="119773" y="2752952"/>
                  </a:cubicBezTo>
                  <a:cubicBezTo>
                    <a:pt x="453156" y="2952397"/>
                    <a:pt x="783921" y="2894231"/>
                    <a:pt x="1107119" y="2910280"/>
                  </a:cubicBezTo>
                  <a:cubicBezTo>
                    <a:pt x="1438334" y="2926702"/>
                    <a:pt x="1762224" y="3014471"/>
                    <a:pt x="2124266" y="2988486"/>
                  </a:cubicBezTo>
                  <a:cubicBezTo>
                    <a:pt x="2272687" y="2977842"/>
                    <a:pt x="2718810" y="2942709"/>
                    <a:pt x="2828436" y="2817022"/>
                  </a:cubicBezTo>
                  <a:cubicBezTo>
                    <a:pt x="2923075" y="2708464"/>
                    <a:pt x="2930421" y="2525883"/>
                    <a:pt x="2939842" y="2376064"/>
                  </a:cubicBezTo>
                  <a:cubicBezTo>
                    <a:pt x="2961188" y="2036928"/>
                    <a:pt x="2934407" y="1763201"/>
                    <a:pt x="2914214" y="1426056"/>
                  </a:cubicBezTo>
                  <a:cubicBezTo>
                    <a:pt x="2902257" y="1226154"/>
                    <a:pt x="2890628" y="913789"/>
                    <a:pt x="2881174" y="713417"/>
                  </a:cubicBezTo>
                  <a:cubicBezTo>
                    <a:pt x="2871490" y="507668"/>
                    <a:pt x="2921527" y="325303"/>
                    <a:pt x="2754649" y="206979"/>
                  </a:cubicBezTo>
                  <a:cubicBezTo>
                    <a:pt x="2663575" y="142389"/>
                    <a:pt x="2535000" y="115842"/>
                    <a:pt x="2431810" y="101639"/>
                  </a:cubicBezTo>
                  <a:cubicBezTo>
                    <a:pt x="1863267" y="23391"/>
                    <a:pt x="1438743" y="-41702"/>
                    <a:pt x="836820" y="31669"/>
                  </a:cubicBezTo>
                  <a:cubicBezTo>
                    <a:pt x="679156" y="50886"/>
                    <a:pt x="377689" y="37095"/>
                    <a:pt x="234058" y="121296"/>
                  </a:cubicBezTo>
                  <a:cubicBezTo>
                    <a:pt x="126572" y="184311"/>
                    <a:pt x="80109" y="288910"/>
                    <a:pt x="76272" y="447743"/>
                  </a:cubicBezTo>
                  <a:close/>
                </a:path>
              </a:pathLst>
            </a:custGeom>
            <a:solidFill>
              <a:schemeClr val="accent2">
                <a:lumMod val="40000"/>
                <a:lumOff val="60000"/>
              </a:schemeClr>
            </a:solidFill>
            <a:ln w="3294" cap="flat">
              <a:noFill/>
              <a:prstDash val="solid"/>
              <a:round/>
            </a:ln>
          </p:spPr>
          <p:txBody>
            <a:bodyPr vert="horz" lIns="108000" tIns="108000" rIns="180000" bIns="180000" rtlCol="0" anchor="ctr"/>
            <a:lstStyle/>
            <a:p>
              <a:endParaRPr lang="en-US" dirty="0"/>
            </a:p>
          </p:txBody>
        </p:sp>
        <p:sp>
          <p:nvSpPr>
            <p:cNvPr id="7" name="Main-Text" descr="Post-it note to highlight text">
              <a:extLst>
                <a:ext uri="{FF2B5EF4-FFF2-40B4-BE49-F238E27FC236}">
                  <a16:creationId xmlns:a16="http://schemas.microsoft.com/office/drawing/2014/main" id="{CB85EA2B-A295-1526-8217-42EC10E33E37}"/>
                </a:ext>
              </a:extLst>
            </p:cNvPr>
            <p:cNvSpPr txBox="1"/>
            <p:nvPr/>
          </p:nvSpPr>
          <p:spPr>
            <a:xfrm>
              <a:off x="652060" y="3662056"/>
              <a:ext cx="2683925" cy="42350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First World War – Source 1</a:t>
              </a:r>
            </a:p>
          </p:txBody>
        </p:sp>
      </p:grpSp>
    </p:spTree>
    <p:extLst>
      <p:ext uri="{BB962C8B-B14F-4D97-AF65-F5344CB8AC3E}">
        <p14:creationId xmlns:p14="http://schemas.microsoft.com/office/powerpoint/2010/main" val="1621914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CC342-1F4D-D546-04A9-4B6F8AA21B67}"/>
              </a:ext>
            </a:extLst>
          </p:cNvPr>
          <p:cNvSpPr>
            <a:spLocks noGrp="1"/>
          </p:cNvSpPr>
          <p:nvPr>
            <p:ph type="title"/>
          </p:nvPr>
        </p:nvSpPr>
        <p:spPr/>
        <p:txBody>
          <a:bodyPr/>
          <a:lstStyle/>
          <a:p>
            <a:r>
              <a:rPr lang="en-GB" dirty="0"/>
              <a:t>Photo 1</a:t>
            </a:r>
          </a:p>
        </p:txBody>
      </p:sp>
      <p:pic>
        <p:nvPicPr>
          <p:cNvPr id="5" name="Content Placeholder 4" descr="Photo of a nurse applying electric shock therapy to a male patient in a chair">
            <a:extLst>
              <a:ext uri="{FF2B5EF4-FFF2-40B4-BE49-F238E27FC236}">
                <a16:creationId xmlns:a16="http://schemas.microsoft.com/office/drawing/2014/main" id="{D6DAD9F1-7028-754A-C045-292E28EF5EE7}"/>
              </a:ext>
            </a:extLst>
          </p:cNvPr>
          <p:cNvPicPr>
            <a:picLocks noGrp="1" noChangeAspect="1"/>
          </p:cNvPicPr>
          <p:nvPr>
            <p:ph idx="1"/>
          </p:nvPr>
        </p:nvPicPr>
        <p:blipFill>
          <a:blip r:embed="rId3"/>
          <a:srcRect/>
          <a:stretch/>
        </p:blipFill>
        <p:spPr>
          <a:xfrm>
            <a:off x="1578722" y="401513"/>
            <a:ext cx="8544269" cy="5955097"/>
          </a:xfrm>
        </p:spPr>
      </p:pic>
      <p:grpSp>
        <p:nvGrpSpPr>
          <p:cNvPr id="6" name="Washi" descr="Washi tape">
            <a:extLst>
              <a:ext uri="{FF2B5EF4-FFF2-40B4-BE49-F238E27FC236}">
                <a16:creationId xmlns:a16="http://schemas.microsoft.com/office/drawing/2014/main" id="{EC7FBACB-B4E3-BFC2-83A6-63DAA78F792C}"/>
              </a:ext>
            </a:extLst>
          </p:cNvPr>
          <p:cNvGrpSpPr/>
          <p:nvPr/>
        </p:nvGrpSpPr>
        <p:grpSpPr>
          <a:xfrm>
            <a:off x="381885" y="5244029"/>
            <a:ext cx="10515599" cy="1470752"/>
            <a:chOff x="9425511" y="452969"/>
            <a:chExt cx="2328862" cy="681038"/>
          </a:xfrm>
        </p:grpSpPr>
        <p:sp>
          <p:nvSpPr>
            <p:cNvPr id="7" name="Washi">
              <a:extLst>
                <a:ext uri="{FF2B5EF4-FFF2-40B4-BE49-F238E27FC236}">
                  <a16:creationId xmlns:a16="http://schemas.microsoft.com/office/drawing/2014/main" id="{2D30B4B8-795C-0AE9-A208-74F2DB041970}"/>
                </a:ext>
                <a:ext uri="{C183D7F6-B498-43B3-948B-1728B52AA6E4}">
                  <adec:decorative xmlns:adec="http://schemas.microsoft.com/office/drawing/2017/decorative" val="1"/>
                </a:ext>
              </a:extLst>
            </p:cNvPr>
            <p:cNvSpPr txBox="1">
              <a:spLocks/>
            </p:cNvSpPr>
            <p:nvPr/>
          </p:nvSpPr>
          <p:spPr>
            <a:xfrm>
              <a:off x="9425511" y="452969"/>
              <a:ext cx="2328862" cy="681038"/>
            </a:xfrm>
            <a:prstGeom prst="rect">
              <a:avLst/>
            </a:prstGeom>
            <a:blipFill>
              <a:blip r:embed="rId4">
                <a:extLst>
                  <a:ext uri="{96DAC541-7B7A-43D3-8B79-37D633B846F1}">
                    <asvg:svgBlip xmlns:asvg="http://schemas.microsoft.com/office/drawing/2016/SVG/main" r:embed="rId5"/>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8" name="Text Placeholder">
              <a:extLst>
                <a:ext uri="{FF2B5EF4-FFF2-40B4-BE49-F238E27FC236}">
                  <a16:creationId xmlns:a16="http://schemas.microsoft.com/office/drawing/2014/main" id="{50955504-CB00-1C6F-C6CE-EE0D73989E02}"/>
                </a:ext>
                <a:ext uri="{C183D7F6-B498-43B3-948B-1728B52AA6E4}">
                  <adec:decorative xmlns:adec="http://schemas.microsoft.com/office/drawing/2017/decorative" val="0"/>
                </a:ext>
              </a:extLst>
            </p:cNvPr>
            <p:cNvSpPr txBox="1">
              <a:spLocks/>
            </p:cNvSpPr>
            <p:nvPr/>
          </p:nvSpPr>
          <p:spPr>
            <a:xfrm>
              <a:off x="9560448" y="634747"/>
              <a:ext cx="2058987" cy="335302"/>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sz="2000" b="0" dirty="0">
                  <a:latin typeface="Arial" panose="020B0604020202020204" pitchFamily="34" charset="0"/>
                  <a:cs typeface="Arial" panose="020B0604020202020204" pitchFamily="34" charset="0"/>
                </a:rPr>
                <a:t>Use of electrical apparatus. Bergonic chair for giving general electric treatment for psychological effect, in psycho-neurotic cases.  </a:t>
              </a:r>
            </a:p>
          </p:txBody>
        </p:sp>
      </p:grpSp>
      <p:grpSp>
        <p:nvGrpSpPr>
          <p:cNvPr id="3" name="Post-It" descr="Post-it note to highlight text">
            <a:extLst>
              <a:ext uri="{FF2B5EF4-FFF2-40B4-BE49-F238E27FC236}">
                <a16:creationId xmlns:a16="http://schemas.microsoft.com/office/drawing/2014/main" id="{F457E8B2-0066-9584-CC91-544982B712AD}"/>
              </a:ext>
            </a:extLst>
          </p:cNvPr>
          <p:cNvGrpSpPr/>
          <p:nvPr/>
        </p:nvGrpSpPr>
        <p:grpSpPr>
          <a:xfrm>
            <a:off x="6515234" y="151577"/>
            <a:ext cx="4838566" cy="735106"/>
            <a:chOff x="520085" y="3536636"/>
            <a:chExt cx="2947874" cy="674345"/>
          </a:xfrm>
        </p:grpSpPr>
        <p:sp>
          <p:nvSpPr>
            <p:cNvPr id="4" name="Decorative-Blob">
              <a:extLst>
                <a:ext uri="{FF2B5EF4-FFF2-40B4-BE49-F238E27FC236}">
                  <a16:creationId xmlns:a16="http://schemas.microsoft.com/office/drawing/2014/main" id="{5CF7526F-60D4-7A53-C6B3-E50D7F420791}"/>
                </a:ext>
                <a:ext uri="{C183D7F6-B498-43B3-948B-1728B52AA6E4}">
                  <adec:decorative xmlns:adec="http://schemas.microsoft.com/office/drawing/2017/decorative" val="1"/>
                </a:ext>
              </a:extLst>
            </p:cNvPr>
            <p:cNvSpPr/>
            <p:nvPr/>
          </p:nvSpPr>
          <p:spPr>
            <a:xfrm>
              <a:off x="520085" y="3536636"/>
              <a:ext cx="2947874" cy="674345"/>
            </a:xfrm>
            <a:custGeom>
              <a:avLst/>
              <a:gdLst>
                <a:gd name="connsiteX0" fmla="*/ 76272 w 2947874"/>
                <a:gd name="connsiteY0" fmla="*/ 447743 h 2993642"/>
                <a:gd name="connsiteX1" fmla="*/ 7643 w 2947874"/>
                <a:gd name="connsiteY1" fmla="*/ 1339135 h 2993642"/>
                <a:gd name="connsiteX2" fmla="*/ 119773 w 2947874"/>
                <a:gd name="connsiteY2" fmla="*/ 2752952 h 2993642"/>
                <a:gd name="connsiteX3" fmla="*/ 1107119 w 2947874"/>
                <a:gd name="connsiteY3" fmla="*/ 2910280 h 2993642"/>
                <a:gd name="connsiteX4" fmla="*/ 2124266 w 2947874"/>
                <a:gd name="connsiteY4" fmla="*/ 2988486 h 2993642"/>
                <a:gd name="connsiteX5" fmla="*/ 2828436 w 2947874"/>
                <a:gd name="connsiteY5" fmla="*/ 2817022 h 2993642"/>
                <a:gd name="connsiteX6" fmla="*/ 2939842 w 2947874"/>
                <a:gd name="connsiteY6" fmla="*/ 2376064 h 2993642"/>
                <a:gd name="connsiteX7" fmla="*/ 2914214 w 2947874"/>
                <a:gd name="connsiteY7" fmla="*/ 1426056 h 2993642"/>
                <a:gd name="connsiteX8" fmla="*/ 2881174 w 2947874"/>
                <a:gd name="connsiteY8" fmla="*/ 713417 h 2993642"/>
                <a:gd name="connsiteX9" fmla="*/ 2754649 w 2947874"/>
                <a:gd name="connsiteY9" fmla="*/ 206979 h 2993642"/>
                <a:gd name="connsiteX10" fmla="*/ 2431810 w 2947874"/>
                <a:gd name="connsiteY10" fmla="*/ 101639 h 2993642"/>
                <a:gd name="connsiteX11" fmla="*/ 836820 w 2947874"/>
                <a:gd name="connsiteY11" fmla="*/ 31669 h 2993642"/>
                <a:gd name="connsiteX12" fmla="*/ 234058 w 2947874"/>
                <a:gd name="connsiteY12" fmla="*/ 121296 h 2993642"/>
                <a:gd name="connsiteX13" fmla="*/ 76272 w 2947874"/>
                <a:gd name="connsiteY13" fmla="*/ 447743 h 299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7874" h="2993642">
                  <a:moveTo>
                    <a:pt x="76272" y="447743"/>
                  </a:moveTo>
                  <a:cubicBezTo>
                    <a:pt x="58882" y="823463"/>
                    <a:pt x="26795" y="963528"/>
                    <a:pt x="7643" y="1339135"/>
                  </a:cubicBezTo>
                  <a:cubicBezTo>
                    <a:pt x="-375" y="1496305"/>
                    <a:pt x="-30216" y="2663187"/>
                    <a:pt x="119773" y="2752952"/>
                  </a:cubicBezTo>
                  <a:cubicBezTo>
                    <a:pt x="453156" y="2952397"/>
                    <a:pt x="783921" y="2894231"/>
                    <a:pt x="1107119" y="2910280"/>
                  </a:cubicBezTo>
                  <a:cubicBezTo>
                    <a:pt x="1438334" y="2926702"/>
                    <a:pt x="1762224" y="3014471"/>
                    <a:pt x="2124266" y="2988486"/>
                  </a:cubicBezTo>
                  <a:cubicBezTo>
                    <a:pt x="2272687" y="2977842"/>
                    <a:pt x="2718810" y="2942709"/>
                    <a:pt x="2828436" y="2817022"/>
                  </a:cubicBezTo>
                  <a:cubicBezTo>
                    <a:pt x="2923075" y="2708464"/>
                    <a:pt x="2930421" y="2525883"/>
                    <a:pt x="2939842" y="2376064"/>
                  </a:cubicBezTo>
                  <a:cubicBezTo>
                    <a:pt x="2961188" y="2036928"/>
                    <a:pt x="2934407" y="1763201"/>
                    <a:pt x="2914214" y="1426056"/>
                  </a:cubicBezTo>
                  <a:cubicBezTo>
                    <a:pt x="2902257" y="1226154"/>
                    <a:pt x="2890628" y="913789"/>
                    <a:pt x="2881174" y="713417"/>
                  </a:cubicBezTo>
                  <a:cubicBezTo>
                    <a:pt x="2871490" y="507668"/>
                    <a:pt x="2921527" y="325303"/>
                    <a:pt x="2754649" y="206979"/>
                  </a:cubicBezTo>
                  <a:cubicBezTo>
                    <a:pt x="2663575" y="142389"/>
                    <a:pt x="2535000" y="115842"/>
                    <a:pt x="2431810" y="101639"/>
                  </a:cubicBezTo>
                  <a:cubicBezTo>
                    <a:pt x="1863267" y="23391"/>
                    <a:pt x="1438743" y="-41702"/>
                    <a:pt x="836820" y="31669"/>
                  </a:cubicBezTo>
                  <a:cubicBezTo>
                    <a:pt x="679156" y="50886"/>
                    <a:pt x="377689" y="37095"/>
                    <a:pt x="234058" y="121296"/>
                  </a:cubicBezTo>
                  <a:cubicBezTo>
                    <a:pt x="126572" y="184311"/>
                    <a:pt x="80109" y="288910"/>
                    <a:pt x="76272" y="447743"/>
                  </a:cubicBezTo>
                  <a:close/>
                </a:path>
              </a:pathLst>
            </a:custGeom>
            <a:solidFill>
              <a:schemeClr val="accent2">
                <a:lumMod val="40000"/>
                <a:lumOff val="60000"/>
              </a:schemeClr>
            </a:solidFill>
            <a:ln w="3294" cap="flat">
              <a:noFill/>
              <a:prstDash val="solid"/>
              <a:round/>
            </a:ln>
          </p:spPr>
          <p:txBody>
            <a:bodyPr vert="horz" lIns="108000" tIns="108000" rIns="180000" bIns="180000" rtlCol="0" anchor="ctr"/>
            <a:lstStyle/>
            <a:p>
              <a:endParaRPr lang="en-US" dirty="0"/>
            </a:p>
          </p:txBody>
        </p:sp>
        <p:sp>
          <p:nvSpPr>
            <p:cNvPr id="9" name="Main-Text" descr="Post-it note to highlight text">
              <a:extLst>
                <a:ext uri="{FF2B5EF4-FFF2-40B4-BE49-F238E27FC236}">
                  <a16:creationId xmlns:a16="http://schemas.microsoft.com/office/drawing/2014/main" id="{8C935AE2-35E2-5D3D-2249-5C237623D6D6}"/>
                </a:ext>
              </a:extLst>
            </p:cNvPr>
            <p:cNvSpPr txBox="1"/>
            <p:nvPr/>
          </p:nvSpPr>
          <p:spPr>
            <a:xfrm>
              <a:off x="652060" y="3662056"/>
              <a:ext cx="2683925" cy="42350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First World War – Source 2</a:t>
              </a:r>
            </a:p>
          </p:txBody>
        </p:sp>
      </p:grpSp>
    </p:spTree>
    <p:extLst>
      <p:ext uri="{BB962C8B-B14F-4D97-AF65-F5344CB8AC3E}">
        <p14:creationId xmlns:p14="http://schemas.microsoft.com/office/powerpoint/2010/main" val="3016378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37242-C357-C079-E2C0-69F650B4D8C9}"/>
              </a:ext>
            </a:extLst>
          </p:cNvPr>
          <p:cNvSpPr>
            <a:spLocks noGrp="1"/>
          </p:cNvSpPr>
          <p:nvPr>
            <p:ph type="title"/>
          </p:nvPr>
        </p:nvSpPr>
        <p:spPr/>
        <p:txBody>
          <a:bodyPr/>
          <a:lstStyle/>
          <a:p>
            <a:r>
              <a:rPr lang="en-GB" dirty="0"/>
              <a:t>Electric shock treatment</a:t>
            </a:r>
          </a:p>
        </p:txBody>
      </p:sp>
      <p:sp>
        <p:nvSpPr>
          <p:cNvPr id="4" name="Picture 5" descr="Decorative shape">
            <a:extLst>
              <a:ext uri="{FF2B5EF4-FFF2-40B4-BE49-F238E27FC236}">
                <a16:creationId xmlns:a16="http://schemas.microsoft.com/office/drawing/2014/main" id="{BC7816B9-6518-D673-8028-868DEBE5477E}"/>
              </a:ext>
            </a:extLst>
          </p:cNvPr>
          <p:cNvSpPr/>
          <p:nvPr/>
        </p:nvSpPr>
        <p:spPr>
          <a:xfrm>
            <a:off x="462707" y="512285"/>
            <a:ext cx="10675345" cy="6345715"/>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chemeClr val="accent6">
              <a:lumMod val="20000"/>
              <a:lumOff val="80000"/>
            </a:schemeClr>
          </a:solidFill>
          <a:ln w="15449"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76B1B66C-74E9-0D52-4904-3907D3C287A1}"/>
              </a:ext>
            </a:extLst>
          </p:cNvPr>
          <p:cNvSpPr>
            <a:spLocks noGrp="1"/>
          </p:cNvSpPr>
          <p:nvPr>
            <p:ph idx="1"/>
          </p:nvPr>
        </p:nvSpPr>
        <p:spPr>
          <a:xfrm>
            <a:off x="1322022" y="1090906"/>
            <a:ext cx="8956713" cy="5500940"/>
          </a:xfrm>
        </p:spPr>
        <p:txBody>
          <a:bodyPr/>
          <a:lstStyle/>
          <a:p>
            <a:pPr>
              <a:spcAft>
                <a:spcPts val="1200"/>
              </a:spcAft>
            </a:pPr>
            <a:r>
              <a:rPr lang="en-GB" sz="2100" dirty="0">
                <a:latin typeface="Arial" panose="020B0604020202020204" pitchFamily="34" charset="0"/>
              </a:rPr>
              <a:t>The treatments of Shellshock were many and varied. Disciplinary treatment was the most common at the time. The doctors involved with this form of treatment had harsh moral views of hysteria and stressed quick cures as the goal of wartime psychiatry was to keep men fighting. Shaming, physical re-education and the infliction of pain were the main methods used. Electric Shock Treatment was very popular. This involved an electric current being applied to various body parts to cure the symptoms of Shellshock. For example, an electric current would be applied to the pharynx of a soldier suffering from mutism or to the spine of a man who had problems walking.  Another form of treatment consisted of "finding out the main likes and dislikes of patients and then ordering them to abstain from the former and apply themselves diligently to the latter". Patients who had a fear of noise were given rooms looking onto a main road, men who had been teachers or writers before the war were refused access to the library and men who feared being alone were put into isolation.</a:t>
            </a:r>
          </a:p>
          <a:p>
            <a:r>
              <a:rPr lang="en-GB" sz="2100" dirty="0">
                <a:latin typeface="Arial" panose="020B0604020202020204" pitchFamily="34" charset="0"/>
              </a:rPr>
              <a:t>Taken from </a:t>
            </a:r>
            <a:r>
              <a:rPr lang="en-GB" sz="2100" dirty="0">
                <a:latin typeface="Arial" panose="020B0604020202020204" pitchFamily="34" charset="0"/>
                <a:hlinkClick r:id="rId2"/>
              </a:rPr>
              <a:t>https://spartacus-educational.com/FWWmental.htm</a:t>
            </a:r>
            <a:r>
              <a:rPr lang="en-GB" sz="2100" dirty="0">
                <a:latin typeface="Arial" panose="020B0604020202020204" pitchFamily="34" charset="0"/>
              </a:rPr>
              <a:t> </a:t>
            </a:r>
          </a:p>
          <a:p>
            <a:endParaRPr lang="en-GB" dirty="0"/>
          </a:p>
        </p:txBody>
      </p:sp>
      <p:grpSp>
        <p:nvGrpSpPr>
          <p:cNvPr id="5" name="Post-It" descr="Post-it note to highlight text">
            <a:extLst>
              <a:ext uri="{FF2B5EF4-FFF2-40B4-BE49-F238E27FC236}">
                <a16:creationId xmlns:a16="http://schemas.microsoft.com/office/drawing/2014/main" id="{868FA5FF-84F1-B21B-DA60-E63BB3F4049D}"/>
              </a:ext>
            </a:extLst>
          </p:cNvPr>
          <p:cNvGrpSpPr/>
          <p:nvPr/>
        </p:nvGrpSpPr>
        <p:grpSpPr>
          <a:xfrm>
            <a:off x="6515234" y="151577"/>
            <a:ext cx="4838566" cy="735106"/>
            <a:chOff x="520085" y="3536636"/>
            <a:chExt cx="2947874" cy="674345"/>
          </a:xfrm>
        </p:grpSpPr>
        <p:sp>
          <p:nvSpPr>
            <p:cNvPr id="6" name="Decorative-Blob">
              <a:extLst>
                <a:ext uri="{FF2B5EF4-FFF2-40B4-BE49-F238E27FC236}">
                  <a16:creationId xmlns:a16="http://schemas.microsoft.com/office/drawing/2014/main" id="{F8A4E406-6198-B92C-6B7D-18CF8652B35D}"/>
                </a:ext>
                <a:ext uri="{C183D7F6-B498-43B3-948B-1728B52AA6E4}">
                  <adec:decorative xmlns:adec="http://schemas.microsoft.com/office/drawing/2017/decorative" val="1"/>
                </a:ext>
              </a:extLst>
            </p:cNvPr>
            <p:cNvSpPr/>
            <p:nvPr/>
          </p:nvSpPr>
          <p:spPr>
            <a:xfrm>
              <a:off x="520085" y="3536636"/>
              <a:ext cx="2947874" cy="674345"/>
            </a:xfrm>
            <a:custGeom>
              <a:avLst/>
              <a:gdLst>
                <a:gd name="connsiteX0" fmla="*/ 76272 w 2947874"/>
                <a:gd name="connsiteY0" fmla="*/ 447743 h 2993642"/>
                <a:gd name="connsiteX1" fmla="*/ 7643 w 2947874"/>
                <a:gd name="connsiteY1" fmla="*/ 1339135 h 2993642"/>
                <a:gd name="connsiteX2" fmla="*/ 119773 w 2947874"/>
                <a:gd name="connsiteY2" fmla="*/ 2752952 h 2993642"/>
                <a:gd name="connsiteX3" fmla="*/ 1107119 w 2947874"/>
                <a:gd name="connsiteY3" fmla="*/ 2910280 h 2993642"/>
                <a:gd name="connsiteX4" fmla="*/ 2124266 w 2947874"/>
                <a:gd name="connsiteY4" fmla="*/ 2988486 h 2993642"/>
                <a:gd name="connsiteX5" fmla="*/ 2828436 w 2947874"/>
                <a:gd name="connsiteY5" fmla="*/ 2817022 h 2993642"/>
                <a:gd name="connsiteX6" fmla="*/ 2939842 w 2947874"/>
                <a:gd name="connsiteY6" fmla="*/ 2376064 h 2993642"/>
                <a:gd name="connsiteX7" fmla="*/ 2914214 w 2947874"/>
                <a:gd name="connsiteY7" fmla="*/ 1426056 h 2993642"/>
                <a:gd name="connsiteX8" fmla="*/ 2881174 w 2947874"/>
                <a:gd name="connsiteY8" fmla="*/ 713417 h 2993642"/>
                <a:gd name="connsiteX9" fmla="*/ 2754649 w 2947874"/>
                <a:gd name="connsiteY9" fmla="*/ 206979 h 2993642"/>
                <a:gd name="connsiteX10" fmla="*/ 2431810 w 2947874"/>
                <a:gd name="connsiteY10" fmla="*/ 101639 h 2993642"/>
                <a:gd name="connsiteX11" fmla="*/ 836820 w 2947874"/>
                <a:gd name="connsiteY11" fmla="*/ 31669 h 2993642"/>
                <a:gd name="connsiteX12" fmla="*/ 234058 w 2947874"/>
                <a:gd name="connsiteY12" fmla="*/ 121296 h 2993642"/>
                <a:gd name="connsiteX13" fmla="*/ 76272 w 2947874"/>
                <a:gd name="connsiteY13" fmla="*/ 447743 h 299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7874" h="2993642">
                  <a:moveTo>
                    <a:pt x="76272" y="447743"/>
                  </a:moveTo>
                  <a:cubicBezTo>
                    <a:pt x="58882" y="823463"/>
                    <a:pt x="26795" y="963528"/>
                    <a:pt x="7643" y="1339135"/>
                  </a:cubicBezTo>
                  <a:cubicBezTo>
                    <a:pt x="-375" y="1496305"/>
                    <a:pt x="-30216" y="2663187"/>
                    <a:pt x="119773" y="2752952"/>
                  </a:cubicBezTo>
                  <a:cubicBezTo>
                    <a:pt x="453156" y="2952397"/>
                    <a:pt x="783921" y="2894231"/>
                    <a:pt x="1107119" y="2910280"/>
                  </a:cubicBezTo>
                  <a:cubicBezTo>
                    <a:pt x="1438334" y="2926702"/>
                    <a:pt x="1762224" y="3014471"/>
                    <a:pt x="2124266" y="2988486"/>
                  </a:cubicBezTo>
                  <a:cubicBezTo>
                    <a:pt x="2272687" y="2977842"/>
                    <a:pt x="2718810" y="2942709"/>
                    <a:pt x="2828436" y="2817022"/>
                  </a:cubicBezTo>
                  <a:cubicBezTo>
                    <a:pt x="2923075" y="2708464"/>
                    <a:pt x="2930421" y="2525883"/>
                    <a:pt x="2939842" y="2376064"/>
                  </a:cubicBezTo>
                  <a:cubicBezTo>
                    <a:pt x="2961188" y="2036928"/>
                    <a:pt x="2934407" y="1763201"/>
                    <a:pt x="2914214" y="1426056"/>
                  </a:cubicBezTo>
                  <a:cubicBezTo>
                    <a:pt x="2902257" y="1226154"/>
                    <a:pt x="2890628" y="913789"/>
                    <a:pt x="2881174" y="713417"/>
                  </a:cubicBezTo>
                  <a:cubicBezTo>
                    <a:pt x="2871490" y="507668"/>
                    <a:pt x="2921527" y="325303"/>
                    <a:pt x="2754649" y="206979"/>
                  </a:cubicBezTo>
                  <a:cubicBezTo>
                    <a:pt x="2663575" y="142389"/>
                    <a:pt x="2535000" y="115842"/>
                    <a:pt x="2431810" y="101639"/>
                  </a:cubicBezTo>
                  <a:cubicBezTo>
                    <a:pt x="1863267" y="23391"/>
                    <a:pt x="1438743" y="-41702"/>
                    <a:pt x="836820" y="31669"/>
                  </a:cubicBezTo>
                  <a:cubicBezTo>
                    <a:pt x="679156" y="50886"/>
                    <a:pt x="377689" y="37095"/>
                    <a:pt x="234058" y="121296"/>
                  </a:cubicBezTo>
                  <a:cubicBezTo>
                    <a:pt x="126572" y="184311"/>
                    <a:pt x="80109" y="288910"/>
                    <a:pt x="76272" y="447743"/>
                  </a:cubicBezTo>
                  <a:close/>
                </a:path>
              </a:pathLst>
            </a:custGeom>
            <a:solidFill>
              <a:schemeClr val="accent2">
                <a:lumMod val="40000"/>
                <a:lumOff val="60000"/>
              </a:schemeClr>
            </a:solidFill>
            <a:ln w="3294" cap="flat">
              <a:noFill/>
              <a:prstDash val="solid"/>
              <a:round/>
            </a:ln>
          </p:spPr>
          <p:txBody>
            <a:bodyPr vert="horz" lIns="108000" tIns="108000" rIns="180000" bIns="180000" rtlCol="0" anchor="ctr"/>
            <a:lstStyle/>
            <a:p>
              <a:endParaRPr lang="en-US" dirty="0"/>
            </a:p>
          </p:txBody>
        </p:sp>
        <p:sp>
          <p:nvSpPr>
            <p:cNvPr id="7" name="Main-Text" descr="Post-it note to highlight text">
              <a:extLst>
                <a:ext uri="{FF2B5EF4-FFF2-40B4-BE49-F238E27FC236}">
                  <a16:creationId xmlns:a16="http://schemas.microsoft.com/office/drawing/2014/main" id="{8BB490FD-5866-44D0-6DE9-644B6DF5D0C7}"/>
                </a:ext>
              </a:extLst>
            </p:cNvPr>
            <p:cNvSpPr txBox="1"/>
            <p:nvPr/>
          </p:nvSpPr>
          <p:spPr>
            <a:xfrm>
              <a:off x="652060" y="3662056"/>
              <a:ext cx="2683925" cy="42350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First World War – Source 3</a:t>
              </a:r>
            </a:p>
          </p:txBody>
        </p:sp>
      </p:grpSp>
    </p:spTree>
    <p:extLst>
      <p:ext uri="{BB962C8B-B14F-4D97-AF65-F5344CB8AC3E}">
        <p14:creationId xmlns:p14="http://schemas.microsoft.com/office/powerpoint/2010/main" val="3380953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37242-C357-C079-E2C0-69F650B4D8C9}"/>
              </a:ext>
            </a:extLst>
          </p:cNvPr>
          <p:cNvSpPr>
            <a:spLocks noGrp="1"/>
          </p:cNvSpPr>
          <p:nvPr>
            <p:ph type="title"/>
          </p:nvPr>
        </p:nvSpPr>
        <p:spPr/>
        <p:txBody>
          <a:bodyPr/>
          <a:lstStyle/>
          <a:p>
            <a:r>
              <a:rPr lang="en-GB" dirty="0"/>
              <a:t>Electric shock treatment 1</a:t>
            </a:r>
          </a:p>
        </p:txBody>
      </p:sp>
      <p:sp>
        <p:nvSpPr>
          <p:cNvPr id="4" name="Picture 5" descr="Decorative shape">
            <a:extLst>
              <a:ext uri="{FF2B5EF4-FFF2-40B4-BE49-F238E27FC236}">
                <a16:creationId xmlns:a16="http://schemas.microsoft.com/office/drawing/2014/main" id="{BC7816B9-6518-D673-8028-868DEBE5477E}"/>
              </a:ext>
            </a:extLst>
          </p:cNvPr>
          <p:cNvSpPr/>
          <p:nvPr/>
        </p:nvSpPr>
        <p:spPr>
          <a:xfrm>
            <a:off x="516496" y="512285"/>
            <a:ext cx="10675345" cy="6345715"/>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chemeClr val="accent6">
              <a:lumMod val="20000"/>
              <a:lumOff val="80000"/>
            </a:schemeClr>
          </a:solidFill>
          <a:ln w="15449"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76B1B66C-74E9-0D52-4904-3907D3C287A1}"/>
              </a:ext>
            </a:extLst>
          </p:cNvPr>
          <p:cNvSpPr>
            <a:spLocks noGrp="1"/>
          </p:cNvSpPr>
          <p:nvPr>
            <p:ph idx="1"/>
          </p:nvPr>
        </p:nvSpPr>
        <p:spPr>
          <a:xfrm>
            <a:off x="1375812" y="1058614"/>
            <a:ext cx="8956713" cy="5500940"/>
          </a:xfrm>
        </p:spPr>
        <p:txBody>
          <a:bodyPr/>
          <a:lstStyle/>
          <a:p>
            <a:pPr>
              <a:spcAft>
                <a:spcPts val="1200"/>
              </a:spcAft>
            </a:pPr>
            <a:r>
              <a:rPr lang="en-GB" sz="2100" dirty="0">
                <a:latin typeface="Arial" panose="020B0604020202020204" pitchFamily="34" charset="0"/>
              </a:rPr>
              <a:t>It was clear to everyone that large numbers of combatants could not cope with the strain of warfare. By the end of World War One, the army had dealt with 80,000 cases of 'shell shock'. As early as 1917, it was recognised that war neuroses accounted for one-seventh of all personnel discharged for disabilities from the British Army. Once wounds were excluded, emotional disorders were responsible for one-third of all discharges. Even more worrying was the fact that a higher proportion of officers were suffering in this way. According to one survey published in 1917, while the ratio of officers to men at the front was 1:30, among patients in hospitals specialising in war neuroses, the ratio of officers to men was 1:6. What medical officers quickly realised was that everyone had a 'breaking point': weak or strong, courageous or cowardly - war frightened everyone witless.</a:t>
            </a:r>
          </a:p>
          <a:p>
            <a:r>
              <a:rPr lang="en-GB" sz="2100" dirty="0">
                <a:latin typeface="Arial" panose="020B0604020202020204" pitchFamily="34" charset="0"/>
              </a:rPr>
              <a:t>Taken from </a:t>
            </a:r>
            <a:r>
              <a:rPr lang="en-GB" sz="2100" dirty="0">
                <a:latin typeface="Arial" panose="020B0604020202020204" pitchFamily="34" charset="0"/>
                <a:hlinkClick r:id="rId2"/>
              </a:rPr>
              <a:t>www.bbc.co.uk/history/worldwars/wwone/shellshock_01.shtml</a:t>
            </a:r>
            <a:r>
              <a:rPr lang="en-GB" sz="2100" dirty="0">
                <a:latin typeface="Arial" panose="020B0604020202020204" pitchFamily="34" charset="0"/>
              </a:rPr>
              <a:t> </a:t>
            </a:r>
          </a:p>
          <a:p>
            <a:endParaRPr lang="en-GB" dirty="0"/>
          </a:p>
        </p:txBody>
      </p:sp>
      <p:grpSp>
        <p:nvGrpSpPr>
          <p:cNvPr id="5" name="Post-It" descr="Post-it note to highlight text">
            <a:extLst>
              <a:ext uri="{FF2B5EF4-FFF2-40B4-BE49-F238E27FC236}">
                <a16:creationId xmlns:a16="http://schemas.microsoft.com/office/drawing/2014/main" id="{C546749F-67F7-D6ED-CEB7-1193E786C2D5}"/>
              </a:ext>
            </a:extLst>
          </p:cNvPr>
          <p:cNvGrpSpPr/>
          <p:nvPr/>
        </p:nvGrpSpPr>
        <p:grpSpPr>
          <a:xfrm>
            <a:off x="6515234" y="151577"/>
            <a:ext cx="4838566" cy="735106"/>
            <a:chOff x="520085" y="3536636"/>
            <a:chExt cx="2947874" cy="674345"/>
          </a:xfrm>
        </p:grpSpPr>
        <p:sp>
          <p:nvSpPr>
            <p:cNvPr id="6" name="Decorative-Blob">
              <a:extLst>
                <a:ext uri="{FF2B5EF4-FFF2-40B4-BE49-F238E27FC236}">
                  <a16:creationId xmlns:a16="http://schemas.microsoft.com/office/drawing/2014/main" id="{6E5966C7-2F8C-F1E7-626F-3123026A0DBF}"/>
                </a:ext>
                <a:ext uri="{C183D7F6-B498-43B3-948B-1728B52AA6E4}">
                  <adec:decorative xmlns:adec="http://schemas.microsoft.com/office/drawing/2017/decorative" val="1"/>
                </a:ext>
              </a:extLst>
            </p:cNvPr>
            <p:cNvSpPr/>
            <p:nvPr/>
          </p:nvSpPr>
          <p:spPr>
            <a:xfrm>
              <a:off x="520085" y="3536636"/>
              <a:ext cx="2947874" cy="674345"/>
            </a:xfrm>
            <a:custGeom>
              <a:avLst/>
              <a:gdLst>
                <a:gd name="connsiteX0" fmla="*/ 76272 w 2947874"/>
                <a:gd name="connsiteY0" fmla="*/ 447743 h 2993642"/>
                <a:gd name="connsiteX1" fmla="*/ 7643 w 2947874"/>
                <a:gd name="connsiteY1" fmla="*/ 1339135 h 2993642"/>
                <a:gd name="connsiteX2" fmla="*/ 119773 w 2947874"/>
                <a:gd name="connsiteY2" fmla="*/ 2752952 h 2993642"/>
                <a:gd name="connsiteX3" fmla="*/ 1107119 w 2947874"/>
                <a:gd name="connsiteY3" fmla="*/ 2910280 h 2993642"/>
                <a:gd name="connsiteX4" fmla="*/ 2124266 w 2947874"/>
                <a:gd name="connsiteY4" fmla="*/ 2988486 h 2993642"/>
                <a:gd name="connsiteX5" fmla="*/ 2828436 w 2947874"/>
                <a:gd name="connsiteY5" fmla="*/ 2817022 h 2993642"/>
                <a:gd name="connsiteX6" fmla="*/ 2939842 w 2947874"/>
                <a:gd name="connsiteY6" fmla="*/ 2376064 h 2993642"/>
                <a:gd name="connsiteX7" fmla="*/ 2914214 w 2947874"/>
                <a:gd name="connsiteY7" fmla="*/ 1426056 h 2993642"/>
                <a:gd name="connsiteX8" fmla="*/ 2881174 w 2947874"/>
                <a:gd name="connsiteY8" fmla="*/ 713417 h 2993642"/>
                <a:gd name="connsiteX9" fmla="*/ 2754649 w 2947874"/>
                <a:gd name="connsiteY9" fmla="*/ 206979 h 2993642"/>
                <a:gd name="connsiteX10" fmla="*/ 2431810 w 2947874"/>
                <a:gd name="connsiteY10" fmla="*/ 101639 h 2993642"/>
                <a:gd name="connsiteX11" fmla="*/ 836820 w 2947874"/>
                <a:gd name="connsiteY11" fmla="*/ 31669 h 2993642"/>
                <a:gd name="connsiteX12" fmla="*/ 234058 w 2947874"/>
                <a:gd name="connsiteY12" fmla="*/ 121296 h 2993642"/>
                <a:gd name="connsiteX13" fmla="*/ 76272 w 2947874"/>
                <a:gd name="connsiteY13" fmla="*/ 447743 h 299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7874" h="2993642">
                  <a:moveTo>
                    <a:pt x="76272" y="447743"/>
                  </a:moveTo>
                  <a:cubicBezTo>
                    <a:pt x="58882" y="823463"/>
                    <a:pt x="26795" y="963528"/>
                    <a:pt x="7643" y="1339135"/>
                  </a:cubicBezTo>
                  <a:cubicBezTo>
                    <a:pt x="-375" y="1496305"/>
                    <a:pt x="-30216" y="2663187"/>
                    <a:pt x="119773" y="2752952"/>
                  </a:cubicBezTo>
                  <a:cubicBezTo>
                    <a:pt x="453156" y="2952397"/>
                    <a:pt x="783921" y="2894231"/>
                    <a:pt x="1107119" y="2910280"/>
                  </a:cubicBezTo>
                  <a:cubicBezTo>
                    <a:pt x="1438334" y="2926702"/>
                    <a:pt x="1762224" y="3014471"/>
                    <a:pt x="2124266" y="2988486"/>
                  </a:cubicBezTo>
                  <a:cubicBezTo>
                    <a:pt x="2272687" y="2977842"/>
                    <a:pt x="2718810" y="2942709"/>
                    <a:pt x="2828436" y="2817022"/>
                  </a:cubicBezTo>
                  <a:cubicBezTo>
                    <a:pt x="2923075" y="2708464"/>
                    <a:pt x="2930421" y="2525883"/>
                    <a:pt x="2939842" y="2376064"/>
                  </a:cubicBezTo>
                  <a:cubicBezTo>
                    <a:pt x="2961188" y="2036928"/>
                    <a:pt x="2934407" y="1763201"/>
                    <a:pt x="2914214" y="1426056"/>
                  </a:cubicBezTo>
                  <a:cubicBezTo>
                    <a:pt x="2902257" y="1226154"/>
                    <a:pt x="2890628" y="913789"/>
                    <a:pt x="2881174" y="713417"/>
                  </a:cubicBezTo>
                  <a:cubicBezTo>
                    <a:pt x="2871490" y="507668"/>
                    <a:pt x="2921527" y="325303"/>
                    <a:pt x="2754649" y="206979"/>
                  </a:cubicBezTo>
                  <a:cubicBezTo>
                    <a:pt x="2663575" y="142389"/>
                    <a:pt x="2535000" y="115842"/>
                    <a:pt x="2431810" y="101639"/>
                  </a:cubicBezTo>
                  <a:cubicBezTo>
                    <a:pt x="1863267" y="23391"/>
                    <a:pt x="1438743" y="-41702"/>
                    <a:pt x="836820" y="31669"/>
                  </a:cubicBezTo>
                  <a:cubicBezTo>
                    <a:pt x="679156" y="50886"/>
                    <a:pt x="377689" y="37095"/>
                    <a:pt x="234058" y="121296"/>
                  </a:cubicBezTo>
                  <a:cubicBezTo>
                    <a:pt x="126572" y="184311"/>
                    <a:pt x="80109" y="288910"/>
                    <a:pt x="76272" y="447743"/>
                  </a:cubicBezTo>
                  <a:close/>
                </a:path>
              </a:pathLst>
            </a:custGeom>
            <a:solidFill>
              <a:schemeClr val="accent2">
                <a:lumMod val="40000"/>
                <a:lumOff val="60000"/>
              </a:schemeClr>
            </a:solidFill>
            <a:ln w="3294" cap="flat">
              <a:noFill/>
              <a:prstDash val="solid"/>
              <a:round/>
            </a:ln>
          </p:spPr>
          <p:txBody>
            <a:bodyPr vert="horz" lIns="108000" tIns="108000" rIns="180000" bIns="180000" rtlCol="0" anchor="ctr"/>
            <a:lstStyle/>
            <a:p>
              <a:endParaRPr lang="en-US" dirty="0"/>
            </a:p>
          </p:txBody>
        </p:sp>
        <p:sp>
          <p:nvSpPr>
            <p:cNvPr id="7" name="Main-Text" descr="Post-it note to highlight text">
              <a:extLst>
                <a:ext uri="{FF2B5EF4-FFF2-40B4-BE49-F238E27FC236}">
                  <a16:creationId xmlns:a16="http://schemas.microsoft.com/office/drawing/2014/main" id="{51B095F9-A257-ADF1-B6CF-FF69093D7F00}"/>
                </a:ext>
              </a:extLst>
            </p:cNvPr>
            <p:cNvSpPr txBox="1"/>
            <p:nvPr/>
          </p:nvSpPr>
          <p:spPr>
            <a:xfrm>
              <a:off x="652060" y="3662056"/>
              <a:ext cx="2683925" cy="42350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First World War – Source 4</a:t>
              </a:r>
            </a:p>
          </p:txBody>
        </p:sp>
      </p:grpSp>
    </p:spTree>
    <p:extLst>
      <p:ext uri="{BB962C8B-B14F-4D97-AF65-F5344CB8AC3E}">
        <p14:creationId xmlns:p14="http://schemas.microsoft.com/office/powerpoint/2010/main" val="1103642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37242-C357-C079-E2C0-69F650B4D8C9}"/>
              </a:ext>
            </a:extLst>
          </p:cNvPr>
          <p:cNvSpPr>
            <a:spLocks noGrp="1"/>
          </p:cNvSpPr>
          <p:nvPr>
            <p:ph type="title"/>
          </p:nvPr>
        </p:nvSpPr>
        <p:spPr/>
        <p:txBody>
          <a:bodyPr/>
          <a:lstStyle/>
          <a:p>
            <a:r>
              <a:rPr lang="en-GB" dirty="0"/>
              <a:t>Electric shock treatment 2</a:t>
            </a:r>
          </a:p>
        </p:txBody>
      </p:sp>
      <p:sp>
        <p:nvSpPr>
          <p:cNvPr id="4" name="Picture 5" descr="Decorative shape">
            <a:extLst>
              <a:ext uri="{FF2B5EF4-FFF2-40B4-BE49-F238E27FC236}">
                <a16:creationId xmlns:a16="http://schemas.microsoft.com/office/drawing/2014/main" id="{BC7816B9-6518-D673-8028-868DEBE5477E}"/>
              </a:ext>
            </a:extLst>
          </p:cNvPr>
          <p:cNvSpPr/>
          <p:nvPr/>
        </p:nvSpPr>
        <p:spPr>
          <a:xfrm>
            <a:off x="381885" y="1065112"/>
            <a:ext cx="10675345" cy="5629835"/>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chemeClr val="accent6">
              <a:lumMod val="20000"/>
              <a:lumOff val="80000"/>
            </a:schemeClr>
          </a:solidFill>
          <a:ln w="15449"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76B1B66C-74E9-0D52-4904-3907D3C287A1}"/>
              </a:ext>
            </a:extLst>
          </p:cNvPr>
          <p:cNvSpPr>
            <a:spLocks noGrp="1"/>
          </p:cNvSpPr>
          <p:nvPr>
            <p:ph idx="1"/>
          </p:nvPr>
        </p:nvSpPr>
        <p:spPr>
          <a:xfrm>
            <a:off x="1411670" y="1567136"/>
            <a:ext cx="8956713" cy="4939081"/>
          </a:xfrm>
        </p:spPr>
        <p:txBody>
          <a:bodyPr/>
          <a:lstStyle/>
          <a:p>
            <a:pPr algn="ctr"/>
            <a:r>
              <a:rPr lang="en-GB" sz="2400" dirty="0">
                <a:latin typeface="Arial" panose="020B0604020202020204" pitchFamily="34" charset="0"/>
              </a:rPr>
              <a:t>No doubt they’ll soon get well; the shock and strain </a:t>
            </a:r>
            <a:br>
              <a:rPr lang="en-GB" sz="2400" dirty="0">
                <a:latin typeface="Arial" panose="020B0604020202020204" pitchFamily="34" charset="0"/>
              </a:rPr>
            </a:br>
            <a:r>
              <a:rPr lang="en-GB" sz="2400" dirty="0">
                <a:latin typeface="Arial" panose="020B0604020202020204" pitchFamily="34" charset="0"/>
              </a:rPr>
              <a:t>Have caused their stammering, disconnected talk. </a:t>
            </a:r>
            <a:br>
              <a:rPr lang="en-GB" sz="2400" dirty="0">
                <a:latin typeface="Arial" panose="020B0604020202020204" pitchFamily="34" charset="0"/>
              </a:rPr>
            </a:br>
            <a:r>
              <a:rPr lang="en-GB" sz="2400" dirty="0">
                <a:latin typeface="Arial" panose="020B0604020202020204" pitchFamily="34" charset="0"/>
              </a:rPr>
              <a:t>Of course they’re ‘longing to go out again,’— </a:t>
            </a:r>
            <a:br>
              <a:rPr lang="en-GB" sz="2400" dirty="0">
                <a:latin typeface="Arial" panose="020B0604020202020204" pitchFamily="34" charset="0"/>
              </a:rPr>
            </a:br>
            <a:r>
              <a:rPr lang="en-GB" sz="2400" dirty="0">
                <a:latin typeface="Arial" panose="020B0604020202020204" pitchFamily="34" charset="0"/>
              </a:rPr>
              <a:t>These boys with old, scared faces, learning to walk. </a:t>
            </a:r>
            <a:br>
              <a:rPr lang="en-GB" sz="2400" dirty="0">
                <a:latin typeface="Arial" panose="020B0604020202020204" pitchFamily="34" charset="0"/>
              </a:rPr>
            </a:br>
            <a:r>
              <a:rPr lang="en-GB" sz="2400" dirty="0">
                <a:latin typeface="Arial" panose="020B0604020202020204" pitchFamily="34" charset="0"/>
              </a:rPr>
              <a:t>They’ll soon forget their haunted nights; their cowed </a:t>
            </a:r>
            <a:br>
              <a:rPr lang="en-GB" sz="2400" dirty="0">
                <a:latin typeface="Arial" panose="020B0604020202020204" pitchFamily="34" charset="0"/>
              </a:rPr>
            </a:br>
            <a:r>
              <a:rPr lang="en-GB" sz="2400" dirty="0">
                <a:latin typeface="Arial" panose="020B0604020202020204" pitchFamily="34" charset="0"/>
              </a:rPr>
              <a:t>Subjection to the ghosts of friends who died,— </a:t>
            </a:r>
            <a:br>
              <a:rPr lang="en-GB" sz="2400" dirty="0">
                <a:latin typeface="Arial" panose="020B0604020202020204" pitchFamily="34" charset="0"/>
              </a:rPr>
            </a:br>
            <a:r>
              <a:rPr lang="en-GB" sz="2400" dirty="0">
                <a:latin typeface="Arial" panose="020B0604020202020204" pitchFamily="34" charset="0"/>
              </a:rPr>
              <a:t>Their dreams that drip with murder; and they’ll be proud </a:t>
            </a:r>
            <a:br>
              <a:rPr lang="en-GB" sz="2400" dirty="0">
                <a:latin typeface="Arial" panose="020B0604020202020204" pitchFamily="34" charset="0"/>
              </a:rPr>
            </a:br>
            <a:r>
              <a:rPr lang="en-GB" sz="2400" dirty="0">
                <a:latin typeface="Arial" panose="020B0604020202020204" pitchFamily="34" charset="0"/>
              </a:rPr>
              <a:t>Of glorious war that </a:t>
            </a:r>
            <a:r>
              <a:rPr lang="en-GB" sz="2400" dirty="0" err="1">
                <a:latin typeface="Arial" panose="020B0604020202020204" pitchFamily="34" charset="0"/>
              </a:rPr>
              <a:t>shatter’d</a:t>
            </a:r>
            <a:r>
              <a:rPr lang="en-GB" sz="2400" dirty="0">
                <a:latin typeface="Arial" panose="020B0604020202020204" pitchFamily="34" charset="0"/>
              </a:rPr>
              <a:t> all their pride... </a:t>
            </a:r>
            <a:br>
              <a:rPr lang="en-GB" sz="2400" dirty="0">
                <a:latin typeface="Arial" panose="020B0604020202020204" pitchFamily="34" charset="0"/>
              </a:rPr>
            </a:br>
            <a:r>
              <a:rPr lang="en-GB" sz="2400" dirty="0">
                <a:latin typeface="Arial" panose="020B0604020202020204" pitchFamily="34" charset="0"/>
              </a:rPr>
              <a:t>Men who went out to battle, grim and glad; </a:t>
            </a:r>
            <a:br>
              <a:rPr lang="en-GB" sz="2400" dirty="0">
                <a:latin typeface="Arial" panose="020B0604020202020204" pitchFamily="34" charset="0"/>
              </a:rPr>
            </a:br>
            <a:r>
              <a:rPr lang="en-GB" sz="2400" dirty="0">
                <a:latin typeface="Arial" panose="020B0604020202020204" pitchFamily="34" charset="0"/>
              </a:rPr>
              <a:t>Children, with eyes that hate you, broken and mad. </a:t>
            </a:r>
            <a:br>
              <a:rPr lang="en-GB" sz="2400" dirty="0">
                <a:latin typeface="Arial" panose="020B0604020202020204" pitchFamily="34" charset="0"/>
              </a:rPr>
            </a:br>
            <a:br>
              <a:rPr lang="en-GB" sz="2400" dirty="0">
                <a:latin typeface="Arial" panose="020B0604020202020204" pitchFamily="34" charset="0"/>
              </a:rPr>
            </a:br>
            <a:r>
              <a:rPr lang="en-GB" sz="2400" dirty="0">
                <a:latin typeface="Arial" panose="020B0604020202020204" pitchFamily="34" charset="0"/>
              </a:rPr>
              <a:t>October, 1917.  Siegfried Sassoon, </a:t>
            </a:r>
            <a:r>
              <a:rPr lang="en-GB" sz="2400" dirty="0" err="1">
                <a:latin typeface="Arial" panose="020B0604020202020204" pitchFamily="34" charset="0"/>
              </a:rPr>
              <a:t>Craiglockart</a:t>
            </a:r>
            <a:r>
              <a:rPr lang="en-GB" sz="2400" dirty="0">
                <a:latin typeface="Arial" panose="020B0604020202020204" pitchFamily="34" charset="0"/>
              </a:rPr>
              <a:t> Hospital</a:t>
            </a:r>
          </a:p>
          <a:p>
            <a:endParaRPr lang="en-GB" dirty="0"/>
          </a:p>
        </p:txBody>
      </p:sp>
      <p:grpSp>
        <p:nvGrpSpPr>
          <p:cNvPr id="5" name="Post-It" descr="Post-it note to highlight text">
            <a:extLst>
              <a:ext uri="{FF2B5EF4-FFF2-40B4-BE49-F238E27FC236}">
                <a16:creationId xmlns:a16="http://schemas.microsoft.com/office/drawing/2014/main" id="{6F2BDC63-863A-3C4D-CAC0-A9D0F0534208}"/>
              </a:ext>
            </a:extLst>
          </p:cNvPr>
          <p:cNvGrpSpPr/>
          <p:nvPr/>
        </p:nvGrpSpPr>
        <p:grpSpPr>
          <a:xfrm>
            <a:off x="6515234" y="151577"/>
            <a:ext cx="4838566" cy="735106"/>
            <a:chOff x="520085" y="3536636"/>
            <a:chExt cx="2947874" cy="674345"/>
          </a:xfrm>
        </p:grpSpPr>
        <p:sp>
          <p:nvSpPr>
            <p:cNvPr id="6" name="Decorative-Blob">
              <a:extLst>
                <a:ext uri="{FF2B5EF4-FFF2-40B4-BE49-F238E27FC236}">
                  <a16:creationId xmlns:a16="http://schemas.microsoft.com/office/drawing/2014/main" id="{70627EBE-CEC0-3968-57F9-92CAEBEDA706}"/>
                </a:ext>
                <a:ext uri="{C183D7F6-B498-43B3-948B-1728B52AA6E4}">
                  <adec:decorative xmlns:adec="http://schemas.microsoft.com/office/drawing/2017/decorative" val="1"/>
                </a:ext>
              </a:extLst>
            </p:cNvPr>
            <p:cNvSpPr/>
            <p:nvPr/>
          </p:nvSpPr>
          <p:spPr>
            <a:xfrm>
              <a:off x="520085" y="3536636"/>
              <a:ext cx="2947874" cy="674345"/>
            </a:xfrm>
            <a:custGeom>
              <a:avLst/>
              <a:gdLst>
                <a:gd name="connsiteX0" fmla="*/ 76272 w 2947874"/>
                <a:gd name="connsiteY0" fmla="*/ 447743 h 2993642"/>
                <a:gd name="connsiteX1" fmla="*/ 7643 w 2947874"/>
                <a:gd name="connsiteY1" fmla="*/ 1339135 h 2993642"/>
                <a:gd name="connsiteX2" fmla="*/ 119773 w 2947874"/>
                <a:gd name="connsiteY2" fmla="*/ 2752952 h 2993642"/>
                <a:gd name="connsiteX3" fmla="*/ 1107119 w 2947874"/>
                <a:gd name="connsiteY3" fmla="*/ 2910280 h 2993642"/>
                <a:gd name="connsiteX4" fmla="*/ 2124266 w 2947874"/>
                <a:gd name="connsiteY4" fmla="*/ 2988486 h 2993642"/>
                <a:gd name="connsiteX5" fmla="*/ 2828436 w 2947874"/>
                <a:gd name="connsiteY5" fmla="*/ 2817022 h 2993642"/>
                <a:gd name="connsiteX6" fmla="*/ 2939842 w 2947874"/>
                <a:gd name="connsiteY6" fmla="*/ 2376064 h 2993642"/>
                <a:gd name="connsiteX7" fmla="*/ 2914214 w 2947874"/>
                <a:gd name="connsiteY7" fmla="*/ 1426056 h 2993642"/>
                <a:gd name="connsiteX8" fmla="*/ 2881174 w 2947874"/>
                <a:gd name="connsiteY8" fmla="*/ 713417 h 2993642"/>
                <a:gd name="connsiteX9" fmla="*/ 2754649 w 2947874"/>
                <a:gd name="connsiteY9" fmla="*/ 206979 h 2993642"/>
                <a:gd name="connsiteX10" fmla="*/ 2431810 w 2947874"/>
                <a:gd name="connsiteY10" fmla="*/ 101639 h 2993642"/>
                <a:gd name="connsiteX11" fmla="*/ 836820 w 2947874"/>
                <a:gd name="connsiteY11" fmla="*/ 31669 h 2993642"/>
                <a:gd name="connsiteX12" fmla="*/ 234058 w 2947874"/>
                <a:gd name="connsiteY12" fmla="*/ 121296 h 2993642"/>
                <a:gd name="connsiteX13" fmla="*/ 76272 w 2947874"/>
                <a:gd name="connsiteY13" fmla="*/ 447743 h 299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7874" h="2993642">
                  <a:moveTo>
                    <a:pt x="76272" y="447743"/>
                  </a:moveTo>
                  <a:cubicBezTo>
                    <a:pt x="58882" y="823463"/>
                    <a:pt x="26795" y="963528"/>
                    <a:pt x="7643" y="1339135"/>
                  </a:cubicBezTo>
                  <a:cubicBezTo>
                    <a:pt x="-375" y="1496305"/>
                    <a:pt x="-30216" y="2663187"/>
                    <a:pt x="119773" y="2752952"/>
                  </a:cubicBezTo>
                  <a:cubicBezTo>
                    <a:pt x="453156" y="2952397"/>
                    <a:pt x="783921" y="2894231"/>
                    <a:pt x="1107119" y="2910280"/>
                  </a:cubicBezTo>
                  <a:cubicBezTo>
                    <a:pt x="1438334" y="2926702"/>
                    <a:pt x="1762224" y="3014471"/>
                    <a:pt x="2124266" y="2988486"/>
                  </a:cubicBezTo>
                  <a:cubicBezTo>
                    <a:pt x="2272687" y="2977842"/>
                    <a:pt x="2718810" y="2942709"/>
                    <a:pt x="2828436" y="2817022"/>
                  </a:cubicBezTo>
                  <a:cubicBezTo>
                    <a:pt x="2923075" y="2708464"/>
                    <a:pt x="2930421" y="2525883"/>
                    <a:pt x="2939842" y="2376064"/>
                  </a:cubicBezTo>
                  <a:cubicBezTo>
                    <a:pt x="2961188" y="2036928"/>
                    <a:pt x="2934407" y="1763201"/>
                    <a:pt x="2914214" y="1426056"/>
                  </a:cubicBezTo>
                  <a:cubicBezTo>
                    <a:pt x="2902257" y="1226154"/>
                    <a:pt x="2890628" y="913789"/>
                    <a:pt x="2881174" y="713417"/>
                  </a:cubicBezTo>
                  <a:cubicBezTo>
                    <a:pt x="2871490" y="507668"/>
                    <a:pt x="2921527" y="325303"/>
                    <a:pt x="2754649" y="206979"/>
                  </a:cubicBezTo>
                  <a:cubicBezTo>
                    <a:pt x="2663575" y="142389"/>
                    <a:pt x="2535000" y="115842"/>
                    <a:pt x="2431810" y="101639"/>
                  </a:cubicBezTo>
                  <a:cubicBezTo>
                    <a:pt x="1863267" y="23391"/>
                    <a:pt x="1438743" y="-41702"/>
                    <a:pt x="836820" y="31669"/>
                  </a:cubicBezTo>
                  <a:cubicBezTo>
                    <a:pt x="679156" y="50886"/>
                    <a:pt x="377689" y="37095"/>
                    <a:pt x="234058" y="121296"/>
                  </a:cubicBezTo>
                  <a:cubicBezTo>
                    <a:pt x="126572" y="184311"/>
                    <a:pt x="80109" y="288910"/>
                    <a:pt x="76272" y="447743"/>
                  </a:cubicBezTo>
                  <a:close/>
                </a:path>
              </a:pathLst>
            </a:custGeom>
            <a:solidFill>
              <a:schemeClr val="accent2">
                <a:lumMod val="40000"/>
                <a:lumOff val="60000"/>
              </a:schemeClr>
            </a:solidFill>
            <a:ln w="3294" cap="flat">
              <a:noFill/>
              <a:prstDash val="solid"/>
              <a:round/>
            </a:ln>
          </p:spPr>
          <p:txBody>
            <a:bodyPr vert="horz" lIns="108000" tIns="108000" rIns="180000" bIns="180000" rtlCol="0" anchor="ctr"/>
            <a:lstStyle/>
            <a:p>
              <a:endParaRPr lang="en-US" dirty="0"/>
            </a:p>
          </p:txBody>
        </p:sp>
        <p:sp>
          <p:nvSpPr>
            <p:cNvPr id="7" name="Main-Text" descr="Post-it note to highlight text">
              <a:extLst>
                <a:ext uri="{FF2B5EF4-FFF2-40B4-BE49-F238E27FC236}">
                  <a16:creationId xmlns:a16="http://schemas.microsoft.com/office/drawing/2014/main" id="{1960811B-3FD4-C5DB-B462-80F899EEE7E4}"/>
                </a:ext>
              </a:extLst>
            </p:cNvPr>
            <p:cNvSpPr txBox="1"/>
            <p:nvPr/>
          </p:nvSpPr>
          <p:spPr>
            <a:xfrm>
              <a:off x="652060" y="3662056"/>
              <a:ext cx="2683925" cy="42350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First World War – Source 5</a:t>
              </a:r>
            </a:p>
          </p:txBody>
        </p:sp>
      </p:grpSp>
    </p:spTree>
    <p:extLst>
      <p:ext uri="{BB962C8B-B14F-4D97-AF65-F5344CB8AC3E}">
        <p14:creationId xmlns:p14="http://schemas.microsoft.com/office/powerpoint/2010/main" val="2758941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37242-C357-C079-E2C0-69F650B4D8C9}"/>
              </a:ext>
            </a:extLst>
          </p:cNvPr>
          <p:cNvSpPr>
            <a:spLocks noGrp="1"/>
          </p:cNvSpPr>
          <p:nvPr>
            <p:ph type="title"/>
          </p:nvPr>
        </p:nvSpPr>
        <p:spPr/>
        <p:txBody>
          <a:bodyPr/>
          <a:lstStyle/>
          <a:p>
            <a:r>
              <a:rPr lang="en-GB" dirty="0"/>
              <a:t>Further information</a:t>
            </a:r>
          </a:p>
        </p:txBody>
      </p:sp>
      <p:sp>
        <p:nvSpPr>
          <p:cNvPr id="4" name="Picture 5" descr="Decorative shape">
            <a:extLst>
              <a:ext uri="{FF2B5EF4-FFF2-40B4-BE49-F238E27FC236}">
                <a16:creationId xmlns:a16="http://schemas.microsoft.com/office/drawing/2014/main" id="{BC7816B9-6518-D673-8028-868DEBE5477E}"/>
              </a:ext>
            </a:extLst>
          </p:cNvPr>
          <p:cNvSpPr/>
          <p:nvPr/>
        </p:nvSpPr>
        <p:spPr>
          <a:xfrm>
            <a:off x="381885" y="1065112"/>
            <a:ext cx="10675345" cy="5719483"/>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chemeClr val="accent6">
              <a:lumMod val="20000"/>
              <a:lumOff val="80000"/>
            </a:schemeClr>
          </a:solidFill>
          <a:ln w="15449"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76B1B66C-74E9-0D52-4904-3907D3C287A1}"/>
              </a:ext>
            </a:extLst>
          </p:cNvPr>
          <p:cNvSpPr>
            <a:spLocks noGrp="1"/>
          </p:cNvSpPr>
          <p:nvPr>
            <p:ph idx="1"/>
          </p:nvPr>
        </p:nvSpPr>
        <p:spPr>
          <a:xfrm>
            <a:off x="1241200" y="1656782"/>
            <a:ext cx="8956713" cy="4939081"/>
          </a:xfrm>
        </p:spPr>
        <p:txBody>
          <a:bodyPr/>
          <a:lstStyle/>
          <a:p>
            <a:r>
              <a:rPr lang="en-GB" sz="2400" dirty="0">
                <a:latin typeface="Arial" panose="020B0604020202020204" pitchFamily="34" charset="0"/>
              </a:rPr>
              <a:t>Senior military commanders would not accept a soldier’s failure to return to the front line as anything other than desertion. They also believed that if such behaviour was not harshly punished, others might be encouraged to do the same and the whole discipline of the British Army would collapse. Some men faced a court martial for other offences but the majority stood trial for desertion from their post, “fleeing in the face of the enemy”. A court martial itself was usually carried out with some speed and the execution followed shortly after.</a:t>
            </a:r>
          </a:p>
          <a:p>
            <a:endParaRPr lang="en-GB" sz="2400" dirty="0">
              <a:latin typeface="Arial" panose="020B0604020202020204" pitchFamily="34" charset="0"/>
            </a:endParaRPr>
          </a:p>
          <a:p>
            <a:r>
              <a:rPr lang="en-GB" sz="2000" dirty="0">
                <a:latin typeface="Arial" panose="020B0604020202020204" pitchFamily="34" charset="0"/>
              </a:rPr>
              <a:t>Taken from </a:t>
            </a:r>
            <a:r>
              <a:rPr lang="en-GB" sz="2000" dirty="0">
                <a:latin typeface="Arial" panose="020B0604020202020204" pitchFamily="34" charset="0"/>
                <a:hlinkClick r:id="rId2"/>
              </a:rPr>
              <a:t>https://www.historylearningsite.co.uk/world-war-one/the-western-front-in-world-war-one/world-war-one-executions/</a:t>
            </a:r>
            <a:r>
              <a:rPr lang="en-GB" sz="2000" dirty="0">
                <a:latin typeface="Arial" panose="020B0604020202020204" pitchFamily="34" charset="0"/>
              </a:rPr>
              <a:t> </a:t>
            </a:r>
          </a:p>
          <a:p>
            <a:endParaRPr lang="en-GB" dirty="0"/>
          </a:p>
        </p:txBody>
      </p:sp>
      <p:grpSp>
        <p:nvGrpSpPr>
          <p:cNvPr id="5" name="Post-It" descr="Post-it note to highlight text">
            <a:extLst>
              <a:ext uri="{FF2B5EF4-FFF2-40B4-BE49-F238E27FC236}">
                <a16:creationId xmlns:a16="http://schemas.microsoft.com/office/drawing/2014/main" id="{06870D38-F956-7754-DB7B-6EEF6B90A0D1}"/>
              </a:ext>
            </a:extLst>
          </p:cNvPr>
          <p:cNvGrpSpPr/>
          <p:nvPr/>
        </p:nvGrpSpPr>
        <p:grpSpPr>
          <a:xfrm>
            <a:off x="6515234" y="151577"/>
            <a:ext cx="4838566" cy="735106"/>
            <a:chOff x="520085" y="3536636"/>
            <a:chExt cx="2947874" cy="674345"/>
          </a:xfrm>
        </p:grpSpPr>
        <p:sp>
          <p:nvSpPr>
            <p:cNvPr id="6" name="Decorative-Blob">
              <a:extLst>
                <a:ext uri="{FF2B5EF4-FFF2-40B4-BE49-F238E27FC236}">
                  <a16:creationId xmlns:a16="http://schemas.microsoft.com/office/drawing/2014/main" id="{469DFBED-ABC3-2F5D-A26E-C856886FD272}"/>
                </a:ext>
                <a:ext uri="{C183D7F6-B498-43B3-948B-1728B52AA6E4}">
                  <adec:decorative xmlns:adec="http://schemas.microsoft.com/office/drawing/2017/decorative" val="1"/>
                </a:ext>
              </a:extLst>
            </p:cNvPr>
            <p:cNvSpPr/>
            <p:nvPr/>
          </p:nvSpPr>
          <p:spPr>
            <a:xfrm>
              <a:off x="520085" y="3536636"/>
              <a:ext cx="2947874" cy="674345"/>
            </a:xfrm>
            <a:custGeom>
              <a:avLst/>
              <a:gdLst>
                <a:gd name="connsiteX0" fmla="*/ 76272 w 2947874"/>
                <a:gd name="connsiteY0" fmla="*/ 447743 h 2993642"/>
                <a:gd name="connsiteX1" fmla="*/ 7643 w 2947874"/>
                <a:gd name="connsiteY1" fmla="*/ 1339135 h 2993642"/>
                <a:gd name="connsiteX2" fmla="*/ 119773 w 2947874"/>
                <a:gd name="connsiteY2" fmla="*/ 2752952 h 2993642"/>
                <a:gd name="connsiteX3" fmla="*/ 1107119 w 2947874"/>
                <a:gd name="connsiteY3" fmla="*/ 2910280 h 2993642"/>
                <a:gd name="connsiteX4" fmla="*/ 2124266 w 2947874"/>
                <a:gd name="connsiteY4" fmla="*/ 2988486 h 2993642"/>
                <a:gd name="connsiteX5" fmla="*/ 2828436 w 2947874"/>
                <a:gd name="connsiteY5" fmla="*/ 2817022 h 2993642"/>
                <a:gd name="connsiteX6" fmla="*/ 2939842 w 2947874"/>
                <a:gd name="connsiteY6" fmla="*/ 2376064 h 2993642"/>
                <a:gd name="connsiteX7" fmla="*/ 2914214 w 2947874"/>
                <a:gd name="connsiteY7" fmla="*/ 1426056 h 2993642"/>
                <a:gd name="connsiteX8" fmla="*/ 2881174 w 2947874"/>
                <a:gd name="connsiteY8" fmla="*/ 713417 h 2993642"/>
                <a:gd name="connsiteX9" fmla="*/ 2754649 w 2947874"/>
                <a:gd name="connsiteY9" fmla="*/ 206979 h 2993642"/>
                <a:gd name="connsiteX10" fmla="*/ 2431810 w 2947874"/>
                <a:gd name="connsiteY10" fmla="*/ 101639 h 2993642"/>
                <a:gd name="connsiteX11" fmla="*/ 836820 w 2947874"/>
                <a:gd name="connsiteY11" fmla="*/ 31669 h 2993642"/>
                <a:gd name="connsiteX12" fmla="*/ 234058 w 2947874"/>
                <a:gd name="connsiteY12" fmla="*/ 121296 h 2993642"/>
                <a:gd name="connsiteX13" fmla="*/ 76272 w 2947874"/>
                <a:gd name="connsiteY13" fmla="*/ 447743 h 299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7874" h="2993642">
                  <a:moveTo>
                    <a:pt x="76272" y="447743"/>
                  </a:moveTo>
                  <a:cubicBezTo>
                    <a:pt x="58882" y="823463"/>
                    <a:pt x="26795" y="963528"/>
                    <a:pt x="7643" y="1339135"/>
                  </a:cubicBezTo>
                  <a:cubicBezTo>
                    <a:pt x="-375" y="1496305"/>
                    <a:pt x="-30216" y="2663187"/>
                    <a:pt x="119773" y="2752952"/>
                  </a:cubicBezTo>
                  <a:cubicBezTo>
                    <a:pt x="453156" y="2952397"/>
                    <a:pt x="783921" y="2894231"/>
                    <a:pt x="1107119" y="2910280"/>
                  </a:cubicBezTo>
                  <a:cubicBezTo>
                    <a:pt x="1438334" y="2926702"/>
                    <a:pt x="1762224" y="3014471"/>
                    <a:pt x="2124266" y="2988486"/>
                  </a:cubicBezTo>
                  <a:cubicBezTo>
                    <a:pt x="2272687" y="2977842"/>
                    <a:pt x="2718810" y="2942709"/>
                    <a:pt x="2828436" y="2817022"/>
                  </a:cubicBezTo>
                  <a:cubicBezTo>
                    <a:pt x="2923075" y="2708464"/>
                    <a:pt x="2930421" y="2525883"/>
                    <a:pt x="2939842" y="2376064"/>
                  </a:cubicBezTo>
                  <a:cubicBezTo>
                    <a:pt x="2961188" y="2036928"/>
                    <a:pt x="2934407" y="1763201"/>
                    <a:pt x="2914214" y="1426056"/>
                  </a:cubicBezTo>
                  <a:cubicBezTo>
                    <a:pt x="2902257" y="1226154"/>
                    <a:pt x="2890628" y="913789"/>
                    <a:pt x="2881174" y="713417"/>
                  </a:cubicBezTo>
                  <a:cubicBezTo>
                    <a:pt x="2871490" y="507668"/>
                    <a:pt x="2921527" y="325303"/>
                    <a:pt x="2754649" y="206979"/>
                  </a:cubicBezTo>
                  <a:cubicBezTo>
                    <a:pt x="2663575" y="142389"/>
                    <a:pt x="2535000" y="115842"/>
                    <a:pt x="2431810" y="101639"/>
                  </a:cubicBezTo>
                  <a:cubicBezTo>
                    <a:pt x="1863267" y="23391"/>
                    <a:pt x="1438743" y="-41702"/>
                    <a:pt x="836820" y="31669"/>
                  </a:cubicBezTo>
                  <a:cubicBezTo>
                    <a:pt x="679156" y="50886"/>
                    <a:pt x="377689" y="37095"/>
                    <a:pt x="234058" y="121296"/>
                  </a:cubicBezTo>
                  <a:cubicBezTo>
                    <a:pt x="126572" y="184311"/>
                    <a:pt x="80109" y="288910"/>
                    <a:pt x="76272" y="447743"/>
                  </a:cubicBezTo>
                  <a:close/>
                </a:path>
              </a:pathLst>
            </a:custGeom>
            <a:solidFill>
              <a:schemeClr val="accent2">
                <a:lumMod val="40000"/>
                <a:lumOff val="60000"/>
              </a:schemeClr>
            </a:solidFill>
            <a:ln w="3294" cap="flat">
              <a:noFill/>
              <a:prstDash val="solid"/>
              <a:round/>
            </a:ln>
          </p:spPr>
          <p:txBody>
            <a:bodyPr vert="horz" lIns="108000" tIns="108000" rIns="180000" bIns="180000" rtlCol="0" anchor="ctr"/>
            <a:lstStyle/>
            <a:p>
              <a:endParaRPr lang="en-US" dirty="0"/>
            </a:p>
          </p:txBody>
        </p:sp>
        <p:sp>
          <p:nvSpPr>
            <p:cNvPr id="7" name="Main-Text" descr="Post-it note to highlight text">
              <a:extLst>
                <a:ext uri="{FF2B5EF4-FFF2-40B4-BE49-F238E27FC236}">
                  <a16:creationId xmlns:a16="http://schemas.microsoft.com/office/drawing/2014/main" id="{097790AE-5B44-9D72-3ED2-9667FFA2918F}"/>
                </a:ext>
              </a:extLst>
            </p:cNvPr>
            <p:cNvSpPr txBox="1"/>
            <p:nvPr/>
          </p:nvSpPr>
          <p:spPr>
            <a:xfrm>
              <a:off x="652060" y="3662056"/>
              <a:ext cx="2683925" cy="42350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First World War – Source 6</a:t>
              </a:r>
            </a:p>
          </p:txBody>
        </p:sp>
      </p:grpSp>
    </p:spTree>
    <p:extLst>
      <p:ext uri="{BB962C8B-B14F-4D97-AF65-F5344CB8AC3E}">
        <p14:creationId xmlns:p14="http://schemas.microsoft.com/office/powerpoint/2010/main" val="1122118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6E69A-57F4-B446-583F-BE09D4457776}"/>
              </a:ext>
            </a:extLst>
          </p:cNvPr>
          <p:cNvSpPr>
            <a:spLocks noGrp="1"/>
          </p:cNvSpPr>
          <p:nvPr>
            <p:ph type="title"/>
          </p:nvPr>
        </p:nvSpPr>
        <p:spPr/>
        <p:txBody>
          <a:bodyPr/>
          <a:lstStyle/>
          <a:p>
            <a:r>
              <a:rPr lang="en-GB" dirty="0"/>
              <a:t>Activity 1 – WW2 Sources</a:t>
            </a:r>
          </a:p>
        </p:txBody>
      </p:sp>
      <p:grpSp>
        <p:nvGrpSpPr>
          <p:cNvPr id="4" name="Post-It" descr="Post-it note to highlight text">
            <a:extLst>
              <a:ext uri="{FF2B5EF4-FFF2-40B4-BE49-F238E27FC236}">
                <a16:creationId xmlns:a16="http://schemas.microsoft.com/office/drawing/2014/main" id="{DA79D9AC-8E4A-74DE-88E2-8DD84C7DF4A7}"/>
              </a:ext>
            </a:extLst>
          </p:cNvPr>
          <p:cNvGrpSpPr/>
          <p:nvPr/>
        </p:nvGrpSpPr>
        <p:grpSpPr>
          <a:xfrm>
            <a:off x="2196445" y="1447564"/>
            <a:ext cx="7286920" cy="4370488"/>
            <a:chOff x="2238294" y="3190979"/>
            <a:chExt cx="2947874" cy="2993642"/>
          </a:xfrm>
        </p:grpSpPr>
        <p:sp>
          <p:nvSpPr>
            <p:cNvPr id="5" name="Decorative-Blob">
              <a:extLst>
                <a:ext uri="{FF2B5EF4-FFF2-40B4-BE49-F238E27FC236}">
                  <a16:creationId xmlns:a16="http://schemas.microsoft.com/office/drawing/2014/main" id="{A8796D5B-5CE2-1FB7-9748-370B927B1A40}"/>
                </a:ext>
                <a:ext uri="{C183D7F6-B498-43B3-948B-1728B52AA6E4}">
                  <adec:decorative xmlns:adec="http://schemas.microsoft.com/office/drawing/2017/decorative" val="1"/>
                </a:ext>
              </a:extLst>
            </p:cNvPr>
            <p:cNvSpPr/>
            <p:nvPr/>
          </p:nvSpPr>
          <p:spPr>
            <a:xfrm>
              <a:off x="2238294" y="3190979"/>
              <a:ext cx="2947874" cy="2993642"/>
            </a:xfrm>
            <a:custGeom>
              <a:avLst/>
              <a:gdLst>
                <a:gd name="connsiteX0" fmla="*/ 76272 w 2947874"/>
                <a:gd name="connsiteY0" fmla="*/ 447743 h 2993642"/>
                <a:gd name="connsiteX1" fmla="*/ 7643 w 2947874"/>
                <a:gd name="connsiteY1" fmla="*/ 1339135 h 2993642"/>
                <a:gd name="connsiteX2" fmla="*/ 119773 w 2947874"/>
                <a:gd name="connsiteY2" fmla="*/ 2752952 h 2993642"/>
                <a:gd name="connsiteX3" fmla="*/ 1107119 w 2947874"/>
                <a:gd name="connsiteY3" fmla="*/ 2910280 h 2993642"/>
                <a:gd name="connsiteX4" fmla="*/ 2124266 w 2947874"/>
                <a:gd name="connsiteY4" fmla="*/ 2988486 h 2993642"/>
                <a:gd name="connsiteX5" fmla="*/ 2828436 w 2947874"/>
                <a:gd name="connsiteY5" fmla="*/ 2817022 h 2993642"/>
                <a:gd name="connsiteX6" fmla="*/ 2939842 w 2947874"/>
                <a:gd name="connsiteY6" fmla="*/ 2376064 h 2993642"/>
                <a:gd name="connsiteX7" fmla="*/ 2914214 w 2947874"/>
                <a:gd name="connsiteY7" fmla="*/ 1426056 h 2993642"/>
                <a:gd name="connsiteX8" fmla="*/ 2881174 w 2947874"/>
                <a:gd name="connsiteY8" fmla="*/ 713417 h 2993642"/>
                <a:gd name="connsiteX9" fmla="*/ 2754649 w 2947874"/>
                <a:gd name="connsiteY9" fmla="*/ 206979 h 2993642"/>
                <a:gd name="connsiteX10" fmla="*/ 2431810 w 2947874"/>
                <a:gd name="connsiteY10" fmla="*/ 101639 h 2993642"/>
                <a:gd name="connsiteX11" fmla="*/ 836820 w 2947874"/>
                <a:gd name="connsiteY11" fmla="*/ 31669 h 2993642"/>
                <a:gd name="connsiteX12" fmla="*/ 234058 w 2947874"/>
                <a:gd name="connsiteY12" fmla="*/ 121296 h 2993642"/>
                <a:gd name="connsiteX13" fmla="*/ 76272 w 2947874"/>
                <a:gd name="connsiteY13" fmla="*/ 447743 h 299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7874" h="2993642">
                  <a:moveTo>
                    <a:pt x="76272" y="447743"/>
                  </a:moveTo>
                  <a:cubicBezTo>
                    <a:pt x="58882" y="823463"/>
                    <a:pt x="26795" y="963528"/>
                    <a:pt x="7643" y="1339135"/>
                  </a:cubicBezTo>
                  <a:cubicBezTo>
                    <a:pt x="-375" y="1496305"/>
                    <a:pt x="-30216" y="2663187"/>
                    <a:pt x="119773" y="2752952"/>
                  </a:cubicBezTo>
                  <a:cubicBezTo>
                    <a:pt x="453156" y="2952397"/>
                    <a:pt x="783921" y="2894231"/>
                    <a:pt x="1107119" y="2910280"/>
                  </a:cubicBezTo>
                  <a:cubicBezTo>
                    <a:pt x="1438334" y="2926702"/>
                    <a:pt x="1762224" y="3014471"/>
                    <a:pt x="2124266" y="2988486"/>
                  </a:cubicBezTo>
                  <a:cubicBezTo>
                    <a:pt x="2272687" y="2977842"/>
                    <a:pt x="2718810" y="2942709"/>
                    <a:pt x="2828436" y="2817022"/>
                  </a:cubicBezTo>
                  <a:cubicBezTo>
                    <a:pt x="2923075" y="2708464"/>
                    <a:pt x="2930421" y="2525883"/>
                    <a:pt x="2939842" y="2376064"/>
                  </a:cubicBezTo>
                  <a:cubicBezTo>
                    <a:pt x="2961188" y="2036928"/>
                    <a:pt x="2934407" y="1763201"/>
                    <a:pt x="2914214" y="1426056"/>
                  </a:cubicBezTo>
                  <a:cubicBezTo>
                    <a:pt x="2902257" y="1226154"/>
                    <a:pt x="2890628" y="913789"/>
                    <a:pt x="2881174" y="713417"/>
                  </a:cubicBezTo>
                  <a:cubicBezTo>
                    <a:pt x="2871490" y="507668"/>
                    <a:pt x="2921527" y="325303"/>
                    <a:pt x="2754649" y="206979"/>
                  </a:cubicBezTo>
                  <a:cubicBezTo>
                    <a:pt x="2663575" y="142389"/>
                    <a:pt x="2535000" y="115842"/>
                    <a:pt x="2431810" y="101639"/>
                  </a:cubicBezTo>
                  <a:cubicBezTo>
                    <a:pt x="1863267" y="23391"/>
                    <a:pt x="1438743" y="-41702"/>
                    <a:pt x="836820" y="31669"/>
                  </a:cubicBezTo>
                  <a:cubicBezTo>
                    <a:pt x="679156" y="50886"/>
                    <a:pt x="377689" y="37095"/>
                    <a:pt x="234058" y="121296"/>
                  </a:cubicBezTo>
                  <a:cubicBezTo>
                    <a:pt x="126572" y="184311"/>
                    <a:pt x="80109" y="288910"/>
                    <a:pt x="76272" y="447743"/>
                  </a:cubicBezTo>
                  <a:close/>
                </a:path>
              </a:pathLst>
            </a:custGeom>
            <a:solidFill>
              <a:schemeClr val="accent1">
                <a:lumMod val="20000"/>
                <a:lumOff val="80000"/>
              </a:schemeClr>
            </a:solidFill>
            <a:ln w="3294" cap="flat">
              <a:noFill/>
              <a:prstDash val="solid"/>
              <a:round/>
            </a:ln>
          </p:spPr>
          <p:txBody>
            <a:bodyPr vert="horz" lIns="108000" tIns="108000" rIns="180000" bIns="180000" rtlCol="0" anchor="ctr"/>
            <a:lstStyle/>
            <a:p>
              <a:endParaRPr lang="en-US" dirty="0"/>
            </a:p>
          </p:txBody>
        </p:sp>
        <p:sp>
          <p:nvSpPr>
            <p:cNvPr id="8" name="Main-Text" descr="Post-it note to highlight text">
              <a:extLst>
                <a:ext uri="{FF2B5EF4-FFF2-40B4-BE49-F238E27FC236}">
                  <a16:creationId xmlns:a16="http://schemas.microsoft.com/office/drawing/2014/main" id="{F9502FD4-950E-4462-AB6D-35540CC67F30}"/>
                </a:ext>
              </a:extLst>
            </p:cNvPr>
            <p:cNvSpPr txBox="1"/>
            <p:nvPr/>
          </p:nvSpPr>
          <p:spPr>
            <a:xfrm>
              <a:off x="2370269" y="3884125"/>
              <a:ext cx="2683925" cy="1328146"/>
            </a:xfrm>
            <a:prstGeom prst="rect">
              <a:avLst/>
            </a:prstGeom>
            <a:noFill/>
          </p:spPr>
          <p:txBody>
            <a:bodyPr wrap="square" rtlCol="0">
              <a:spAutoFit/>
            </a:bodyPr>
            <a:lstStyle/>
            <a:p>
              <a:pPr algn="ctr"/>
              <a:r>
                <a:rPr lang="en-GB" sz="6000" dirty="0">
                  <a:latin typeface="Arial" panose="020B0604020202020204" pitchFamily="34" charset="0"/>
                  <a:cs typeface="Arial" panose="020B0604020202020204" pitchFamily="34" charset="0"/>
                </a:rPr>
                <a:t>Second World War Sources</a:t>
              </a:r>
            </a:p>
          </p:txBody>
        </p:sp>
      </p:grpSp>
    </p:spTree>
    <p:extLst>
      <p:ext uri="{BB962C8B-B14F-4D97-AF65-F5344CB8AC3E}">
        <p14:creationId xmlns:p14="http://schemas.microsoft.com/office/powerpoint/2010/main" val="744110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CC342-1F4D-D546-04A9-4B6F8AA21B67}"/>
              </a:ext>
            </a:extLst>
          </p:cNvPr>
          <p:cNvSpPr>
            <a:spLocks noGrp="1"/>
          </p:cNvSpPr>
          <p:nvPr>
            <p:ph type="title"/>
          </p:nvPr>
        </p:nvSpPr>
        <p:spPr/>
        <p:txBody>
          <a:bodyPr/>
          <a:lstStyle/>
          <a:p>
            <a:r>
              <a:rPr lang="en-GB" dirty="0"/>
              <a:t>Photo 2</a:t>
            </a:r>
          </a:p>
        </p:txBody>
      </p:sp>
      <p:grpSp>
        <p:nvGrpSpPr>
          <p:cNvPr id="3" name="Post-It" descr="Second World War – Source 1">
            <a:extLst>
              <a:ext uri="{FF2B5EF4-FFF2-40B4-BE49-F238E27FC236}">
                <a16:creationId xmlns:a16="http://schemas.microsoft.com/office/drawing/2014/main" id="{59FAC992-527E-CC70-78B7-ECE043C4C7DC}"/>
              </a:ext>
            </a:extLst>
          </p:cNvPr>
          <p:cNvGrpSpPr/>
          <p:nvPr/>
        </p:nvGrpSpPr>
        <p:grpSpPr>
          <a:xfrm>
            <a:off x="6515234" y="151577"/>
            <a:ext cx="4838566" cy="735106"/>
            <a:chOff x="520085" y="3536636"/>
            <a:chExt cx="2947874" cy="674345"/>
          </a:xfrm>
        </p:grpSpPr>
        <p:sp>
          <p:nvSpPr>
            <p:cNvPr id="4" name="Decorative-Blob">
              <a:extLst>
                <a:ext uri="{FF2B5EF4-FFF2-40B4-BE49-F238E27FC236}">
                  <a16:creationId xmlns:a16="http://schemas.microsoft.com/office/drawing/2014/main" id="{4E1789DE-7754-C42E-1C71-1C355AF57AB7}"/>
                </a:ext>
                <a:ext uri="{C183D7F6-B498-43B3-948B-1728B52AA6E4}">
                  <adec:decorative xmlns:adec="http://schemas.microsoft.com/office/drawing/2017/decorative" val="1"/>
                </a:ext>
              </a:extLst>
            </p:cNvPr>
            <p:cNvSpPr/>
            <p:nvPr/>
          </p:nvSpPr>
          <p:spPr>
            <a:xfrm>
              <a:off x="520085" y="3536636"/>
              <a:ext cx="2947874" cy="674345"/>
            </a:xfrm>
            <a:custGeom>
              <a:avLst/>
              <a:gdLst>
                <a:gd name="connsiteX0" fmla="*/ 76272 w 2947874"/>
                <a:gd name="connsiteY0" fmla="*/ 447743 h 2993642"/>
                <a:gd name="connsiteX1" fmla="*/ 7643 w 2947874"/>
                <a:gd name="connsiteY1" fmla="*/ 1339135 h 2993642"/>
                <a:gd name="connsiteX2" fmla="*/ 119773 w 2947874"/>
                <a:gd name="connsiteY2" fmla="*/ 2752952 h 2993642"/>
                <a:gd name="connsiteX3" fmla="*/ 1107119 w 2947874"/>
                <a:gd name="connsiteY3" fmla="*/ 2910280 h 2993642"/>
                <a:gd name="connsiteX4" fmla="*/ 2124266 w 2947874"/>
                <a:gd name="connsiteY4" fmla="*/ 2988486 h 2993642"/>
                <a:gd name="connsiteX5" fmla="*/ 2828436 w 2947874"/>
                <a:gd name="connsiteY5" fmla="*/ 2817022 h 2993642"/>
                <a:gd name="connsiteX6" fmla="*/ 2939842 w 2947874"/>
                <a:gd name="connsiteY6" fmla="*/ 2376064 h 2993642"/>
                <a:gd name="connsiteX7" fmla="*/ 2914214 w 2947874"/>
                <a:gd name="connsiteY7" fmla="*/ 1426056 h 2993642"/>
                <a:gd name="connsiteX8" fmla="*/ 2881174 w 2947874"/>
                <a:gd name="connsiteY8" fmla="*/ 713417 h 2993642"/>
                <a:gd name="connsiteX9" fmla="*/ 2754649 w 2947874"/>
                <a:gd name="connsiteY9" fmla="*/ 206979 h 2993642"/>
                <a:gd name="connsiteX10" fmla="*/ 2431810 w 2947874"/>
                <a:gd name="connsiteY10" fmla="*/ 101639 h 2993642"/>
                <a:gd name="connsiteX11" fmla="*/ 836820 w 2947874"/>
                <a:gd name="connsiteY11" fmla="*/ 31669 h 2993642"/>
                <a:gd name="connsiteX12" fmla="*/ 234058 w 2947874"/>
                <a:gd name="connsiteY12" fmla="*/ 121296 h 2993642"/>
                <a:gd name="connsiteX13" fmla="*/ 76272 w 2947874"/>
                <a:gd name="connsiteY13" fmla="*/ 447743 h 299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7874" h="2993642">
                  <a:moveTo>
                    <a:pt x="76272" y="447743"/>
                  </a:moveTo>
                  <a:cubicBezTo>
                    <a:pt x="58882" y="823463"/>
                    <a:pt x="26795" y="963528"/>
                    <a:pt x="7643" y="1339135"/>
                  </a:cubicBezTo>
                  <a:cubicBezTo>
                    <a:pt x="-375" y="1496305"/>
                    <a:pt x="-30216" y="2663187"/>
                    <a:pt x="119773" y="2752952"/>
                  </a:cubicBezTo>
                  <a:cubicBezTo>
                    <a:pt x="453156" y="2952397"/>
                    <a:pt x="783921" y="2894231"/>
                    <a:pt x="1107119" y="2910280"/>
                  </a:cubicBezTo>
                  <a:cubicBezTo>
                    <a:pt x="1438334" y="2926702"/>
                    <a:pt x="1762224" y="3014471"/>
                    <a:pt x="2124266" y="2988486"/>
                  </a:cubicBezTo>
                  <a:cubicBezTo>
                    <a:pt x="2272687" y="2977842"/>
                    <a:pt x="2718810" y="2942709"/>
                    <a:pt x="2828436" y="2817022"/>
                  </a:cubicBezTo>
                  <a:cubicBezTo>
                    <a:pt x="2923075" y="2708464"/>
                    <a:pt x="2930421" y="2525883"/>
                    <a:pt x="2939842" y="2376064"/>
                  </a:cubicBezTo>
                  <a:cubicBezTo>
                    <a:pt x="2961188" y="2036928"/>
                    <a:pt x="2934407" y="1763201"/>
                    <a:pt x="2914214" y="1426056"/>
                  </a:cubicBezTo>
                  <a:cubicBezTo>
                    <a:pt x="2902257" y="1226154"/>
                    <a:pt x="2890628" y="913789"/>
                    <a:pt x="2881174" y="713417"/>
                  </a:cubicBezTo>
                  <a:cubicBezTo>
                    <a:pt x="2871490" y="507668"/>
                    <a:pt x="2921527" y="325303"/>
                    <a:pt x="2754649" y="206979"/>
                  </a:cubicBezTo>
                  <a:cubicBezTo>
                    <a:pt x="2663575" y="142389"/>
                    <a:pt x="2535000" y="115842"/>
                    <a:pt x="2431810" y="101639"/>
                  </a:cubicBezTo>
                  <a:cubicBezTo>
                    <a:pt x="1863267" y="23391"/>
                    <a:pt x="1438743" y="-41702"/>
                    <a:pt x="836820" y="31669"/>
                  </a:cubicBezTo>
                  <a:cubicBezTo>
                    <a:pt x="679156" y="50886"/>
                    <a:pt x="377689" y="37095"/>
                    <a:pt x="234058" y="121296"/>
                  </a:cubicBezTo>
                  <a:cubicBezTo>
                    <a:pt x="126572" y="184311"/>
                    <a:pt x="80109" y="288910"/>
                    <a:pt x="76272" y="447743"/>
                  </a:cubicBezTo>
                  <a:close/>
                </a:path>
              </a:pathLst>
            </a:custGeom>
            <a:solidFill>
              <a:schemeClr val="accent1">
                <a:lumMod val="20000"/>
                <a:lumOff val="80000"/>
              </a:schemeClr>
            </a:solidFill>
            <a:ln w="3294" cap="flat">
              <a:noFill/>
              <a:prstDash val="solid"/>
              <a:round/>
            </a:ln>
          </p:spPr>
          <p:txBody>
            <a:bodyPr vert="horz" lIns="108000" tIns="108000" rIns="180000" bIns="180000" rtlCol="0" anchor="ctr"/>
            <a:lstStyle/>
            <a:p>
              <a:endParaRPr lang="en-US" dirty="0"/>
            </a:p>
          </p:txBody>
        </p:sp>
        <p:sp>
          <p:nvSpPr>
            <p:cNvPr id="5" name="Main-Text" descr="Post-it note to highlight text">
              <a:extLst>
                <a:ext uri="{FF2B5EF4-FFF2-40B4-BE49-F238E27FC236}">
                  <a16:creationId xmlns:a16="http://schemas.microsoft.com/office/drawing/2014/main" id="{82E71289-3C27-A391-FF77-6DD70F11E6BA}"/>
                </a:ext>
              </a:extLst>
            </p:cNvPr>
            <p:cNvSpPr txBox="1"/>
            <p:nvPr/>
          </p:nvSpPr>
          <p:spPr>
            <a:xfrm>
              <a:off x="609933" y="3659023"/>
              <a:ext cx="2768177" cy="42350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Second World War – Source 1</a:t>
              </a:r>
            </a:p>
          </p:txBody>
        </p:sp>
      </p:grpSp>
      <p:pic>
        <p:nvPicPr>
          <p:cNvPr id="10" name="Content Placeholder 9" descr="Photo of women resting on chairs and sofas">
            <a:extLst>
              <a:ext uri="{FF2B5EF4-FFF2-40B4-BE49-F238E27FC236}">
                <a16:creationId xmlns:a16="http://schemas.microsoft.com/office/drawing/2014/main" id="{B01310C5-FE41-7524-3F89-49E1046C2CCC}"/>
              </a:ext>
              <a:ext uri="{C183D7F6-B498-43B3-948B-1728B52AA6E4}">
                <adec:decorative xmlns:adec="http://schemas.microsoft.com/office/drawing/2017/decorative" val="0"/>
              </a:ext>
            </a:extLst>
          </p:cNvPr>
          <p:cNvPicPr>
            <a:picLocks noGrp="1" noChangeAspect="1"/>
          </p:cNvPicPr>
          <p:nvPr>
            <p:ph idx="1"/>
          </p:nvPr>
        </p:nvPicPr>
        <p:blipFill>
          <a:blip r:embed="rId3"/>
          <a:stretch>
            <a:fillRect/>
          </a:stretch>
        </p:blipFill>
        <p:spPr>
          <a:xfrm>
            <a:off x="1363296" y="988058"/>
            <a:ext cx="8552778" cy="5217089"/>
          </a:xfrm>
        </p:spPr>
      </p:pic>
      <p:sp>
        <p:nvSpPr>
          <p:cNvPr id="11" name="Picture 2">
            <a:extLst>
              <a:ext uri="{FF2B5EF4-FFF2-40B4-BE49-F238E27FC236}">
                <a16:creationId xmlns:a16="http://schemas.microsoft.com/office/drawing/2014/main" id="{FC0D91E7-9F8F-FDFA-4628-DBB7D66CF650}"/>
              </a:ext>
              <a:ext uri="{C183D7F6-B498-43B3-948B-1728B52AA6E4}">
                <adec:decorative xmlns:adec="http://schemas.microsoft.com/office/drawing/2017/decorative" val="1"/>
              </a:ext>
            </a:extLst>
          </p:cNvPr>
          <p:cNvSpPr/>
          <p:nvPr/>
        </p:nvSpPr>
        <p:spPr>
          <a:xfrm>
            <a:off x="4317234" y="4887768"/>
            <a:ext cx="7194013" cy="1317379"/>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chemeClr val="accent4">
              <a:lumMod val="40000"/>
              <a:lumOff val="60000"/>
            </a:schemeClr>
          </a:solidFill>
          <a:ln w="16366" cap="flat">
            <a:noFill/>
            <a:prstDash val="solid"/>
            <a:miter/>
          </a:ln>
        </p:spPr>
        <p:txBody>
          <a:bodyPr rtlCol="0" anchor="ctr"/>
          <a:lstStyle/>
          <a:p>
            <a:endParaRPr lang="en-US"/>
          </a:p>
        </p:txBody>
      </p:sp>
      <p:sp>
        <p:nvSpPr>
          <p:cNvPr id="13" name="TextBox 12">
            <a:extLst>
              <a:ext uri="{FF2B5EF4-FFF2-40B4-BE49-F238E27FC236}">
                <a16:creationId xmlns:a16="http://schemas.microsoft.com/office/drawing/2014/main" id="{C62552D5-3421-C1CA-9416-6E962FCEEE6A}"/>
              </a:ext>
            </a:extLst>
          </p:cNvPr>
          <p:cNvSpPr txBox="1"/>
          <p:nvPr/>
        </p:nvSpPr>
        <p:spPr>
          <a:xfrm rot="21419552">
            <a:off x="4503142" y="5086160"/>
            <a:ext cx="6822195" cy="923330"/>
          </a:xfrm>
          <a:prstGeom prst="rect">
            <a:avLst/>
          </a:prstGeom>
          <a:noFill/>
        </p:spPr>
        <p:txBody>
          <a:bodyPr wrap="square">
            <a:spAutoFit/>
          </a:bodyPr>
          <a:lstStyle/>
          <a:p>
            <a:r>
              <a:rPr lang="en-GB" dirty="0"/>
              <a:t>The caption on the reverse of the photograph reads: “Industrial nursing. Picture shows sufferers from air raid shock resting in a corner of the rest room of a manufacturing concern.”</a:t>
            </a:r>
          </a:p>
        </p:txBody>
      </p:sp>
      <p:sp>
        <p:nvSpPr>
          <p:cNvPr id="15" name="TextBox 14">
            <a:extLst>
              <a:ext uri="{FF2B5EF4-FFF2-40B4-BE49-F238E27FC236}">
                <a16:creationId xmlns:a16="http://schemas.microsoft.com/office/drawing/2014/main" id="{46AC9A5A-64E6-D77A-15B2-0341E6EC7862}"/>
              </a:ext>
            </a:extLst>
          </p:cNvPr>
          <p:cNvSpPr txBox="1"/>
          <p:nvPr/>
        </p:nvSpPr>
        <p:spPr>
          <a:xfrm>
            <a:off x="543250" y="6386754"/>
            <a:ext cx="10515600" cy="369332"/>
          </a:xfrm>
          <a:prstGeom prst="rect">
            <a:avLst/>
          </a:prstGeom>
          <a:noFill/>
        </p:spPr>
        <p:txBody>
          <a:bodyPr wrap="square">
            <a:spAutoFit/>
          </a:bodyPr>
          <a:lstStyle/>
          <a:p>
            <a:pPr algn="ctr"/>
            <a:r>
              <a:rPr lang="en-GB" dirty="0"/>
              <a:t>‘Air raid shock’ is believed to have been similar to shell shock, along with ‘civilian war neuroses’. </a:t>
            </a:r>
          </a:p>
        </p:txBody>
      </p:sp>
    </p:spTree>
    <p:extLst>
      <p:ext uri="{BB962C8B-B14F-4D97-AF65-F5344CB8AC3E}">
        <p14:creationId xmlns:p14="http://schemas.microsoft.com/office/powerpoint/2010/main" val="3850518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7D521-D4B4-4857-A680-AAA7D4D30768}"/>
              </a:ext>
            </a:extLst>
          </p:cNvPr>
          <p:cNvSpPr>
            <a:spLocks noGrp="1"/>
          </p:cNvSpPr>
          <p:nvPr>
            <p:ph type="title"/>
          </p:nvPr>
        </p:nvSpPr>
        <p:spPr>
          <a:xfrm>
            <a:off x="357188" y="365126"/>
            <a:ext cx="6061542" cy="710288"/>
          </a:xfrm>
        </p:spPr>
        <p:txBody>
          <a:bodyPr/>
          <a:lstStyle/>
          <a:p>
            <a:r>
              <a:rPr lang="en-GB" dirty="0"/>
              <a:t>Additional image information</a:t>
            </a:r>
          </a:p>
        </p:txBody>
      </p:sp>
      <p:sp>
        <p:nvSpPr>
          <p:cNvPr id="3" name="Content Placeholder 2">
            <a:extLst>
              <a:ext uri="{FF2B5EF4-FFF2-40B4-BE49-F238E27FC236}">
                <a16:creationId xmlns:a16="http://schemas.microsoft.com/office/drawing/2014/main" id="{B3C30D05-E8EF-30FD-D7A4-8C7CEFF404D9}"/>
              </a:ext>
            </a:extLst>
          </p:cNvPr>
          <p:cNvSpPr>
            <a:spLocks noGrp="1"/>
          </p:cNvSpPr>
          <p:nvPr>
            <p:ph idx="1"/>
          </p:nvPr>
        </p:nvSpPr>
        <p:spPr/>
        <p:txBody>
          <a:bodyPr/>
          <a:lstStyle/>
          <a:p>
            <a:pPr>
              <a:spcAft>
                <a:spcPts val="1200"/>
              </a:spcAft>
            </a:pPr>
            <a:r>
              <a:rPr lang="en-GB" sz="2000" b="1" dirty="0">
                <a:latin typeface="Arial" panose="020B0604020202020204" pitchFamily="34" charset="0"/>
                <a:cs typeface="Arial" panose="020B0604020202020204" pitchFamily="34" charset="0"/>
              </a:rPr>
              <a:t>A view of women suffering from shock under blankets on sofas and armchairs, attended to by a nurse</a:t>
            </a:r>
          </a:p>
          <a:p>
            <a:r>
              <a:rPr lang="en-GB" sz="2000" dirty="0">
                <a:latin typeface="Arial" panose="020B0604020202020204" pitchFamily="34" charset="0"/>
                <a:cs typeface="Arial" panose="020B0604020202020204" pitchFamily="34" charset="0"/>
              </a:rPr>
              <a:t>A view of women suffering from shock under blankets on sofas and armchairs, attended to by a nurse, in the rest room of a factory. ‘Air raid shock’ is believed to have been similar to shell shock, along with ‘civilian war neuroses’. The term was introduced in 1917 after a mother murdered her child during an air raid, claiming that the psychological distress of bombing raids had caused her to have a nervous breakdown. Historically, ‘hysteria’ was predominantly a female condition – thus ‘shell shock’ was coined to distance soldiers from “effeminate associations”. ‘Air raid shock’ and ‘civilian war neuroses’ sustained this dichotomy; the terms continued the division between the battlefield and the home front. It resulted in “hysteria” and increasingly difficult behaviour in children, and psychological symptoms such as temporary deafness, stammer, suicidal thoughts, depression, and exhaustion. In 1942 it was suggested that the “ideal treatment” for a patient suffering from air raid shock were plasma and blood transfusions, but women were often not diagnosed or treated for the trauma they were suffering. Today, the symptoms of ‘air raid shock’ and ‘shell shock’ are recognised as post-traumatic stress disorder.</a:t>
            </a:r>
          </a:p>
          <a:p>
            <a:endParaRPr lang="en-GB" dirty="0"/>
          </a:p>
        </p:txBody>
      </p:sp>
      <p:grpSp>
        <p:nvGrpSpPr>
          <p:cNvPr id="4" name="Post-It" descr="Post-it note to highlight text">
            <a:extLst>
              <a:ext uri="{FF2B5EF4-FFF2-40B4-BE49-F238E27FC236}">
                <a16:creationId xmlns:a16="http://schemas.microsoft.com/office/drawing/2014/main" id="{0ED668D4-7D0D-4D6C-86F3-CE2B0510FBA7}"/>
              </a:ext>
            </a:extLst>
          </p:cNvPr>
          <p:cNvGrpSpPr/>
          <p:nvPr/>
        </p:nvGrpSpPr>
        <p:grpSpPr>
          <a:xfrm>
            <a:off x="6515234" y="151577"/>
            <a:ext cx="4838566" cy="735106"/>
            <a:chOff x="520085" y="3536636"/>
            <a:chExt cx="2947874" cy="674345"/>
          </a:xfrm>
        </p:grpSpPr>
        <p:sp>
          <p:nvSpPr>
            <p:cNvPr id="5" name="Decorative-Blob">
              <a:extLst>
                <a:ext uri="{FF2B5EF4-FFF2-40B4-BE49-F238E27FC236}">
                  <a16:creationId xmlns:a16="http://schemas.microsoft.com/office/drawing/2014/main" id="{3B33BA95-C38C-22F4-8809-F072155043B8}"/>
                </a:ext>
                <a:ext uri="{C183D7F6-B498-43B3-948B-1728B52AA6E4}">
                  <adec:decorative xmlns:adec="http://schemas.microsoft.com/office/drawing/2017/decorative" val="1"/>
                </a:ext>
              </a:extLst>
            </p:cNvPr>
            <p:cNvSpPr/>
            <p:nvPr/>
          </p:nvSpPr>
          <p:spPr>
            <a:xfrm>
              <a:off x="520085" y="3536636"/>
              <a:ext cx="2947874" cy="674345"/>
            </a:xfrm>
            <a:custGeom>
              <a:avLst/>
              <a:gdLst>
                <a:gd name="connsiteX0" fmla="*/ 76272 w 2947874"/>
                <a:gd name="connsiteY0" fmla="*/ 447743 h 2993642"/>
                <a:gd name="connsiteX1" fmla="*/ 7643 w 2947874"/>
                <a:gd name="connsiteY1" fmla="*/ 1339135 h 2993642"/>
                <a:gd name="connsiteX2" fmla="*/ 119773 w 2947874"/>
                <a:gd name="connsiteY2" fmla="*/ 2752952 h 2993642"/>
                <a:gd name="connsiteX3" fmla="*/ 1107119 w 2947874"/>
                <a:gd name="connsiteY3" fmla="*/ 2910280 h 2993642"/>
                <a:gd name="connsiteX4" fmla="*/ 2124266 w 2947874"/>
                <a:gd name="connsiteY4" fmla="*/ 2988486 h 2993642"/>
                <a:gd name="connsiteX5" fmla="*/ 2828436 w 2947874"/>
                <a:gd name="connsiteY5" fmla="*/ 2817022 h 2993642"/>
                <a:gd name="connsiteX6" fmla="*/ 2939842 w 2947874"/>
                <a:gd name="connsiteY6" fmla="*/ 2376064 h 2993642"/>
                <a:gd name="connsiteX7" fmla="*/ 2914214 w 2947874"/>
                <a:gd name="connsiteY7" fmla="*/ 1426056 h 2993642"/>
                <a:gd name="connsiteX8" fmla="*/ 2881174 w 2947874"/>
                <a:gd name="connsiteY8" fmla="*/ 713417 h 2993642"/>
                <a:gd name="connsiteX9" fmla="*/ 2754649 w 2947874"/>
                <a:gd name="connsiteY9" fmla="*/ 206979 h 2993642"/>
                <a:gd name="connsiteX10" fmla="*/ 2431810 w 2947874"/>
                <a:gd name="connsiteY10" fmla="*/ 101639 h 2993642"/>
                <a:gd name="connsiteX11" fmla="*/ 836820 w 2947874"/>
                <a:gd name="connsiteY11" fmla="*/ 31669 h 2993642"/>
                <a:gd name="connsiteX12" fmla="*/ 234058 w 2947874"/>
                <a:gd name="connsiteY12" fmla="*/ 121296 h 2993642"/>
                <a:gd name="connsiteX13" fmla="*/ 76272 w 2947874"/>
                <a:gd name="connsiteY13" fmla="*/ 447743 h 299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7874" h="2993642">
                  <a:moveTo>
                    <a:pt x="76272" y="447743"/>
                  </a:moveTo>
                  <a:cubicBezTo>
                    <a:pt x="58882" y="823463"/>
                    <a:pt x="26795" y="963528"/>
                    <a:pt x="7643" y="1339135"/>
                  </a:cubicBezTo>
                  <a:cubicBezTo>
                    <a:pt x="-375" y="1496305"/>
                    <a:pt x="-30216" y="2663187"/>
                    <a:pt x="119773" y="2752952"/>
                  </a:cubicBezTo>
                  <a:cubicBezTo>
                    <a:pt x="453156" y="2952397"/>
                    <a:pt x="783921" y="2894231"/>
                    <a:pt x="1107119" y="2910280"/>
                  </a:cubicBezTo>
                  <a:cubicBezTo>
                    <a:pt x="1438334" y="2926702"/>
                    <a:pt x="1762224" y="3014471"/>
                    <a:pt x="2124266" y="2988486"/>
                  </a:cubicBezTo>
                  <a:cubicBezTo>
                    <a:pt x="2272687" y="2977842"/>
                    <a:pt x="2718810" y="2942709"/>
                    <a:pt x="2828436" y="2817022"/>
                  </a:cubicBezTo>
                  <a:cubicBezTo>
                    <a:pt x="2923075" y="2708464"/>
                    <a:pt x="2930421" y="2525883"/>
                    <a:pt x="2939842" y="2376064"/>
                  </a:cubicBezTo>
                  <a:cubicBezTo>
                    <a:pt x="2961188" y="2036928"/>
                    <a:pt x="2934407" y="1763201"/>
                    <a:pt x="2914214" y="1426056"/>
                  </a:cubicBezTo>
                  <a:cubicBezTo>
                    <a:pt x="2902257" y="1226154"/>
                    <a:pt x="2890628" y="913789"/>
                    <a:pt x="2881174" y="713417"/>
                  </a:cubicBezTo>
                  <a:cubicBezTo>
                    <a:pt x="2871490" y="507668"/>
                    <a:pt x="2921527" y="325303"/>
                    <a:pt x="2754649" y="206979"/>
                  </a:cubicBezTo>
                  <a:cubicBezTo>
                    <a:pt x="2663575" y="142389"/>
                    <a:pt x="2535000" y="115842"/>
                    <a:pt x="2431810" y="101639"/>
                  </a:cubicBezTo>
                  <a:cubicBezTo>
                    <a:pt x="1863267" y="23391"/>
                    <a:pt x="1438743" y="-41702"/>
                    <a:pt x="836820" y="31669"/>
                  </a:cubicBezTo>
                  <a:cubicBezTo>
                    <a:pt x="679156" y="50886"/>
                    <a:pt x="377689" y="37095"/>
                    <a:pt x="234058" y="121296"/>
                  </a:cubicBezTo>
                  <a:cubicBezTo>
                    <a:pt x="126572" y="184311"/>
                    <a:pt x="80109" y="288910"/>
                    <a:pt x="76272" y="447743"/>
                  </a:cubicBezTo>
                  <a:close/>
                </a:path>
              </a:pathLst>
            </a:custGeom>
            <a:solidFill>
              <a:schemeClr val="accent1">
                <a:lumMod val="20000"/>
                <a:lumOff val="80000"/>
              </a:schemeClr>
            </a:solidFill>
            <a:ln w="3294" cap="flat">
              <a:noFill/>
              <a:prstDash val="solid"/>
              <a:round/>
            </a:ln>
          </p:spPr>
          <p:txBody>
            <a:bodyPr vert="horz" lIns="108000" tIns="108000" rIns="180000" bIns="180000" rtlCol="0" anchor="ctr"/>
            <a:lstStyle/>
            <a:p>
              <a:endParaRPr lang="en-US" dirty="0"/>
            </a:p>
          </p:txBody>
        </p:sp>
        <p:sp>
          <p:nvSpPr>
            <p:cNvPr id="6" name="Main-Text" descr="Post-it note to highlight text">
              <a:extLst>
                <a:ext uri="{FF2B5EF4-FFF2-40B4-BE49-F238E27FC236}">
                  <a16:creationId xmlns:a16="http://schemas.microsoft.com/office/drawing/2014/main" id="{D38B9D17-3CA7-3187-46D0-DBD82C937CBF}"/>
                </a:ext>
              </a:extLst>
            </p:cNvPr>
            <p:cNvSpPr txBox="1"/>
            <p:nvPr/>
          </p:nvSpPr>
          <p:spPr>
            <a:xfrm>
              <a:off x="609933" y="3659023"/>
              <a:ext cx="2768177" cy="42350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Second World War – Source 1</a:t>
              </a:r>
            </a:p>
          </p:txBody>
        </p:sp>
      </p:grpSp>
    </p:spTree>
    <p:extLst>
      <p:ext uri="{BB962C8B-B14F-4D97-AF65-F5344CB8AC3E}">
        <p14:creationId xmlns:p14="http://schemas.microsoft.com/office/powerpoint/2010/main" val="3923496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0B9D-3667-14F4-27B4-3C86D79C4E23}"/>
              </a:ext>
            </a:extLst>
          </p:cNvPr>
          <p:cNvSpPr>
            <a:spLocks noGrp="1"/>
          </p:cNvSpPr>
          <p:nvPr>
            <p:ph type="title"/>
          </p:nvPr>
        </p:nvSpPr>
        <p:spPr/>
        <p:txBody>
          <a:bodyPr/>
          <a:lstStyle/>
          <a:p>
            <a:r>
              <a:rPr lang="en-GB" dirty="0"/>
              <a:t>Photo 3</a:t>
            </a:r>
          </a:p>
        </p:txBody>
      </p:sp>
      <p:pic>
        <p:nvPicPr>
          <p:cNvPr id="5" name="Content Placeholder 4" descr="A group of men in a class">
            <a:extLst>
              <a:ext uri="{FF2B5EF4-FFF2-40B4-BE49-F238E27FC236}">
                <a16:creationId xmlns:a16="http://schemas.microsoft.com/office/drawing/2014/main" id="{3F625D57-16CB-C857-76A9-96E1713CEC3E}"/>
              </a:ext>
            </a:extLst>
          </p:cNvPr>
          <p:cNvPicPr>
            <a:picLocks noGrp="1" noChangeAspect="1"/>
          </p:cNvPicPr>
          <p:nvPr>
            <p:ph idx="1"/>
          </p:nvPr>
        </p:nvPicPr>
        <p:blipFill>
          <a:blip r:embed="rId3"/>
          <a:stretch>
            <a:fillRect/>
          </a:stretch>
        </p:blipFill>
        <p:spPr>
          <a:xfrm>
            <a:off x="381885" y="333060"/>
            <a:ext cx="9818546" cy="6277059"/>
          </a:xfrm>
        </p:spPr>
      </p:pic>
      <p:pic>
        <p:nvPicPr>
          <p:cNvPr id="6" name="Picture 5">
            <a:extLst>
              <a:ext uri="{FF2B5EF4-FFF2-40B4-BE49-F238E27FC236}">
                <a16:creationId xmlns:a16="http://schemas.microsoft.com/office/drawing/2014/main" id="{8D3DFBE1-1A81-A667-BA8F-23322CCF4A06}"/>
              </a:ext>
              <a:ext uri="{C183D7F6-B498-43B3-948B-1728B52AA6E4}">
                <adec:decorative xmlns:adec="http://schemas.microsoft.com/office/drawing/2017/decorative" val="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2846" t="27378" r="8575" b="42700"/>
          <a:stretch/>
        </p:blipFill>
        <p:spPr>
          <a:xfrm>
            <a:off x="4307846" y="5210978"/>
            <a:ext cx="7028512" cy="1485092"/>
          </a:xfrm>
          <a:prstGeom prst="rect">
            <a:avLst/>
          </a:prstGeom>
        </p:spPr>
      </p:pic>
      <p:grpSp>
        <p:nvGrpSpPr>
          <p:cNvPr id="3" name="Post-It" descr="Post-it note to highlight text">
            <a:extLst>
              <a:ext uri="{FF2B5EF4-FFF2-40B4-BE49-F238E27FC236}">
                <a16:creationId xmlns:a16="http://schemas.microsoft.com/office/drawing/2014/main" id="{093A5948-723A-5B5B-F1C8-138987DC534B}"/>
              </a:ext>
            </a:extLst>
          </p:cNvPr>
          <p:cNvGrpSpPr/>
          <p:nvPr/>
        </p:nvGrpSpPr>
        <p:grpSpPr>
          <a:xfrm>
            <a:off x="6515234" y="151577"/>
            <a:ext cx="4838566" cy="735106"/>
            <a:chOff x="520085" y="3536636"/>
            <a:chExt cx="2947874" cy="674345"/>
          </a:xfrm>
        </p:grpSpPr>
        <p:sp>
          <p:nvSpPr>
            <p:cNvPr id="4" name="Decorative-Blob">
              <a:extLst>
                <a:ext uri="{FF2B5EF4-FFF2-40B4-BE49-F238E27FC236}">
                  <a16:creationId xmlns:a16="http://schemas.microsoft.com/office/drawing/2014/main" id="{C595A4DB-5A7E-40E0-5BF4-CB34716CD649}"/>
                </a:ext>
                <a:ext uri="{C183D7F6-B498-43B3-948B-1728B52AA6E4}">
                  <adec:decorative xmlns:adec="http://schemas.microsoft.com/office/drawing/2017/decorative" val="1"/>
                </a:ext>
              </a:extLst>
            </p:cNvPr>
            <p:cNvSpPr/>
            <p:nvPr/>
          </p:nvSpPr>
          <p:spPr>
            <a:xfrm>
              <a:off x="520085" y="3536636"/>
              <a:ext cx="2947874" cy="674345"/>
            </a:xfrm>
            <a:custGeom>
              <a:avLst/>
              <a:gdLst>
                <a:gd name="connsiteX0" fmla="*/ 76272 w 2947874"/>
                <a:gd name="connsiteY0" fmla="*/ 447743 h 2993642"/>
                <a:gd name="connsiteX1" fmla="*/ 7643 w 2947874"/>
                <a:gd name="connsiteY1" fmla="*/ 1339135 h 2993642"/>
                <a:gd name="connsiteX2" fmla="*/ 119773 w 2947874"/>
                <a:gd name="connsiteY2" fmla="*/ 2752952 h 2993642"/>
                <a:gd name="connsiteX3" fmla="*/ 1107119 w 2947874"/>
                <a:gd name="connsiteY3" fmla="*/ 2910280 h 2993642"/>
                <a:gd name="connsiteX4" fmla="*/ 2124266 w 2947874"/>
                <a:gd name="connsiteY4" fmla="*/ 2988486 h 2993642"/>
                <a:gd name="connsiteX5" fmla="*/ 2828436 w 2947874"/>
                <a:gd name="connsiteY5" fmla="*/ 2817022 h 2993642"/>
                <a:gd name="connsiteX6" fmla="*/ 2939842 w 2947874"/>
                <a:gd name="connsiteY6" fmla="*/ 2376064 h 2993642"/>
                <a:gd name="connsiteX7" fmla="*/ 2914214 w 2947874"/>
                <a:gd name="connsiteY7" fmla="*/ 1426056 h 2993642"/>
                <a:gd name="connsiteX8" fmla="*/ 2881174 w 2947874"/>
                <a:gd name="connsiteY8" fmla="*/ 713417 h 2993642"/>
                <a:gd name="connsiteX9" fmla="*/ 2754649 w 2947874"/>
                <a:gd name="connsiteY9" fmla="*/ 206979 h 2993642"/>
                <a:gd name="connsiteX10" fmla="*/ 2431810 w 2947874"/>
                <a:gd name="connsiteY10" fmla="*/ 101639 h 2993642"/>
                <a:gd name="connsiteX11" fmla="*/ 836820 w 2947874"/>
                <a:gd name="connsiteY11" fmla="*/ 31669 h 2993642"/>
                <a:gd name="connsiteX12" fmla="*/ 234058 w 2947874"/>
                <a:gd name="connsiteY12" fmla="*/ 121296 h 2993642"/>
                <a:gd name="connsiteX13" fmla="*/ 76272 w 2947874"/>
                <a:gd name="connsiteY13" fmla="*/ 447743 h 299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7874" h="2993642">
                  <a:moveTo>
                    <a:pt x="76272" y="447743"/>
                  </a:moveTo>
                  <a:cubicBezTo>
                    <a:pt x="58882" y="823463"/>
                    <a:pt x="26795" y="963528"/>
                    <a:pt x="7643" y="1339135"/>
                  </a:cubicBezTo>
                  <a:cubicBezTo>
                    <a:pt x="-375" y="1496305"/>
                    <a:pt x="-30216" y="2663187"/>
                    <a:pt x="119773" y="2752952"/>
                  </a:cubicBezTo>
                  <a:cubicBezTo>
                    <a:pt x="453156" y="2952397"/>
                    <a:pt x="783921" y="2894231"/>
                    <a:pt x="1107119" y="2910280"/>
                  </a:cubicBezTo>
                  <a:cubicBezTo>
                    <a:pt x="1438334" y="2926702"/>
                    <a:pt x="1762224" y="3014471"/>
                    <a:pt x="2124266" y="2988486"/>
                  </a:cubicBezTo>
                  <a:cubicBezTo>
                    <a:pt x="2272687" y="2977842"/>
                    <a:pt x="2718810" y="2942709"/>
                    <a:pt x="2828436" y="2817022"/>
                  </a:cubicBezTo>
                  <a:cubicBezTo>
                    <a:pt x="2923075" y="2708464"/>
                    <a:pt x="2930421" y="2525883"/>
                    <a:pt x="2939842" y="2376064"/>
                  </a:cubicBezTo>
                  <a:cubicBezTo>
                    <a:pt x="2961188" y="2036928"/>
                    <a:pt x="2934407" y="1763201"/>
                    <a:pt x="2914214" y="1426056"/>
                  </a:cubicBezTo>
                  <a:cubicBezTo>
                    <a:pt x="2902257" y="1226154"/>
                    <a:pt x="2890628" y="913789"/>
                    <a:pt x="2881174" y="713417"/>
                  </a:cubicBezTo>
                  <a:cubicBezTo>
                    <a:pt x="2871490" y="507668"/>
                    <a:pt x="2921527" y="325303"/>
                    <a:pt x="2754649" y="206979"/>
                  </a:cubicBezTo>
                  <a:cubicBezTo>
                    <a:pt x="2663575" y="142389"/>
                    <a:pt x="2535000" y="115842"/>
                    <a:pt x="2431810" y="101639"/>
                  </a:cubicBezTo>
                  <a:cubicBezTo>
                    <a:pt x="1863267" y="23391"/>
                    <a:pt x="1438743" y="-41702"/>
                    <a:pt x="836820" y="31669"/>
                  </a:cubicBezTo>
                  <a:cubicBezTo>
                    <a:pt x="679156" y="50886"/>
                    <a:pt x="377689" y="37095"/>
                    <a:pt x="234058" y="121296"/>
                  </a:cubicBezTo>
                  <a:cubicBezTo>
                    <a:pt x="126572" y="184311"/>
                    <a:pt x="80109" y="288910"/>
                    <a:pt x="76272" y="447743"/>
                  </a:cubicBezTo>
                  <a:close/>
                </a:path>
              </a:pathLst>
            </a:custGeom>
            <a:solidFill>
              <a:schemeClr val="accent1">
                <a:lumMod val="20000"/>
                <a:lumOff val="80000"/>
              </a:schemeClr>
            </a:solidFill>
            <a:ln w="3294" cap="flat">
              <a:noFill/>
              <a:prstDash val="solid"/>
              <a:round/>
            </a:ln>
          </p:spPr>
          <p:txBody>
            <a:bodyPr vert="horz" lIns="108000" tIns="108000" rIns="180000" bIns="180000" rtlCol="0" anchor="ctr"/>
            <a:lstStyle/>
            <a:p>
              <a:endParaRPr lang="en-US" dirty="0"/>
            </a:p>
          </p:txBody>
        </p:sp>
        <p:sp>
          <p:nvSpPr>
            <p:cNvPr id="7" name="Main-Text" descr="Post-it note to highlight text">
              <a:extLst>
                <a:ext uri="{FF2B5EF4-FFF2-40B4-BE49-F238E27FC236}">
                  <a16:creationId xmlns:a16="http://schemas.microsoft.com/office/drawing/2014/main" id="{02BD2801-AACE-C02A-3F7A-F7A38D48B26E}"/>
                </a:ext>
              </a:extLst>
            </p:cNvPr>
            <p:cNvSpPr txBox="1"/>
            <p:nvPr/>
          </p:nvSpPr>
          <p:spPr>
            <a:xfrm>
              <a:off x="609933" y="3659023"/>
              <a:ext cx="2768177" cy="42350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Second World War – Source 2</a:t>
              </a:r>
            </a:p>
          </p:txBody>
        </p:sp>
      </p:grpSp>
    </p:spTree>
    <p:extLst>
      <p:ext uri="{BB962C8B-B14F-4D97-AF65-F5344CB8AC3E}">
        <p14:creationId xmlns:p14="http://schemas.microsoft.com/office/powerpoint/2010/main" val="2640890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1111E-89B8-3C93-2FDC-9E2E5DC9F0B8}"/>
              </a:ext>
            </a:extLst>
          </p:cNvPr>
          <p:cNvSpPr>
            <a:spLocks noGrp="1"/>
          </p:cNvSpPr>
          <p:nvPr>
            <p:ph type="title"/>
          </p:nvPr>
        </p:nvSpPr>
        <p:spPr/>
        <p:txBody>
          <a:bodyPr>
            <a:normAutofit fontScale="90000"/>
          </a:bodyPr>
          <a:lstStyle/>
          <a:p>
            <a:br>
              <a:rPr lang="en-GB" sz="3200" b="1" dirty="0">
                <a:latin typeface="Arial" panose="020B0604020202020204" pitchFamily="34" charset="0"/>
                <a:cs typeface="Arial" panose="020B0604020202020204" pitchFamily="34" charset="0"/>
              </a:rPr>
            </a:br>
            <a:r>
              <a:rPr lang="en-GB" sz="3200" b="1" dirty="0">
                <a:latin typeface="Arial" panose="020B0604020202020204" pitchFamily="34" charset="0"/>
                <a:cs typeface="Arial" panose="020B0604020202020204" pitchFamily="34" charset="0"/>
              </a:rPr>
              <a:t>To what extent were the First &amp; Second World Wars factors in the understanding and treatment of Post Traumatic Stress Disorder (PTSD)?</a:t>
            </a:r>
            <a:br>
              <a:rPr lang="en-GB" sz="3200" b="1" dirty="0">
                <a:latin typeface="Arial" panose="020B0604020202020204" pitchFamily="34" charset="0"/>
                <a:cs typeface="Arial" panose="020B0604020202020204" pitchFamily="34" charset="0"/>
              </a:rPr>
            </a:br>
            <a:endParaRPr lang="en-GB" dirty="0"/>
          </a:p>
        </p:txBody>
      </p:sp>
      <p:sp>
        <p:nvSpPr>
          <p:cNvPr id="3" name="Text Placeholder 2">
            <a:extLst>
              <a:ext uri="{FF2B5EF4-FFF2-40B4-BE49-F238E27FC236}">
                <a16:creationId xmlns:a16="http://schemas.microsoft.com/office/drawing/2014/main" id="{3C08A389-919C-3F9F-9DFC-A00132E25F98}"/>
              </a:ext>
            </a:extLst>
          </p:cNvPr>
          <p:cNvSpPr>
            <a:spLocks noGrp="1"/>
          </p:cNvSpPr>
          <p:nvPr>
            <p:ph type="body" sz="quarter" idx="10"/>
          </p:nvPr>
        </p:nvSpPr>
        <p:spPr/>
        <p:txBody>
          <a:bodyPr/>
          <a:lstStyle/>
          <a:p>
            <a:r>
              <a:rPr lang="en-GB" sz="2400" b="1" dirty="0">
                <a:latin typeface="Arial" panose="020B0604020202020204" pitchFamily="34" charset="0"/>
                <a:cs typeface="Arial" panose="020B0604020202020204" pitchFamily="34" charset="0"/>
              </a:rPr>
              <a:t>Key Stage 3 and 4: </a:t>
            </a:r>
            <a:r>
              <a:rPr lang="en-GB" sz="2400" dirty="0">
                <a:latin typeface="Arial" panose="020B0604020202020204" pitchFamily="34" charset="0"/>
                <a:cs typeface="Arial" panose="020B0604020202020204" pitchFamily="34" charset="0"/>
              </a:rPr>
              <a:t>History</a:t>
            </a:r>
          </a:p>
          <a:p>
            <a:endParaRPr lang="en-GB" dirty="0"/>
          </a:p>
        </p:txBody>
      </p:sp>
      <p:sp>
        <p:nvSpPr>
          <p:cNvPr id="4" name="Content Placeholder 3">
            <a:extLst>
              <a:ext uri="{FF2B5EF4-FFF2-40B4-BE49-F238E27FC236}">
                <a16:creationId xmlns:a16="http://schemas.microsoft.com/office/drawing/2014/main" id="{99BDFB8A-A9AE-774E-B6B8-6E90D605494A}"/>
              </a:ext>
            </a:extLst>
          </p:cNvPr>
          <p:cNvSpPr>
            <a:spLocks noGrp="1"/>
          </p:cNvSpPr>
          <p:nvPr>
            <p:ph idx="1"/>
          </p:nvPr>
        </p:nvSpPr>
        <p:spPr/>
        <p:txBody>
          <a:bodyPr/>
          <a:lstStyle/>
          <a:p>
            <a:pPr>
              <a:spcAft>
                <a:spcPts val="1200"/>
              </a:spcAft>
            </a:pPr>
            <a:r>
              <a:rPr lang="en-GB" sz="2400" b="1" dirty="0">
                <a:latin typeface="Arial" panose="020B0604020202020204" pitchFamily="34" charset="0"/>
                <a:cs typeface="Arial" panose="020B0604020202020204" pitchFamily="34" charset="0"/>
              </a:rPr>
              <a:t>Learning Aims and Outcomes</a:t>
            </a:r>
          </a:p>
          <a:p>
            <a:pPr marL="342900" indent="-342900">
              <a:spcAft>
                <a:spcPts val="1200"/>
              </a:spcAft>
              <a:buFont typeface="Arial" pitchFamily="34" charset="0"/>
              <a:buChar char="•"/>
            </a:pPr>
            <a:r>
              <a:rPr lang="en-GB" sz="2400" dirty="0">
                <a:solidFill>
                  <a:srgbClr val="000000"/>
                </a:solidFill>
                <a:latin typeface="Arial" panose="020B0604020202020204" pitchFamily="34" charset="0"/>
                <a:cs typeface="Arial" panose="020B0604020202020204" pitchFamily="34" charset="0"/>
              </a:rPr>
              <a:t>Students will examine sources to identify attitudes, understanding and treatment of PTSD from both the First World War and the Second World War.</a:t>
            </a:r>
          </a:p>
          <a:p>
            <a:pPr marL="342900" indent="-342900">
              <a:spcAft>
                <a:spcPts val="1200"/>
              </a:spcAft>
              <a:buFont typeface="Arial" pitchFamily="34" charset="0"/>
              <a:buChar char="•"/>
            </a:pPr>
            <a:r>
              <a:rPr lang="en-GB" sz="2400" dirty="0">
                <a:solidFill>
                  <a:srgbClr val="000000"/>
                </a:solidFill>
                <a:latin typeface="Arial" panose="020B0604020202020204" pitchFamily="34" charset="0"/>
                <a:cs typeface="Arial" panose="020B0604020202020204" pitchFamily="34" charset="0"/>
              </a:rPr>
              <a:t>Students will be able to demonstrate skills in comparing attitudes by making a comparison of their findings on the two World Wars.</a:t>
            </a:r>
          </a:p>
          <a:p>
            <a:pPr marL="342900" indent="-342900">
              <a:buFont typeface="Arial" pitchFamily="34" charset="0"/>
              <a:buChar char="•"/>
            </a:pPr>
            <a:r>
              <a:rPr lang="en-GB" sz="2400" dirty="0">
                <a:solidFill>
                  <a:srgbClr val="000000"/>
                </a:solidFill>
                <a:latin typeface="Arial" panose="020B0604020202020204" pitchFamily="34" charset="0"/>
                <a:cs typeface="Arial" panose="020B0604020202020204" pitchFamily="34" charset="0"/>
              </a:rPr>
              <a:t>Students will evaluate the progress made in the two World Wars by comparing with the contemporary view of PTSD.</a:t>
            </a:r>
          </a:p>
        </p:txBody>
      </p:sp>
    </p:spTree>
    <p:extLst>
      <p:ext uri="{BB962C8B-B14F-4D97-AF65-F5344CB8AC3E}">
        <p14:creationId xmlns:p14="http://schemas.microsoft.com/office/powerpoint/2010/main" val="3299424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7D521-D4B4-4857-A680-AAA7D4D30768}"/>
              </a:ext>
            </a:extLst>
          </p:cNvPr>
          <p:cNvSpPr>
            <a:spLocks noGrp="1"/>
          </p:cNvSpPr>
          <p:nvPr>
            <p:ph type="title"/>
          </p:nvPr>
        </p:nvSpPr>
        <p:spPr>
          <a:xfrm>
            <a:off x="357188" y="365126"/>
            <a:ext cx="6312554" cy="710288"/>
          </a:xfrm>
        </p:spPr>
        <p:txBody>
          <a:bodyPr/>
          <a:lstStyle/>
          <a:p>
            <a:r>
              <a:rPr lang="en-GB" dirty="0"/>
              <a:t>Additional image information </a:t>
            </a:r>
            <a:r>
              <a:rPr lang="en-GB" dirty="0">
                <a:solidFill>
                  <a:schemeClr val="bg1"/>
                </a:solidFill>
              </a:rPr>
              <a:t>1</a:t>
            </a:r>
          </a:p>
        </p:txBody>
      </p:sp>
      <p:sp>
        <p:nvSpPr>
          <p:cNvPr id="3" name="Content Placeholder 2">
            <a:extLst>
              <a:ext uri="{FF2B5EF4-FFF2-40B4-BE49-F238E27FC236}">
                <a16:creationId xmlns:a16="http://schemas.microsoft.com/office/drawing/2014/main" id="{B3C30D05-E8EF-30FD-D7A4-8C7CEFF404D9}"/>
              </a:ext>
            </a:extLst>
          </p:cNvPr>
          <p:cNvSpPr>
            <a:spLocks noGrp="1"/>
          </p:cNvSpPr>
          <p:nvPr>
            <p:ph idx="1"/>
          </p:nvPr>
        </p:nvSpPr>
        <p:spPr/>
        <p:txBody>
          <a:bodyPr/>
          <a:lstStyle/>
          <a:p>
            <a:pPr>
              <a:spcAft>
                <a:spcPts val="1200"/>
              </a:spcAft>
            </a:pPr>
            <a:r>
              <a:rPr lang="en-GB" sz="2000" b="1" dirty="0">
                <a:latin typeface="Arial" panose="020B0604020202020204" pitchFamily="34" charset="0"/>
                <a:cs typeface="Arial" panose="020B0604020202020204" pitchFamily="34" charset="0"/>
              </a:rPr>
              <a:t>Treatment of Effort Syndrome, Mill Hill Emergency Hospital, The Ridgeway, Mill Hill, Barnet, Greater London</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Patients suffering from Effort Syndrome receiving tuition from Mr. F. G. Martin, the art instructor at Mill Hill Emergency Hospital. Effort Syndrome was first described during the American Civil War and later by doctor Jacob Mendes Da Costa in 1871, and was thereafter also known as Da Costa’s syndrome. The condition presents symptoms including shortness of breath, palpitations, fatigue, and dizziness – namely symptoms which limit a patient’s “capacity for effort”. During WWI, approximately 60,000 cases of “effort syndrome” were reported amongst British Forces. Treatment varied: some prescribed complete bed rest, while others argued that hospital stays should be kept short, as these were seen as redundant or even harmful due to the lack of discipline and its effect on a soldier’s morale. Switching to lighter responsibilities and occupational therapy was also recommended, and physical fitness was promoted through drills and games. Now, Da Costa’s syndrome is considered to be a manifestation of an anxiety disorder, and treatment is largely behavioural.</a:t>
            </a:r>
          </a:p>
          <a:p>
            <a:endParaRPr lang="en-GB" dirty="0"/>
          </a:p>
        </p:txBody>
      </p:sp>
      <p:grpSp>
        <p:nvGrpSpPr>
          <p:cNvPr id="4" name="Post-It" descr="Post-it note to highlight text">
            <a:extLst>
              <a:ext uri="{FF2B5EF4-FFF2-40B4-BE49-F238E27FC236}">
                <a16:creationId xmlns:a16="http://schemas.microsoft.com/office/drawing/2014/main" id="{778AFE6A-0350-BDC0-BCBE-5EECC1EB911B}"/>
              </a:ext>
            </a:extLst>
          </p:cNvPr>
          <p:cNvGrpSpPr/>
          <p:nvPr/>
        </p:nvGrpSpPr>
        <p:grpSpPr>
          <a:xfrm>
            <a:off x="6515234" y="151577"/>
            <a:ext cx="4838566" cy="735106"/>
            <a:chOff x="520085" y="3536636"/>
            <a:chExt cx="2947874" cy="674345"/>
          </a:xfrm>
        </p:grpSpPr>
        <p:sp>
          <p:nvSpPr>
            <p:cNvPr id="5" name="Decorative-Blob">
              <a:extLst>
                <a:ext uri="{FF2B5EF4-FFF2-40B4-BE49-F238E27FC236}">
                  <a16:creationId xmlns:a16="http://schemas.microsoft.com/office/drawing/2014/main" id="{2324A0CE-C8B4-9773-8457-283BF805AFCA}"/>
                </a:ext>
                <a:ext uri="{C183D7F6-B498-43B3-948B-1728B52AA6E4}">
                  <adec:decorative xmlns:adec="http://schemas.microsoft.com/office/drawing/2017/decorative" val="1"/>
                </a:ext>
              </a:extLst>
            </p:cNvPr>
            <p:cNvSpPr/>
            <p:nvPr/>
          </p:nvSpPr>
          <p:spPr>
            <a:xfrm>
              <a:off x="520085" y="3536636"/>
              <a:ext cx="2947874" cy="674345"/>
            </a:xfrm>
            <a:custGeom>
              <a:avLst/>
              <a:gdLst>
                <a:gd name="connsiteX0" fmla="*/ 76272 w 2947874"/>
                <a:gd name="connsiteY0" fmla="*/ 447743 h 2993642"/>
                <a:gd name="connsiteX1" fmla="*/ 7643 w 2947874"/>
                <a:gd name="connsiteY1" fmla="*/ 1339135 h 2993642"/>
                <a:gd name="connsiteX2" fmla="*/ 119773 w 2947874"/>
                <a:gd name="connsiteY2" fmla="*/ 2752952 h 2993642"/>
                <a:gd name="connsiteX3" fmla="*/ 1107119 w 2947874"/>
                <a:gd name="connsiteY3" fmla="*/ 2910280 h 2993642"/>
                <a:gd name="connsiteX4" fmla="*/ 2124266 w 2947874"/>
                <a:gd name="connsiteY4" fmla="*/ 2988486 h 2993642"/>
                <a:gd name="connsiteX5" fmla="*/ 2828436 w 2947874"/>
                <a:gd name="connsiteY5" fmla="*/ 2817022 h 2993642"/>
                <a:gd name="connsiteX6" fmla="*/ 2939842 w 2947874"/>
                <a:gd name="connsiteY6" fmla="*/ 2376064 h 2993642"/>
                <a:gd name="connsiteX7" fmla="*/ 2914214 w 2947874"/>
                <a:gd name="connsiteY7" fmla="*/ 1426056 h 2993642"/>
                <a:gd name="connsiteX8" fmla="*/ 2881174 w 2947874"/>
                <a:gd name="connsiteY8" fmla="*/ 713417 h 2993642"/>
                <a:gd name="connsiteX9" fmla="*/ 2754649 w 2947874"/>
                <a:gd name="connsiteY9" fmla="*/ 206979 h 2993642"/>
                <a:gd name="connsiteX10" fmla="*/ 2431810 w 2947874"/>
                <a:gd name="connsiteY10" fmla="*/ 101639 h 2993642"/>
                <a:gd name="connsiteX11" fmla="*/ 836820 w 2947874"/>
                <a:gd name="connsiteY11" fmla="*/ 31669 h 2993642"/>
                <a:gd name="connsiteX12" fmla="*/ 234058 w 2947874"/>
                <a:gd name="connsiteY12" fmla="*/ 121296 h 2993642"/>
                <a:gd name="connsiteX13" fmla="*/ 76272 w 2947874"/>
                <a:gd name="connsiteY13" fmla="*/ 447743 h 299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7874" h="2993642">
                  <a:moveTo>
                    <a:pt x="76272" y="447743"/>
                  </a:moveTo>
                  <a:cubicBezTo>
                    <a:pt x="58882" y="823463"/>
                    <a:pt x="26795" y="963528"/>
                    <a:pt x="7643" y="1339135"/>
                  </a:cubicBezTo>
                  <a:cubicBezTo>
                    <a:pt x="-375" y="1496305"/>
                    <a:pt x="-30216" y="2663187"/>
                    <a:pt x="119773" y="2752952"/>
                  </a:cubicBezTo>
                  <a:cubicBezTo>
                    <a:pt x="453156" y="2952397"/>
                    <a:pt x="783921" y="2894231"/>
                    <a:pt x="1107119" y="2910280"/>
                  </a:cubicBezTo>
                  <a:cubicBezTo>
                    <a:pt x="1438334" y="2926702"/>
                    <a:pt x="1762224" y="3014471"/>
                    <a:pt x="2124266" y="2988486"/>
                  </a:cubicBezTo>
                  <a:cubicBezTo>
                    <a:pt x="2272687" y="2977842"/>
                    <a:pt x="2718810" y="2942709"/>
                    <a:pt x="2828436" y="2817022"/>
                  </a:cubicBezTo>
                  <a:cubicBezTo>
                    <a:pt x="2923075" y="2708464"/>
                    <a:pt x="2930421" y="2525883"/>
                    <a:pt x="2939842" y="2376064"/>
                  </a:cubicBezTo>
                  <a:cubicBezTo>
                    <a:pt x="2961188" y="2036928"/>
                    <a:pt x="2934407" y="1763201"/>
                    <a:pt x="2914214" y="1426056"/>
                  </a:cubicBezTo>
                  <a:cubicBezTo>
                    <a:pt x="2902257" y="1226154"/>
                    <a:pt x="2890628" y="913789"/>
                    <a:pt x="2881174" y="713417"/>
                  </a:cubicBezTo>
                  <a:cubicBezTo>
                    <a:pt x="2871490" y="507668"/>
                    <a:pt x="2921527" y="325303"/>
                    <a:pt x="2754649" y="206979"/>
                  </a:cubicBezTo>
                  <a:cubicBezTo>
                    <a:pt x="2663575" y="142389"/>
                    <a:pt x="2535000" y="115842"/>
                    <a:pt x="2431810" y="101639"/>
                  </a:cubicBezTo>
                  <a:cubicBezTo>
                    <a:pt x="1863267" y="23391"/>
                    <a:pt x="1438743" y="-41702"/>
                    <a:pt x="836820" y="31669"/>
                  </a:cubicBezTo>
                  <a:cubicBezTo>
                    <a:pt x="679156" y="50886"/>
                    <a:pt x="377689" y="37095"/>
                    <a:pt x="234058" y="121296"/>
                  </a:cubicBezTo>
                  <a:cubicBezTo>
                    <a:pt x="126572" y="184311"/>
                    <a:pt x="80109" y="288910"/>
                    <a:pt x="76272" y="447743"/>
                  </a:cubicBezTo>
                  <a:close/>
                </a:path>
              </a:pathLst>
            </a:custGeom>
            <a:solidFill>
              <a:schemeClr val="accent1">
                <a:lumMod val="20000"/>
                <a:lumOff val="80000"/>
              </a:schemeClr>
            </a:solidFill>
            <a:ln w="3294" cap="flat">
              <a:noFill/>
              <a:prstDash val="solid"/>
              <a:round/>
            </a:ln>
          </p:spPr>
          <p:txBody>
            <a:bodyPr vert="horz" lIns="108000" tIns="108000" rIns="180000" bIns="180000" rtlCol="0" anchor="ctr"/>
            <a:lstStyle/>
            <a:p>
              <a:endParaRPr lang="en-US" dirty="0"/>
            </a:p>
          </p:txBody>
        </p:sp>
        <p:sp>
          <p:nvSpPr>
            <p:cNvPr id="6" name="Main-Text" descr="Post-it note to highlight text">
              <a:extLst>
                <a:ext uri="{FF2B5EF4-FFF2-40B4-BE49-F238E27FC236}">
                  <a16:creationId xmlns:a16="http://schemas.microsoft.com/office/drawing/2014/main" id="{57695D98-7601-B564-8E8D-BF58BBCE8859}"/>
                </a:ext>
              </a:extLst>
            </p:cNvPr>
            <p:cNvSpPr txBox="1"/>
            <p:nvPr/>
          </p:nvSpPr>
          <p:spPr>
            <a:xfrm>
              <a:off x="609933" y="3659023"/>
              <a:ext cx="2768177" cy="42350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Second World War – Source 2</a:t>
              </a:r>
            </a:p>
          </p:txBody>
        </p:sp>
      </p:grpSp>
    </p:spTree>
    <p:extLst>
      <p:ext uri="{BB962C8B-B14F-4D97-AF65-F5344CB8AC3E}">
        <p14:creationId xmlns:p14="http://schemas.microsoft.com/office/powerpoint/2010/main" val="1348571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33F33E8-7976-1A72-DCE7-3395999393E3}"/>
              </a:ext>
            </a:extLst>
          </p:cNvPr>
          <p:cNvSpPr>
            <a:spLocks noGrp="1"/>
          </p:cNvSpPr>
          <p:nvPr>
            <p:ph type="title"/>
          </p:nvPr>
        </p:nvSpPr>
        <p:spPr>
          <a:xfrm>
            <a:off x="357187" y="-710288"/>
            <a:ext cx="10996613" cy="710288"/>
          </a:xfrm>
        </p:spPr>
        <p:txBody>
          <a:bodyPr vert="horz" lIns="0" tIns="45720" rIns="90000" bIns="45720" rtlCol="0" anchor="b">
            <a:normAutofit/>
          </a:bodyPr>
          <a:lstStyle/>
          <a:p>
            <a:r>
              <a:rPr lang="en-GB" dirty="0"/>
              <a:t>Photo 4</a:t>
            </a:r>
          </a:p>
        </p:txBody>
      </p:sp>
      <p:pic>
        <p:nvPicPr>
          <p:cNvPr id="8" name="Picture Placeholder 7" descr="Photo of a man with a scar on his face">
            <a:extLst>
              <a:ext uri="{FF2B5EF4-FFF2-40B4-BE49-F238E27FC236}">
                <a16:creationId xmlns:a16="http://schemas.microsoft.com/office/drawing/2014/main" id="{1D5C7D5F-291C-EB71-A286-B9AFC8D799F1}"/>
              </a:ext>
            </a:extLst>
          </p:cNvPr>
          <p:cNvPicPr>
            <a:picLocks noGrp="1" noChangeAspect="1"/>
          </p:cNvPicPr>
          <p:nvPr>
            <p:ph type="pic" sz="quarter" idx="14"/>
          </p:nvPr>
        </p:nvPicPr>
        <p:blipFill>
          <a:blip r:embed="rId3"/>
          <a:srcRect t="1673" b="1673"/>
          <a:stretch>
            <a:fillRect/>
          </a:stretch>
        </p:blipFill>
        <p:spPr>
          <a:xfrm>
            <a:off x="688163" y="462708"/>
            <a:ext cx="5407837" cy="4778693"/>
          </a:xfrm>
        </p:spPr>
      </p:pic>
      <p:sp>
        <p:nvSpPr>
          <p:cNvPr id="6" name="Content Placeholder 5">
            <a:extLst>
              <a:ext uri="{FF2B5EF4-FFF2-40B4-BE49-F238E27FC236}">
                <a16:creationId xmlns:a16="http://schemas.microsoft.com/office/drawing/2014/main" id="{7B95AA8E-F391-5291-2257-403AFA09E7C3}"/>
              </a:ext>
            </a:extLst>
          </p:cNvPr>
          <p:cNvSpPr>
            <a:spLocks noGrp="1"/>
          </p:cNvSpPr>
          <p:nvPr>
            <p:ph idx="1"/>
          </p:nvPr>
        </p:nvSpPr>
        <p:spPr>
          <a:xfrm>
            <a:off x="6334699" y="1086694"/>
            <a:ext cx="4795206" cy="4684612"/>
          </a:xfrm>
        </p:spPr>
        <p:txBody>
          <a:bodyPr/>
          <a:lstStyle/>
          <a:p>
            <a:r>
              <a:rPr lang="en-GB" sz="2400" dirty="0">
                <a:latin typeface="Arial" panose="020B0604020202020204" pitchFamily="34" charset="0"/>
              </a:rPr>
              <a:t>When patients were released and entered the public domain after having plastic surgery by the famous McIndoe, “the town that did not stare” were welcoming of his patients and this helped with their psychological recovery.  His patients even formed “The Guinea Pig” club that gave each other emotional support and morale after surgery.</a:t>
            </a:r>
          </a:p>
          <a:p>
            <a:endParaRPr lang="en-GB" dirty="0"/>
          </a:p>
        </p:txBody>
      </p:sp>
      <p:pic>
        <p:nvPicPr>
          <p:cNvPr id="9" name="Picture 8">
            <a:extLst>
              <a:ext uri="{FF2B5EF4-FFF2-40B4-BE49-F238E27FC236}">
                <a16:creationId xmlns:a16="http://schemas.microsoft.com/office/drawing/2014/main" id="{045F99F6-3117-B8E4-8459-0C7CB6EB8E6C}"/>
              </a:ext>
              <a:ext uri="{C183D7F6-B498-43B3-948B-1728B52AA6E4}">
                <adec:decorative xmlns:adec="http://schemas.microsoft.com/office/drawing/2017/decorative" val="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8215" t="26180" r="8458" b="46322"/>
          <a:stretch/>
        </p:blipFill>
        <p:spPr>
          <a:xfrm>
            <a:off x="688163" y="5303928"/>
            <a:ext cx="5993177" cy="1091364"/>
          </a:xfrm>
          <a:prstGeom prst="rect">
            <a:avLst/>
          </a:prstGeom>
        </p:spPr>
      </p:pic>
      <p:grpSp>
        <p:nvGrpSpPr>
          <p:cNvPr id="2" name="Post-It" descr="Post-it note to highlight text">
            <a:extLst>
              <a:ext uri="{FF2B5EF4-FFF2-40B4-BE49-F238E27FC236}">
                <a16:creationId xmlns:a16="http://schemas.microsoft.com/office/drawing/2014/main" id="{E7A5EB4E-32E2-322C-01D2-58F3440B0BBD}"/>
              </a:ext>
            </a:extLst>
          </p:cNvPr>
          <p:cNvGrpSpPr/>
          <p:nvPr/>
        </p:nvGrpSpPr>
        <p:grpSpPr>
          <a:xfrm>
            <a:off x="6515234" y="151577"/>
            <a:ext cx="4838566" cy="735106"/>
            <a:chOff x="520085" y="3536636"/>
            <a:chExt cx="2947874" cy="674345"/>
          </a:xfrm>
        </p:grpSpPr>
        <p:sp>
          <p:nvSpPr>
            <p:cNvPr id="3" name="Decorative-Blob">
              <a:extLst>
                <a:ext uri="{FF2B5EF4-FFF2-40B4-BE49-F238E27FC236}">
                  <a16:creationId xmlns:a16="http://schemas.microsoft.com/office/drawing/2014/main" id="{57054907-FDD5-07B4-A635-9340F93DECB3}"/>
                </a:ext>
                <a:ext uri="{C183D7F6-B498-43B3-948B-1728B52AA6E4}">
                  <adec:decorative xmlns:adec="http://schemas.microsoft.com/office/drawing/2017/decorative" val="1"/>
                </a:ext>
              </a:extLst>
            </p:cNvPr>
            <p:cNvSpPr/>
            <p:nvPr/>
          </p:nvSpPr>
          <p:spPr>
            <a:xfrm>
              <a:off x="520085" y="3536636"/>
              <a:ext cx="2947874" cy="674345"/>
            </a:xfrm>
            <a:custGeom>
              <a:avLst/>
              <a:gdLst>
                <a:gd name="connsiteX0" fmla="*/ 76272 w 2947874"/>
                <a:gd name="connsiteY0" fmla="*/ 447743 h 2993642"/>
                <a:gd name="connsiteX1" fmla="*/ 7643 w 2947874"/>
                <a:gd name="connsiteY1" fmla="*/ 1339135 h 2993642"/>
                <a:gd name="connsiteX2" fmla="*/ 119773 w 2947874"/>
                <a:gd name="connsiteY2" fmla="*/ 2752952 h 2993642"/>
                <a:gd name="connsiteX3" fmla="*/ 1107119 w 2947874"/>
                <a:gd name="connsiteY3" fmla="*/ 2910280 h 2993642"/>
                <a:gd name="connsiteX4" fmla="*/ 2124266 w 2947874"/>
                <a:gd name="connsiteY4" fmla="*/ 2988486 h 2993642"/>
                <a:gd name="connsiteX5" fmla="*/ 2828436 w 2947874"/>
                <a:gd name="connsiteY5" fmla="*/ 2817022 h 2993642"/>
                <a:gd name="connsiteX6" fmla="*/ 2939842 w 2947874"/>
                <a:gd name="connsiteY6" fmla="*/ 2376064 h 2993642"/>
                <a:gd name="connsiteX7" fmla="*/ 2914214 w 2947874"/>
                <a:gd name="connsiteY7" fmla="*/ 1426056 h 2993642"/>
                <a:gd name="connsiteX8" fmla="*/ 2881174 w 2947874"/>
                <a:gd name="connsiteY8" fmla="*/ 713417 h 2993642"/>
                <a:gd name="connsiteX9" fmla="*/ 2754649 w 2947874"/>
                <a:gd name="connsiteY9" fmla="*/ 206979 h 2993642"/>
                <a:gd name="connsiteX10" fmla="*/ 2431810 w 2947874"/>
                <a:gd name="connsiteY10" fmla="*/ 101639 h 2993642"/>
                <a:gd name="connsiteX11" fmla="*/ 836820 w 2947874"/>
                <a:gd name="connsiteY11" fmla="*/ 31669 h 2993642"/>
                <a:gd name="connsiteX12" fmla="*/ 234058 w 2947874"/>
                <a:gd name="connsiteY12" fmla="*/ 121296 h 2993642"/>
                <a:gd name="connsiteX13" fmla="*/ 76272 w 2947874"/>
                <a:gd name="connsiteY13" fmla="*/ 447743 h 299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7874" h="2993642">
                  <a:moveTo>
                    <a:pt x="76272" y="447743"/>
                  </a:moveTo>
                  <a:cubicBezTo>
                    <a:pt x="58882" y="823463"/>
                    <a:pt x="26795" y="963528"/>
                    <a:pt x="7643" y="1339135"/>
                  </a:cubicBezTo>
                  <a:cubicBezTo>
                    <a:pt x="-375" y="1496305"/>
                    <a:pt x="-30216" y="2663187"/>
                    <a:pt x="119773" y="2752952"/>
                  </a:cubicBezTo>
                  <a:cubicBezTo>
                    <a:pt x="453156" y="2952397"/>
                    <a:pt x="783921" y="2894231"/>
                    <a:pt x="1107119" y="2910280"/>
                  </a:cubicBezTo>
                  <a:cubicBezTo>
                    <a:pt x="1438334" y="2926702"/>
                    <a:pt x="1762224" y="3014471"/>
                    <a:pt x="2124266" y="2988486"/>
                  </a:cubicBezTo>
                  <a:cubicBezTo>
                    <a:pt x="2272687" y="2977842"/>
                    <a:pt x="2718810" y="2942709"/>
                    <a:pt x="2828436" y="2817022"/>
                  </a:cubicBezTo>
                  <a:cubicBezTo>
                    <a:pt x="2923075" y="2708464"/>
                    <a:pt x="2930421" y="2525883"/>
                    <a:pt x="2939842" y="2376064"/>
                  </a:cubicBezTo>
                  <a:cubicBezTo>
                    <a:pt x="2961188" y="2036928"/>
                    <a:pt x="2934407" y="1763201"/>
                    <a:pt x="2914214" y="1426056"/>
                  </a:cubicBezTo>
                  <a:cubicBezTo>
                    <a:pt x="2902257" y="1226154"/>
                    <a:pt x="2890628" y="913789"/>
                    <a:pt x="2881174" y="713417"/>
                  </a:cubicBezTo>
                  <a:cubicBezTo>
                    <a:pt x="2871490" y="507668"/>
                    <a:pt x="2921527" y="325303"/>
                    <a:pt x="2754649" y="206979"/>
                  </a:cubicBezTo>
                  <a:cubicBezTo>
                    <a:pt x="2663575" y="142389"/>
                    <a:pt x="2535000" y="115842"/>
                    <a:pt x="2431810" y="101639"/>
                  </a:cubicBezTo>
                  <a:cubicBezTo>
                    <a:pt x="1863267" y="23391"/>
                    <a:pt x="1438743" y="-41702"/>
                    <a:pt x="836820" y="31669"/>
                  </a:cubicBezTo>
                  <a:cubicBezTo>
                    <a:pt x="679156" y="50886"/>
                    <a:pt x="377689" y="37095"/>
                    <a:pt x="234058" y="121296"/>
                  </a:cubicBezTo>
                  <a:cubicBezTo>
                    <a:pt x="126572" y="184311"/>
                    <a:pt x="80109" y="288910"/>
                    <a:pt x="76272" y="447743"/>
                  </a:cubicBezTo>
                  <a:close/>
                </a:path>
              </a:pathLst>
            </a:custGeom>
            <a:solidFill>
              <a:schemeClr val="accent1">
                <a:lumMod val="20000"/>
                <a:lumOff val="80000"/>
              </a:schemeClr>
            </a:solidFill>
            <a:ln w="3294" cap="flat">
              <a:noFill/>
              <a:prstDash val="solid"/>
              <a:round/>
            </a:ln>
          </p:spPr>
          <p:txBody>
            <a:bodyPr vert="horz" lIns="108000" tIns="108000" rIns="180000" bIns="180000" rtlCol="0" anchor="ctr"/>
            <a:lstStyle/>
            <a:p>
              <a:endParaRPr lang="en-US" dirty="0"/>
            </a:p>
          </p:txBody>
        </p:sp>
        <p:sp>
          <p:nvSpPr>
            <p:cNvPr id="4" name="Main-Text" descr="Post-it note to highlight text">
              <a:extLst>
                <a:ext uri="{FF2B5EF4-FFF2-40B4-BE49-F238E27FC236}">
                  <a16:creationId xmlns:a16="http://schemas.microsoft.com/office/drawing/2014/main" id="{61D2C8FA-A33F-BFAE-1FE4-E06C716F636F}"/>
                </a:ext>
              </a:extLst>
            </p:cNvPr>
            <p:cNvSpPr txBox="1"/>
            <p:nvPr/>
          </p:nvSpPr>
          <p:spPr>
            <a:xfrm>
              <a:off x="609933" y="3659023"/>
              <a:ext cx="2768177" cy="42350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Second World War – Source 3</a:t>
              </a:r>
            </a:p>
          </p:txBody>
        </p:sp>
      </p:grpSp>
    </p:spTree>
    <p:extLst>
      <p:ext uri="{BB962C8B-B14F-4D97-AF65-F5344CB8AC3E}">
        <p14:creationId xmlns:p14="http://schemas.microsoft.com/office/powerpoint/2010/main" val="2836171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7D521-D4B4-4857-A680-AAA7D4D30768}"/>
              </a:ext>
            </a:extLst>
          </p:cNvPr>
          <p:cNvSpPr>
            <a:spLocks noGrp="1"/>
          </p:cNvSpPr>
          <p:nvPr>
            <p:ph type="title"/>
          </p:nvPr>
        </p:nvSpPr>
        <p:spPr>
          <a:xfrm>
            <a:off x="357187" y="365126"/>
            <a:ext cx="6473919" cy="710288"/>
          </a:xfrm>
        </p:spPr>
        <p:txBody>
          <a:bodyPr/>
          <a:lstStyle/>
          <a:p>
            <a:r>
              <a:rPr lang="en-GB" dirty="0"/>
              <a:t>Additional image information </a:t>
            </a:r>
            <a:r>
              <a:rPr lang="en-GB" dirty="0">
                <a:solidFill>
                  <a:schemeClr val="bg1"/>
                </a:solidFill>
              </a:rPr>
              <a:t>2</a:t>
            </a:r>
          </a:p>
        </p:txBody>
      </p:sp>
      <p:sp>
        <p:nvSpPr>
          <p:cNvPr id="3" name="Content Placeholder 2">
            <a:extLst>
              <a:ext uri="{FF2B5EF4-FFF2-40B4-BE49-F238E27FC236}">
                <a16:creationId xmlns:a16="http://schemas.microsoft.com/office/drawing/2014/main" id="{B3C30D05-E8EF-30FD-D7A4-8C7CEFF404D9}"/>
              </a:ext>
            </a:extLst>
          </p:cNvPr>
          <p:cNvSpPr>
            <a:spLocks noGrp="1"/>
          </p:cNvSpPr>
          <p:nvPr>
            <p:ph idx="1"/>
          </p:nvPr>
        </p:nvSpPr>
        <p:spPr/>
        <p:txBody>
          <a:bodyPr/>
          <a:lstStyle/>
          <a:p>
            <a:pPr>
              <a:spcAft>
                <a:spcPts val="1200"/>
              </a:spcAft>
            </a:pPr>
            <a:r>
              <a:rPr lang="en-GB" sz="2200" b="1" dirty="0">
                <a:latin typeface="Arial" panose="020B0604020202020204" pitchFamily="34" charset="0"/>
                <a:cs typeface="Arial" panose="020B0604020202020204" pitchFamily="34" charset="0"/>
              </a:rPr>
              <a:t>A patient whose eye socket is being repaired with a </a:t>
            </a:r>
            <a:r>
              <a:rPr lang="en-GB" sz="2200" b="1" dirty="0" err="1">
                <a:latin typeface="Arial" panose="020B0604020202020204" pitchFamily="34" charset="0"/>
                <a:cs typeface="Arial" panose="020B0604020202020204" pitchFamily="34" charset="0"/>
              </a:rPr>
              <a:t>cartilege</a:t>
            </a:r>
            <a:r>
              <a:rPr lang="en-GB" sz="2200" b="1" dirty="0">
                <a:latin typeface="Arial" panose="020B0604020202020204" pitchFamily="34" charset="0"/>
                <a:cs typeface="Arial" panose="020B0604020202020204" pitchFamily="34" charset="0"/>
              </a:rPr>
              <a:t> graft, </a:t>
            </a:r>
            <a:r>
              <a:rPr lang="en-GB" sz="2200" b="1" dirty="0" err="1">
                <a:latin typeface="Arial" panose="020B0604020202020204" pitchFamily="34" charset="0"/>
                <a:cs typeface="Arial" panose="020B0604020202020204" pitchFamily="34" charset="0"/>
              </a:rPr>
              <a:t>Bangour</a:t>
            </a:r>
            <a:r>
              <a:rPr lang="en-GB" sz="2200" b="1" dirty="0">
                <a:latin typeface="Arial" panose="020B0604020202020204" pitchFamily="34" charset="0"/>
                <a:cs typeface="Arial" panose="020B0604020202020204" pitchFamily="34" charset="0"/>
              </a:rPr>
              <a:t> Hospital, Broxburn, Edinburgh, Scotland</a:t>
            </a:r>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A portrait of a gunshot patient whose missing eye and socket is being repaired with a </a:t>
            </a:r>
            <a:r>
              <a:rPr lang="en-GB" sz="2200" dirty="0" err="1">
                <a:latin typeface="Arial" panose="020B0604020202020204" pitchFamily="34" charset="0"/>
                <a:cs typeface="Arial" panose="020B0604020202020204" pitchFamily="34" charset="0"/>
              </a:rPr>
              <a:t>cartilege</a:t>
            </a:r>
            <a:r>
              <a:rPr lang="en-GB" sz="2200" dirty="0">
                <a:latin typeface="Arial" panose="020B0604020202020204" pitchFamily="34" charset="0"/>
                <a:cs typeface="Arial" panose="020B0604020202020204" pitchFamily="34" charset="0"/>
              </a:rPr>
              <a:t> graft at </a:t>
            </a:r>
            <a:r>
              <a:rPr lang="en-GB" sz="2200" dirty="0" err="1">
                <a:latin typeface="Arial" panose="020B0604020202020204" pitchFamily="34" charset="0"/>
                <a:cs typeface="Arial" panose="020B0604020202020204" pitchFamily="34" charset="0"/>
              </a:rPr>
              <a:t>Bangour</a:t>
            </a:r>
            <a:r>
              <a:rPr lang="en-GB" sz="2200" dirty="0">
                <a:latin typeface="Arial" panose="020B0604020202020204" pitchFamily="34" charset="0"/>
                <a:cs typeface="Arial" panose="020B0604020202020204" pitchFamily="34" charset="0"/>
              </a:rPr>
              <a:t> Hospital. </a:t>
            </a:r>
            <a:r>
              <a:rPr lang="en-GB" sz="2200" dirty="0" err="1">
                <a:latin typeface="Arial" panose="020B0604020202020204" pitchFamily="34" charset="0"/>
                <a:cs typeface="Arial" panose="020B0604020202020204" pitchFamily="34" charset="0"/>
              </a:rPr>
              <a:t>Bangour</a:t>
            </a:r>
            <a:r>
              <a:rPr lang="en-GB" sz="2200" dirty="0">
                <a:latin typeface="Arial" panose="020B0604020202020204" pitchFamily="34" charset="0"/>
                <a:cs typeface="Arial" panose="020B0604020202020204" pitchFamily="34" charset="0"/>
              </a:rPr>
              <a:t> General Hospital was built during the Second World War as an annexe to </a:t>
            </a:r>
            <a:r>
              <a:rPr lang="en-GB" sz="2200" dirty="0" err="1">
                <a:latin typeface="Arial" panose="020B0604020202020204" pitchFamily="34" charset="0"/>
                <a:cs typeface="Arial" panose="020B0604020202020204" pitchFamily="34" charset="0"/>
              </a:rPr>
              <a:t>Bangour</a:t>
            </a:r>
            <a:r>
              <a:rPr lang="en-GB" sz="2200" dirty="0">
                <a:latin typeface="Arial" panose="020B0604020202020204" pitchFamily="34" charset="0"/>
                <a:cs typeface="Arial" panose="020B0604020202020204" pitchFamily="34" charset="0"/>
              </a:rPr>
              <a:t> Village Hospital for Mental Diseases and was run by the Department of Health for Scotland under the Emergency Hospitals Scheme. The Lothian Regional Plastic Surgery Service began at the hospital in 1941 and a Plastic Surgery Unit remained based in </a:t>
            </a:r>
            <a:r>
              <a:rPr lang="en-GB" sz="2200" dirty="0" err="1">
                <a:latin typeface="Arial" panose="020B0604020202020204" pitchFamily="34" charset="0"/>
                <a:cs typeface="Arial" panose="020B0604020202020204" pitchFamily="34" charset="0"/>
              </a:rPr>
              <a:t>Bangour</a:t>
            </a:r>
            <a:r>
              <a:rPr lang="en-GB" sz="2200" dirty="0">
                <a:latin typeface="Arial" panose="020B0604020202020204" pitchFamily="34" charset="0"/>
                <a:cs typeface="Arial" panose="020B0604020202020204" pitchFamily="34" charset="0"/>
              </a:rPr>
              <a:t> until 1992. It is likely that this photo shows the work of Alexander "Alister" Burns Wallace CBE FRSE FRCSE (1906–1974), a Scottish plastic surgeon. He was a founding member and president (1951) of the British Association of Plastic Surgeons, and the first editor of the British Journal of Plastic Surgery. He served as plastic surgeon at the Scottish Emergency Medical Hospital at </a:t>
            </a:r>
            <a:r>
              <a:rPr lang="en-GB" sz="2200" dirty="0" err="1">
                <a:latin typeface="Arial" panose="020B0604020202020204" pitchFamily="34" charset="0"/>
                <a:cs typeface="Arial" panose="020B0604020202020204" pitchFamily="34" charset="0"/>
              </a:rPr>
              <a:t>Bangour</a:t>
            </a:r>
            <a:r>
              <a:rPr lang="en-GB" sz="2200" dirty="0">
                <a:latin typeface="Arial" panose="020B0604020202020204" pitchFamily="34" charset="0"/>
                <a:cs typeface="Arial" panose="020B0604020202020204" pitchFamily="34" charset="0"/>
              </a:rPr>
              <a:t> from 1940–45.</a:t>
            </a:r>
          </a:p>
          <a:p>
            <a:endParaRPr lang="en-GB" dirty="0"/>
          </a:p>
        </p:txBody>
      </p:sp>
      <p:grpSp>
        <p:nvGrpSpPr>
          <p:cNvPr id="4" name="Post-It" descr="Post-it note to highlight text">
            <a:extLst>
              <a:ext uri="{FF2B5EF4-FFF2-40B4-BE49-F238E27FC236}">
                <a16:creationId xmlns:a16="http://schemas.microsoft.com/office/drawing/2014/main" id="{973D9D68-F61C-C3D8-2703-2A43C734152F}"/>
              </a:ext>
            </a:extLst>
          </p:cNvPr>
          <p:cNvGrpSpPr/>
          <p:nvPr/>
        </p:nvGrpSpPr>
        <p:grpSpPr>
          <a:xfrm>
            <a:off x="6515234" y="151577"/>
            <a:ext cx="4838566" cy="735106"/>
            <a:chOff x="520085" y="3536636"/>
            <a:chExt cx="2947874" cy="674345"/>
          </a:xfrm>
        </p:grpSpPr>
        <p:sp>
          <p:nvSpPr>
            <p:cNvPr id="5" name="Decorative-Blob">
              <a:extLst>
                <a:ext uri="{FF2B5EF4-FFF2-40B4-BE49-F238E27FC236}">
                  <a16:creationId xmlns:a16="http://schemas.microsoft.com/office/drawing/2014/main" id="{FB9E6281-6FAB-9D1B-2809-7BCC4816FFEB}"/>
                </a:ext>
                <a:ext uri="{C183D7F6-B498-43B3-948B-1728B52AA6E4}">
                  <adec:decorative xmlns:adec="http://schemas.microsoft.com/office/drawing/2017/decorative" val="1"/>
                </a:ext>
              </a:extLst>
            </p:cNvPr>
            <p:cNvSpPr/>
            <p:nvPr/>
          </p:nvSpPr>
          <p:spPr>
            <a:xfrm>
              <a:off x="520085" y="3536636"/>
              <a:ext cx="2947874" cy="674345"/>
            </a:xfrm>
            <a:custGeom>
              <a:avLst/>
              <a:gdLst>
                <a:gd name="connsiteX0" fmla="*/ 76272 w 2947874"/>
                <a:gd name="connsiteY0" fmla="*/ 447743 h 2993642"/>
                <a:gd name="connsiteX1" fmla="*/ 7643 w 2947874"/>
                <a:gd name="connsiteY1" fmla="*/ 1339135 h 2993642"/>
                <a:gd name="connsiteX2" fmla="*/ 119773 w 2947874"/>
                <a:gd name="connsiteY2" fmla="*/ 2752952 h 2993642"/>
                <a:gd name="connsiteX3" fmla="*/ 1107119 w 2947874"/>
                <a:gd name="connsiteY3" fmla="*/ 2910280 h 2993642"/>
                <a:gd name="connsiteX4" fmla="*/ 2124266 w 2947874"/>
                <a:gd name="connsiteY4" fmla="*/ 2988486 h 2993642"/>
                <a:gd name="connsiteX5" fmla="*/ 2828436 w 2947874"/>
                <a:gd name="connsiteY5" fmla="*/ 2817022 h 2993642"/>
                <a:gd name="connsiteX6" fmla="*/ 2939842 w 2947874"/>
                <a:gd name="connsiteY6" fmla="*/ 2376064 h 2993642"/>
                <a:gd name="connsiteX7" fmla="*/ 2914214 w 2947874"/>
                <a:gd name="connsiteY7" fmla="*/ 1426056 h 2993642"/>
                <a:gd name="connsiteX8" fmla="*/ 2881174 w 2947874"/>
                <a:gd name="connsiteY8" fmla="*/ 713417 h 2993642"/>
                <a:gd name="connsiteX9" fmla="*/ 2754649 w 2947874"/>
                <a:gd name="connsiteY9" fmla="*/ 206979 h 2993642"/>
                <a:gd name="connsiteX10" fmla="*/ 2431810 w 2947874"/>
                <a:gd name="connsiteY10" fmla="*/ 101639 h 2993642"/>
                <a:gd name="connsiteX11" fmla="*/ 836820 w 2947874"/>
                <a:gd name="connsiteY11" fmla="*/ 31669 h 2993642"/>
                <a:gd name="connsiteX12" fmla="*/ 234058 w 2947874"/>
                <a:gd name="connsiteY12" fmla="*/ 121296 h 2993642"/>
                <a:gd name="connsiteX13" fmla="*/ 76272 w 2947874"/>
                <a:gd name="connsiteY13" fmla="*/ 447743 h 299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7874" h="2993642">
                  <a:moveTo>
                    <a:pt x="76272" y="447743"/>
                  </a:moveTo>
                  <a:cubicBezTo>
                    <a:pt x="58882" y="823463"/>
                    <a:pt x="26795" y="963528"/>
                    <a:pt x="7643" y="1339135"/>
                  </a:cubicBezTo>
                  <a:cubicBezTo>
                    <a:pt x="-375" y="1496305"/>
                    <a:pt x="-30216" y="2663187"/>
                    <a:pt x="119773" y="2752952"/>
                  </a:cubicBezTo>
                  <a:cubicBezTo>
                    <a:pt x="453156" y="2952397"/>
                    <a:pt x="783921" y="2894231"/>
                    <a:pt x="1107119" y="2910280"/>
                  </a:cubicBezTo>
                  <a:cubicBezTo>
                    <a:pt x="1438334" y="2926702"/>
                    <a:pt x="1762224" y="3014471"/>
                    <a:pt x="2124266" y="2988486"/>
                  </a:cubicBezTo>
                  <a:cubicBezTo>
                    <a:pt x="2272687" y="2977842"/>
                    <a:pt x="2718810" y="2942709"/>
                    <a:pt x="2828436" y="2817022"/>
                  </a:cubicBezTo>
                  <a:cubicBezTo>
                    <a:pt x="2923075" y="2708464"/>
                    <a:pt x="2930421" y="2525883"/>
                    <a:pt x="2939842" y="2376064"/>
                  </a:cubicBezTo>
                  <a:cubicBezTo>
                    <a:pt x="2961188" y="2036928"/>
                    <a:pt x="2934407" y="1763201"/>
                    <a:pt x="2914214" y="1426056"/>
                  </a:cubicBezTo>
                  <a:cubicBezTo>
                    <a:pt x="2902257" y="1226154"/>
                    <a:pt x="2890628" y="913789"/>
                    <a:pt x="2881174" y="713417"/>
                  </a:cubicBezTo>
                  <a:cubicBezTo>
                    <a:pt x="2871490" y="507668"/>
                    <a:pt x="2921527" y="325303"/>
                    <a:pt x="2754649" y="206979"/>
                  </a:cubicBezTo>
                  <a:cubicBezTo>
                    <a:pt x="2663575" y="142389"/>
                    <a:pt x="2535000" y="115842"/>
                    <a:pt x="2431810" y="101639"/>
                  </a:cubicBezTo>
                  <a:cubicBezTo>
                    <a:pt x="1863267" y="23391"/>
                    <a:pt x="1438743" y="-41702"/>
                    <a:pt x="836820" y="31669"/>
                  </a:cubicBezTo>
                  <a:cubicBezTo>
                    <a:pt x="679156" y="50886"/>
                    <a:pt x="377689" y="37095"/>
                    <a:pt x="234058" y="121296"/>
                  </a:cubicBezTo>
                  <a:cubicBezTo>
                    <a:pt x="126572" y="184311"/>
                    <a:pt x="80109" y="288910"/>
                    <a:pt x="76272" y="447743"/>
                  </a:cubicBezTo>
                  <a:close/>
                </a:path>
              </a:pathLst>
            </a:custGeom>
            <a:solidFill>
              <a:schemeClr val="accent1">
                <a:lumMod val="20000"/>
                <a:lumOff val="80000"/>
              </a:schemeClr>
            </a:solidFill>
            <a:ln w="3294" cap="flat">
              <a:noFill/>
              <a:prstDash val="solid"/>
              <a:round/>
            </a:ln>
          </p:spPr>
          <p:txBody>
            <a:bodyPr vert="horz" lIns="108000" tIns="108000" rIns="180000" bIns="180000" rtlCol="0" anchor="ctr"/>
            <a:lstStyle/>
            <a:p>
              <a:endParaRPr lang="en-US" dirty="0"/>
            </a:p>
          </p:txBody>
        </p:sp>
        <p:sp>
          <p:nvSpPr>
            <p:cNvPr id="6" name="Main-Text" descr="Post-it note to highlight text">
              <a:extLst>
                <a:ext uri="{FF2B5EF4-FFF2-40B4-BE49-F238E27FC236}">
                  <a16:creationId xmlns:a16="http://schemas.microsoft.com/office/drawing/2014/main" id="{788BD447-2CC6-5AE6-8A11-91D26CACAF4D}"/>
                </a:ext>
              </a:extLst>
            </p:cNvPr>
            <p:cNvSpPr txBox="1"/>
            <p:nvPr/>
          </p:nvSpPr>
          <p:spPr>
            <a:xfrm>
              <a:off x="609933" y="3659023"/>
              <a:ext cx="2768177" cy="42350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Second World War – Source 3</a:t>
              </a:r>
            </a:p>
          </p:txBody>
        </p:sp>
      </p:grpSp>
    </p:spTree>
    <p:extLst>
      <p:ext uri="{BB962C8B-B14F-4D97-AF65-F5344CB8AC3E}">
        <p14:creationId xmlns:p14="http://schemas.microsoft.com/office/powerpoint/2010/main" val="3406860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2AEF5-F43D-6D05-B902-3BEB0E226847}"/>
              </a:ext>
            </a:extLst>
          </p:cNvPr>
          <p:cNvSpPr>
            <a:spLocks noGrp="1"/>
          </p:cNvSpPr>
          <p:nvPr>
            <p:ph type="title"/>
          </p:nvPr>
        </p:nvSpPr>
        <p:spPr/>
        <p:txBody>
          <a:bodyPr/>
          <a:lstStyle/>
          <a:p>
            <a:r>
              <a:rPr lang="en-GB" dirty="0"/>
              <a:t>Photo 5</a:t>
            </a:r>
          </a:p>
        </p:txBody>
      </p:sp>
      <p:pic>
        <p:nvPicPr>
          <p:cNvPr id="5" name="Content Placeholder 4" descr="Photo of a doctor attaching electrodes to the head of a man">
            <a:extLst>
              <a:ext uri="{FF2B5EF4-FFF2-40B4-BE49-F238E27FC236}">
                <a16:creationId xmlns:a16="http://schemas.microsoft.com/office/drawing/2014/main" id="{9D39D932-9810-552B-1B01-054B8B9FAF7E}"/>
              </a:ext>
            </a:extLst>
          </p:cNvPr>
          <p:cNvPicPr>
            <a:picLocks noGrp="1" noChangeAspect="1"/>
          </p:cNvPicPr>
          <p:nvPr>
            <p:ph idx="1"/>
          </p:nvPr>
        </p:nvPicPr>
        <p:blipFill>
          <a:blip r:embed="rId3"/>
          <a:stretch>
            <a:fillRect/>
          </a:stretch>
        </p:blipFill>
        <p:spPr>
          <a:xfrm>
            <a:off x="381885" y="359118"/>
            <a:ext cx="9566346" cy="6116608"/>
          </a:xfrm>
        </p:spPr>
      </p:pic>
      <p:pic>
        <p:nvPicPr>
          <p:cNvPr id="6" name="Picture 5">
            <a:extLst>
              <a:ext uri="{FF2B5EF4-FFF2-40B4-BE49-F238E27FC236}">
                <a16:creationId xmlns:a16="http://schemas.microsoft.com/office/drawing/2014/main" id="{1299837A-715E-A81E-CD71-F687EEF91085}"/>
              </a:ext>
              <a:ext uri="{C183D7F6-B498-43B3-948B-1728B52AA6E4}">
                <adec:decorative xmlns:adec="http://schemas.microsoft.com/office/drawing/2017/decorative" val="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6117" t="29799" r="5589" b="34995"/>
          <a:stretch/>
        </p:blipFill>
        <p:spPr>
          <a:xfrm>
            <a:off x="4913552" y="5483505"/>
            <a:ext cx="6597568" cy="1326463"/>
          </a:xfrm>
          <a:prstGeom prst="rect">
            <a:avLst/>
          </a:prstGeom>
        </p:spPr>
      </p:pic>
      <p:grpSp>
        <p:nvGrpSpPr>
          <p:cNvPr id="3" name="Post-It" descr="Post-it note to highlight text">
            <a:extLst>
              <a:ext uri="{FF2B5EF4-FFF2-40B4-BE49-F238E27FC236}">
                <a16:creationId xmlns:a16="http://schemas.microsoft.com/office/drawing/2014/main" id="{8AE0F218-278E-E273-02EA-F70C8D7367F4}"/>
              </a:ext>
            </a:extLst>
          </p:cNvPr>
          <p:cNvGrpSpPr/>
          <p:nvPr/>
        </p:nvGrpSpPr>
        <p:grpSpPr>
          <a:xfrm>
            <a:off x="6515234" y="151577"/>
            <a:ext cx="4838566" cy="735106"/>
            <a:chOff x="520085" y="3536636"/>
            <a:chExt cx="2947874" cy="674345"/>
          </a:xfrm>
        </p:grpSpPr>
        <p:sp>
          <p:nvSpPr>
            <p:cNvPr id="4" name="Decorative-Blob">
              <a:extLst>
                <a:ext uri="{FF2B5EF4-FFF2-40B4-BE49-F238E27FC236}">
                  <a16:creationId xmlns:a16="http://schemas.microsoft.com/office/drawing/2014/main" id="{62B08DE0-5483-36E2-70E3-5D4D814CA7B8}"/>
                </a:ext>
                <a:ext uri="{C183D7F6-B498-43B3-948B-1728B52AA6E4}">
                  <adec:decorative xmlns:adec="http://schemas.microsoft.com/office/drawing/2017/decorative" val="1"/>
                </a:ext>
              </a:extLst>
            </p:cNvPr>
            <p:cNvSpPr/>
            <p:nvPr/>
          </p:nvSpPr>
          <p:spPr>
            <a:xfrm>
              <a:off x="520085" y="3536636"/>
              <a:ext cx="2947874" cy="674345"/>
            </a:xfrm>
            <a:custGeom>
              <a:avLst/>
              <a:gdLst>
                <a:gd name="connsiteX0" fmla="*/ 76272 w 2947874"/>
                <a:gd name="connsiteY0" fmla="*/ 447743 h 2993642"/>
                <a:gd name="connsiteX1" fmla="*/ 7643 w 2947874"/>
                <a:gd name="connsiteY1" fmla="*/ 1339135 h 2993642"/>
                <a:gd name="connsiteX2" fmla="*/ 119773 w 2947874"/>
                <a:gd name="connsiteY2" fmla="*/ 2752952 h 2993642"/>
                <a:gd name="connsiteX3" fmla="*/ 1107119 w 2947874"/>
                <a:gd name="connsiteY3" fmla="*/ 2910280 h 2993642"/>
                <a:gd name="connsiteX4" fmla="*/ 2124266 w 2947874"/>
                <a:gd name="connsiteY4" fmla="*/ 2988486 h 2993642"/>
                <a:gd name="connsiteX5" fmla="*/ 2828436 w 2947874"/>
                <a:gd name="connsiteY5" fmla="*/ 2817022 h 2993642"/>
                <a:gd name="connsiteX6" fmla="*/ 2939842 w 2947874"/>
                <a:gd name="connsiteY6" fmla="*/ 2376064 h 2993642"/>
                <a:gd name="connsiteX7" fmla="*/ 2914214 w 2947874"/>
                <a:gd name="connsiteY7" fmla="*/ 1426056 h 2993642"/>
                <a:gd name="connsiteX8" fmla="*/ 2881174 w 2947874"/>
                <a:gd name="connsiteY8" fmla="*/ 713417 h 2993642"/>
                <a:gd name="connsiteX9" fmla="*/ 2754649 w 2947874"/>
                <a:gd name="connsiteY9" fmla="*/ 206979 h 2993642"/>
                <a:gd name="connsiteX10" fmla="*/ 2431810 w 2947874"/>
                <a:gd name="connsiteY10" fmla="*/ 101639 h 2993642"/>
                <a:gd name="connsiteX11" fmla="*/ 836820 w 2947874"/>
                <a:gd name="connsiteY11" fmla="*/ 31669 h 2993642"/>
                <a:gd name="connsiteX12" fmla="*/ 234058 w 2947874"/>
                <a:gd name="connsiteY12" fmla="*/ 121296 h 2993642"/>
                <a:gd name="connsiteX13" fmla="*/ 76272 w 2947874"/>
                <a:gd name="connsiteY13" fmla="*/ 447743 h 299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7874" h="2993642">
                  <a:moveTo>
                    <a:pt x="76272" y="447743"/>
                  </a:moveTo>
                  <a:cubicBezTo>
                    <a:pt x="58882" y="823463"/>
                    <a:pt x="26795" y="963528"/>
                    <a:pt x="7643" y="1339135"/>
                  </a:cubicBezTo>
                  <a:cubicBezTo>
                    <a:pt x="-375" y="1496305"/>
                    <a:pt x="-30216" y="2663187"/>
                    <a:pt x="119773" y="2752952"/>
                  </a:cubicBezTo>
                  <a:cubicBezTo>
                    <a:pt x="453156" y="2952397"/>
                    <a:pt x="783921" y="2894231"/>
                    <a:pt x="1107119" y="2910280"/>
                  </a:cubicBezTo>
                  <a:cubicBezTo>
                    <a:pt x="1438334" y="2926702"/>
                    <a:pt x="1762224" y="3014471"/>
                    <a:pt x="2124266" y="2988486"/>
                  </a:cubicBezTo>
                  <a:cubicBezTo>
                    <a:pt x="2272687" y="2977842"/>
                    <a:pt x="2718810" y="2942709"/>
                    <a:pt x="2828436" y="2817022"/>
                  </a:cubicBezTo>
                  <a:cubicBezTo>
                    <a:pt x="2923075" y="2708464"/>
                    <a:pt x="2930421" y="2525883"/>
                    <a:pt x="2939842" y="2376064"/>
                  </a:cubicBezTo>
                  <a:cubicBezTo>
                    <a:pt x="2961188" y="2036928"/>
                    <a:pt x="2934407" y="1763201"/>
                    <a:pt x="2914214" y="1426056"/>
                  </a:cubicBezTo>
                  <a:cubicBezTo>
                    <a:pt x="2902257" y="1226154"/>
                    <a:pt x="2890628" y="913789"/>
                    <a:pt x="2881174" y="713417"/>
                  </a:cubicBezTo>
                  <a:cubicBezTo>
                    <a:pt x="2871490" y="507668"/>
                    <a:pt x="2921527" y="325303"/>
                    <a:pt x="2754649" y="206979"/>
                  </a:cubicBezTo>
                  <a:cubicBezTo>
                    <a:pt x="2663575" y="142389"/>
                    <a:pt x="2535000" y="115842"/>
                    <a:pt x="2431810" y="101639"/>
                  </a:cubicBezTo>
                  <a:cubicBezTo>
                    <a:pt x="1863267" y="23391"/>
                    <a:pt x="1438743" y="-41702"/>
                    <a:pt x="836820" y="31669"/>
                  </a:cubicBezTo>
                  <a:cubicBezTo>
                    <a:pt x="679156" y="50886"/>
                    <a:pt x="377689" y="37095"/>
                    <a:pt x="234058" y="121296"/>
                  </a:cubicBezTo>
                  <a:cubicBezTo>
                    <a:pt x="126572" y="184311"/>
                    <a:pt x="80109" y="288910"/>
                    <a:pt x="76272" y="447743"/>
                  </a:cubicBezTo>
                  <a:close/>
                </a:path>
              </a:pathLst>
            </a:custGeom>
            <a:solidFill>
              <a:schemeClr val="accent1">
                <a:lumMod val="20000"/>
                <a:lumOff val="80000"/>
              </a:schemeClr>
            </a:solidFill>
            <a:ln w="3294" cap="flat">
              <a:noFill/>
              <a:prstDash val="solid"/>
              <a:round/>
            </a:ln>
          </p:spPr>
          <p:txBody>
            <a:bodyPr vert="horz" lIns="108000" tIns="108000" rIns="180000" bIns="180000" rtlCol="0" anchor="ctr"/>
            <a:lstStyle/>
            <a:p>
              <a:endParaRPr lang="en-US" dirty="0"/>
            </a:p>
          </p:txBody>
        </p:sp>
        <p:sp>
          <p:nvSpPr>
            <p:cNvPr id="7" name="Main-Text" descr="Post-it note to highlight text">
              <a:extLst>
                <a:ext uri="{FF2B5EF4-FFF2-40B4-BE49-F238E27FC236}">
                  <a16:creationId xmlns:a16="http://schemas.microsoft.com/office/drawing/2014/main" id="{F09521E7-ED3E-508D-BAC4-B042AB2D9599}"/>
                </a:ext>
              </a:extLst>
            </p:cNvPr>
            <p:cNvSpPr txBox="1"/>
            <p:nvPr/>
          </p:nvSpPr>
          <p:spPr>
            <a:xfrm>
              <a:off x="609933" y="3659023"/>
              <a:ext cx="2768177" cy="42350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Second World War – Source 4</a:t>
              </a:r>
            </a:p>
          </p:txBody>
        </p:sp>
      </p:grpSp>
    </p:spTree>
    <p:extLst>
      <p:ext uri="{BB962C8B-B14F-4D97-AF65-F5344CB8AC3E}">
        <p14:creationId xmlns:p14="http://schemas.microsoft.com/office/powerpoint/2010/main" val="3092259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7D521-D4B4-4857-A680-AAA7D4D30768}"/>
              </a:ext>
            </a:extLst>
          </p:cNvPr>
          <p:cNvSpPr>
            <a:spLocks noGrp="1"/>
          </p:cNvSpPr>
          <p:nvPr>
            <p:ph type="title"/>
          </p:nvPr>
        </p:nvSpPr>
        <p:spPr>
          <a:xfrm>
            <a:off x="357187" y="365126"/>
            <a:ext cx="6599425" cy="710288"/>
          </a:xfrm>
        </p:spPr>
        <p:txBody>
          <a:bodyPr/>
          <a:lstStyle/>
          <a:p>
            <a:r>
              <a:rPr lang="en-GB" dirty="0"/>
              <a:t>Additional image information </a:t>
            </a:r>
            <a:r>
              <a:rPr lang="en-GB" dirty="0">
                <a:solidFill>
                  <a:schemeClr val="bg1"/>
                </a:solidFill>
              </a:rPr>
              <a:t>3</a:t>
            </a:r>
          </a:p>
        </p:txBody>
      </p:sp>
      <p:sp>
        <p:nvSpPr>
          <p:cNvPr id="3" name="Content Placeholder 2">
            <a:extLst>
              <a:ext uri="{FF2B5EF4-FFF2-40B4-BE49-F238E27FC236}">
                <a16:creationId xmlns:a16="http://schemas.microsoft.com/office/drawing/2014/main" id="{B3C30D05-E8EF-30FD-D7A4-8C7CEFF404D9}"/>
              </a:ext>
            </a:extLst>
          </p:cNvPr>
          <p:cNvSpPr>
            <a:spLocks noGrp="1"/>
          </p:cNvSpPr>
          <p:nvPr>
            <p:ph idx="1"/>
          </p:nvPr>
        </p:nvSpPr>
        <p:spPr/>
        <p:txBody>
          <a:bodyPr/>
          <a:lstStyle/>
          <a:p>
            <a:pPr>
              <a:spcAft>
                <a:spcPts val="1200"/>
              </a:spcAft>
            </a:pPr>
            <a:r>
              <a:rPr lang="en-GB" sz="2000" b="1" dirty="0">
                <a:latin typeface="Arial" panose="020B0604020202020204" pitchFamily="34" charset="0"/>
                <a:cs typeface="Arial" panose="020B0604020202020204" pitchFamily="34" charset="0"/>
              </a:rPr>
              <a:t>Attaching electrodes to the head of a patient, Sutton Emergency Hospital, Sutton, Greater London</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 man attaching electrodes to the head of a patient at Sutton Emergency Hospital. Prior to World War One the buildings that became the hospital were part of a workhouse. During World War One the workhouse was used as a hospital for German prisoners of war, with 92 beds for officers and 1,175 for other ranks. It was also an internment camp with 90 beds for civilian 'enemy aliens' awaiting repatriation. After World War One it returned to being a workhouse for unemployed men. In 1930 it was taken over by London City Council and turned into a training centre for unemployed men. It was at the start of World War Two that it became Sutton Emergency Hospital. The government feared mass hysteria at the start of the war so it was designated a neurosis unit - the Sutton Neurosis Centre. This was not the case and they treated a wide variety of casualties as well as those with neurological issues. In 1946 it was renamed the Belmont Hospital, specialising in psychiatric medicine. It remained an Emergency Hospital until July 1948, when it joined the NHS.</a:t>
            </a:r>
          </a:p>
          <a:p>
            <a:endParaRPr lang="en-GB" dirty="0"/>
          </a:p>
        </p:txBody>
      </p:sp>
      <p:grpSp>
        <p:nvGrpSpPr>
          <p:cNvPr id="4" name="Post-It" descr="Post-it note to highlight text">
            <a:extLst>
              <a:ext uri="{FF2B5EF4-FFF2-40B4-BE49-F238E27FC236}">
                <a16:creationId xmlns:a16="http://schemas.microsoft.com/office/drawing/2014/main" id="{8DC3D540-A0D3-E0A9-4962-EA907C807155}"/>
              </a:ext>
            </a:extLst>
          </p:cNvPr>
          <p:cNvGrpSpPr/>
          <p:nvPr/>
        </p:nvGrpSpPr>
        <p:grpSpPr>
          <a:xfrm>
            <a:off x="6515234" y="151577"/>
            <a:ext cx="4838566" cy="735106"/>
            <a:chOff x="520085" y="3536636"/>
            <a:chExt cx="2947874" cy="674345"/>
          </a:xfrm>
        </p:grpSpPr>
        <p:sp>
          <p:nvSpPr>
            <p:cNvPr id="5" name="Decorative-Blob">
              <a:extLst>
                <a:ext uri="{FF2B5EF4-FFF2-40B4-BE49-F238E27FC236}">
                  <a16:creationId xmlns:a16="http://schemas.microsoft.com/office/drawing/2014/main" id="{FD5B04D2-BFBC-9CA8-F8BC-091D2FE231EF}"/>
                </a:ext>
                <a:ext uri="{C183D7F6-B498-43B3-948B-1728B52AA6E4}">
                  <adec:decorative xmlns:adec="http://schemas.microsoft.com/office/drawing/2017/decorative" val="1"/>
                </a:ext>
              </a:extLst>
            </p:cNvPr>
            <p:cNvSpPr/>
            <p:nvPr/>
          </p:nvSpPr>
          <p:spPr>
            <a:xfrm>
              <a:off x="520085" y="3536636"/>
              <a:ext cx="2947874" cy="674345"/>
            </a:xfrm>
            <a:custGeom>
              <a:avLst/>
              <a:gdLst>
                <a:gd name="connsiteX0" fmla="*/ 76272 w 2947874"/>
                <a:gd name="connsiteY0" fmla="*/ 447743 h 2993642"/>
                <a:gd name="connsiteX1" fmla="*/ 7643 w 2947874"/>
                <a:gd name="connsiteY1" fmla="*/ 1339135 h 2993642"/>
                <a:gd name="connsiteX2" fmla="*/ 119773 w 2947874"/>
                <a:gd name="connsiteY2" fmla="*/ 2752952 h 2993642"/>
                <a:gd name="connsiteX3" fmla="*/ 1107119 w 2947874"/>
                <a:gd name="connsiteY3" fmla="*/ 2910280 h 2993642"/>
                <a:gd name="connsiteX4" fmla="*/ 2124266 w 2947874"/>
                <a:gd name="connsiteY4" fmla="*/ 2988486 h 2993642"/>
                <a:gd name="connsiteX5" fmla="*/ 2828436 w 2947874"/>
                <a:gd name="connsiteY5" fmla="*/ 2817022 h 2993642"/>
                <a:gd name="connsiteX6" fmla="*/ 2939842 w 2947874"/>
                <a:gd name="connsiteY6" fmla="*/ 2376064 h 2993642"/>
                <a:gd name="connsiteX7" fmla="*/ 2914214 w 2947874"/>
                <a:gd name="connsiteY7" fmla="*/ 1426056 h 2993642"/>
                <a:gd name="connsiteX8" fmla="*/ 2881174 w 2947874"/>
                <a:gd name="connsiteY8" fmla="*/ 713417 h 2993642"/>
                <a:gd name="connsiteX9" fmla="*/ 2754649 w 2947874"/>
                <a:gd name="connsiteY9" fmla="*/ 206979 h 2993642"/>
                <a:gd name="connsiteX10" fmla="*/ 2431810 w 2947874"/>
                <a:gd name="connsiteY10" fmla="*/ 101639 h 2993642"/>
                <a:gd name="connsiteX11" fmla="*/ 836820 w 2947874"/>
                <a:gd name="connsiteY11" fmla="*/ 31669 h 2993642"/>
                <a:gd name="connsiteX12" fmla="*/ 234058 w 2947874"/>
                <a:gd name="connsiteY12" fmla="*/ 121296 h 2993642"/>
                <a:gd name="connsiteX13" fmla="*/ 76272 w 2947874"/>
                <a:gd name="connsiteY13" fmla="*/ 447743 h 299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7874" h="2993642">
                  <a:moveTo>
                    <a:pt x="76272" y="447743"/>
                  </a:moveTo>
                  <a:cubicBezTo>
                    <a:pt x="58882" y="823463"/>
                    <a:pt x="26795" y="963528"/>
                    <a:pt x="7643" y="1339135"/>
                  </a:cubicBezTo>
                  <a:cubicBezTo>
                    <a:pt x="-375" y="1496305"/>
                    <a:pt x="-30216" y="2663187"/>
                    <a:pt x="119773" y="2752952"/>
                  </a:cubicBezTo>
                  <a:cubicBezTo>
                    <a:pt x="453156" y="2952397"/>
                    <a:pt x="783921" y="2894231"/>
                    <a:pt x="1107119" y="2910280"/>
                  </a:cubicBezTo>
                  <a:cubicBezTo>
                    <a:pt x="1438334" y="2926702"/>
                    <a:pt x="1762224" y="3014471"/>
                    <a:pt x="2124266" y="2988486"/>
                  </a:cubicBezTo>
                  <a:cubicBezTo>
                    <a:pt x="2272687" y="2977842"/>
                    <a:pt x="2718810" y="2942709"/>
                    <a:pt x="2828436" y="2817022"/>
                  </a:cubicBezTo>
                  <a:cubicBezTo>
                    <a:pt x="2923075" y="2708464"/>
                    <a:pt x="2930421" y="2525883"/>
                    <a:pt x="2939842" y="2376064"/>
                  </a:cubicBezTo>
                  <a:cubicBezTo>
                    <a:pt x="2961188" y="2036928"/>
                    <a:pt x="2934407" y="1763201"/>
                    <a:pt x="2914214" y="1426056"/>
                  </a:cubicBezTo>
                  <a:cubicBezTo>
                    <a:pt x="2902257" y="1226154"/>
                    <a:pt x="2890628" y="913789"/>
                    <a:pt x="2881174" y="713417"/>
                  </a:cubicBezTo>
                  <a:cubicBezTo>
                    <a:pt x="2871490" y="507668"/>
                    <a:pt x="2921527" y="325303"/>
                    <a:pt x="2754649" y="206979"/>
                  </a:cubicBezTo>
                  <a:cubicBezTo>
                    <a:pt x="2663575" y="142389"/>
                    <a:pt x="2535000" y="115842"/>
                    <a:pt x="2431810" y="101639"/>
                  </a:cubicBezTo>
                  <a:cubicBezTo>
                    <a:pt x="1863267" y="23391"/>
                    <a:pt x="1438743" y="-41702"/>
                    <a:pt x="836820" y="31669"/>
                  </a:cubicBezTo>
                  <a:cubicBezTo>
                    <a:pt x="679156" y="50886"/>
                    <a:pt x="377689" y="37095"/>
                    <a:pt x="234058" y="121296"/>
                  </a:cubicBezTo>
                  <a:cubicBezTo>
                    <a:pt x="126572" y="184311"/>
                    <a:pt x="80109" y="288910"/>
                    <a:pt x="76272" y="447743"/>
                  </a:cubicBezTo>
                  <a:close/>
                </a:path>
              </a:pathLst>
            </a:custGeom>
            <a:solidFill>
              <a:schemeClr val="accent1">
                <a:lumMod val="20000"/>
                <a:lumOff val="80000"/>
              </a:schemeClr>
            </a:solidFill>
            <a:ln w="3294" cap="flat">
              <a:noFill/>
              <a:prstDash val="solid"/>
              <a:round/>
            </a:ln>
          </p:spPr>
          <p:txBody>
            <a:bodyPr vert="horz" lIns="108000" tIns="108000" rIns="180000" bIns="180000" rtlCol="0" anchor="ctr"/>
            <a:lstStyle/>
            <a:p>
              <a:endParaRPr lang="en-US" dirty="0"/>
            </a:p>
          </p:txBody>
        </p:sp>
        <p:sp>
          <p:nvSpPr>
            <p:cNvPr id="6" name="Main-Text" descr="Post-it note to highlight text">
              <a:extLst>
                <a:ext uri="{FF2B5EF4-FFF2-40B4-BE49-F238E27FC236}">
                  <a16:creationId xmlns:a16="http://schemas.microsoft.com/office/drawing/2014/main" id="{1F434A50-BE29-7E3C-FF92-25E34A525E8E}"/>
                </a:ext>
              </a:extLst>
            </p:cNvPr>
            <p:cNvSpPr txBox="1"/>
            <p:nvPr/>
          </p:nvSpPr>
          <p:spPr>
            <a:xfrm>
              <a:off x="609933" y="3659023"/>
              <a:ext cx="2768177" cy="42350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Second World War – Source 4</a:t>
              </a:r>
            </a:p>
          </p:txBody>
        </p:sp>
      </p:grpSp>
    </p:spTree>
    <p:extLst>
      <p:ext uri="{BB962C8B-B14F-4D97-AF65-F5344CB8AC3E}">
        <p14:creationId xmlns:p14="http://schemas.microsoft.com/office/powerpoint/2010/main" val="2235619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37242-C357-C079-E2C0-69F650B4D8C9}"/>
              </a:ext>
            </a:extLst>
          </p:cNvPr>
          <p:cNvSpPr>
            <a:spLocks noGrp="1"/>
          </p:cNvSpPr>
          <p:nvPr>
            <p:ph type="title"/>
          </p:nvPr>
        </p:nvSpPr>
        <p:spPr/>
        <p:txBody>
          <a:bodyPr/>
          <a:lstStyle/>
          <a:p>
            <a:r>
              <a:rPr lang="en-GB" sz="2800" b="1" dirty="0">
                <a:latin typeface="Arial" panose="020B0604020202020204" pitchFamily="34" charset="0"/>
                <a:cs typeface="Arial" panose="020B0604020202020204" pitchFamily="34" charset="0"/>
              </a:rPr>
              <a:t>Second World War – Source 5</a:t>
            </a:r>
          </a:p>
        </p:txBody>
      </p:sp>
      <p:sp>
        <p:nvSpPr>
          <p:cNvPr id="4" name="Picture 5" descr="Decorative shape">
            <a:extLst>
              <a:ext uri="{FF2B5EF4-FFF2-40B4-BE49-F238E27FC236}">
                <a16:creationId xmlns:a16="http://schemas.microsoft.com/office/drawing/2014/main" id="{BC7816B9-6518-D673-8028-868DEBE5477E}"/>
              </a:ext>
            </a:extLst>
          </p:cNvPr>
          <p:cNvSpPr/>
          <p:nvPr/>
        </p:nvSpPr>
        <p:spPr>
          <a:xfrm>
            <a:off x="381885" y="886684"/>
            <a:ext cx="10675345" cy="5819739"/>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chemeClr val="accent6">
              <a:lumMod val="20000"/>
              <a:lumOff val="80000"/>
            </a:schemeClr>
          </a:solidFill>
          <a:ln w="15449"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76B1B66C-74E9-0D52-4904-3907D3C287A1}"/>
              </a:ext>
            </a:extLst>
          </p:cNvPr>
          <p:cNvSpPr>
            <a:spLocks noGrp="1"/>
          </p:cNvSpPr>
          <p:nvPr>
            <p:ph idx="1"/>
          </p:nvPr>
        </p:nvSpPr>
        <p:spPr>
          <a:xfrm>
            <a:off x="938777" y="1327012"/>
            <a:ext cx="9561559" cy="5245996"/>
          </a:xfrm>
        </p:spPr>
        <p:txBody>
          <a:bodyPr/>
          <a:lstStyle/>
          <a:p>
            <a:pPr algn="ctr"/>
            <a:r>
              <a:rPr lang="en-GB" sz="2400" dirty="0">
                <a:latin typeface="Arial" panose="020B0604020202020204" pitchFamily="34" charset="0"/>
              </a:rPr>
              <a:t>Behind these stories of successful treatment lies a scheme which the British War Office has instituted to mobilise psychological experts throughout the country for this work. Shellshock exacted a heavy toll in the last War. Today, the most advanced treatment, including hypnotism, suggestion and other forms of psychotherapy are used.</a:t>
            </a:r>
          </a:p>
          <a:p>
            <a:pPr algn="ctr"/>
            <a:r>
              <a:rPr lang="en-GB" sz="2400" dirty="0">
                <a:latin typeface="Arial" panose="020B0604020202020204" pitchFamily="34" charset="0"/>
              </a:rPr>
              <a:t>They are also interested in prevention as well as cure. Every recruit undergoes a minor form of psychoanalysis at his medical examination to discover if he has any history or symptom of nervous disorder which might affect his discipline in the frontline.</a:t>
            </a:r>
          </a:p>
          <a:p>
            <a:pPr algn="ctr"/>
            <a:r>
              <a:rPr lang="en-GB" sz="2400" dirty="0">
                <a:latin typeface="Arial" panose="020B0604020202020204" pitchFamily="34" charset="0"/>
              </a:rPr>
              <a:t>Thus, men who might crack up under strain or, as in the last War, might run the risk of being shot for cowardice, in reality due to some neurosis, will be found in time.</a:t>
            </a:r>
          </a:p>
          <a:p>
            <a:pPr algn="ctr"/>
            <a:r>
              <a:rPr lang="en-GB" sz="2400" dirty="0">
                <a:latin typeface="Arial" panose="020B0604020202020204" pitchFamily="34" charset="0"/>
              </a:rPr>
              <a:t>Taken from an article in The Lancet, 1940</a:t>
            </a:r>
          </a:p>
          <a:p>
            <a:endParaRPr lang="en-GB" dirty="0"/>
          </a:p>
        </p:txBody>
      </p:sp>
      <p:grpSp>
        <p:nvGrpSpPr>
          <p:cNvPr id="8" name="Post-It" descr="Post-it note to highlight text">
            <a:extLst>
              <a:ext uri="{FF2B5EF4-FFF2-40B4-BE49-F238E27FC236}">
                <a16:creationId xmlns:a16="http://schemas.microsoft.com/office/drawing/2014/main" id="{A6F409F8-FEBB-878C-D500-A35FFE876344}"/>
              </a:ext>
            </a:extLst>
          </p:cNvPr>
          <p:cNvGrpSpPr/>
          <p:nvPr/>
        </p:nvGrpSpPr>
        <p:grpSpPr>
          <a:xfrm>
            <a:off x="6515234" y="151577"/>
            <a:ext cx="4838566" cy="735106"/>
            <a:chOff x="520085" y="3536636"/>
            <a:chExt cx="2947874" cy="674345"/>
          </a:xfrm>
        </p:grpSpPr>
        <p:sp>
          <p:nvSpPr>
            <p:cNvPr id="9" name="Decorative-Blob">
              <a:extLst>
                <a:ext uri="{FF2B5EF4-FFF2-40B4-BE49-F238E27FC236}">
                  <a16:creationId xmlns:a16="http://schemas.microsoft.com/office/drawing/2014/main" id="{E5E17592-AFAC-38AF-1FB0-8D83DDCD51EB}"/>
                </a:ext>
                <a:ext uri="{C183D7F6-B498-43B3-948B-1728B52AA6E4}">
                  <adec:decorative xmlns:adec="http://schemas.microsoft.com/office/drawing/2017/decorative" val="1"/>
                </a:ext>
              </a:extLst>
            </p:cNvPr>
            <p:cNvSpPr/>
            <p:nvPr/>
          </p:nvSpPr>
          <p:spPr>
            <a:xfrm>
              <a:off x="520085" y="3536636"/>
              <a:ext cx="2947874" cy="674345"/>
            </a:xfrm>
            <a:custGeom>
              <a:avLst/>
              <a:gdLst>
                <a:gd name="connsiteX0" fmla="*/ 76272 w 2947874"/>
                <a:gd name="connsiteY0" fmla="*/ 447743 h 2993642"/>
                <a:gd name="connsiteX1" fmla="*/ 7643 w 2947874"/>
                <a:gd name="connsiteY1" fmla="*/ 1339135 h 2993642"/>
                <a:gd name="connsiteX2" fmla="*/ 119773 w 2947874"/>
                <a:gd name="connsiteY2" fmla="*/ 2752952 h 2993642"/>
                <a:gd name="connsiteX3" fmla="*/ 1107119 w 2947874"/>
                <a:gd name="connsiteY3" fmla="*/ 2910280 h 2993642"/>
                <a:gd name="connsiteX4" fmla="*/ 2124266 w 2947874"/>
                <a:gd name="connsiteY4" fmla="*/ 2988486 h 2993642"/>
                <a:gd name="connsiteX5" fmla="*/ 2828436 w 2947874"/>
                <a:gd name="connsiteY5" fmla="*/ 2817022 h 2993642"/>
                <a:gd name="connsiteX6" fmla="*/ 2939842 w 2947874"/>
                <a:gd name="connsiteY6" fmla="*/ 2376064 h 2993642"/>
                <a:gd name="connsiteX7" fmla="*/ 2914214 w 2947874"/>
                <a:gd name="connsiteY7" fmla="*/ 1426056 h 2993642"/>
                <a:gd name="connsiteX8" fmla="*/ 2881174 w 2947874"/>
                <a:gd name="connsiteY8" fmla="*/ 713417 h 2993642"/>
                <a:gd name="connsiteX9" fmla="*/ 2754649 w 2947874"/>
                <a:gd name="connsiteY9" fmla="*/ 206979 h 2993642"/>
                <a:gd name="connsiteX10" fmla="*/ 2431810 w 2947874"/>
                <a:gd name="connsiteY10" fmla="*/ 101639 h 2993642"/>
                <a:gd name="connsiteX11" fmla="*/ 836820 w 2947874"/>
                <a:gd name="connsiteY11" fmla="*/ 31669 h 2993642"/>
                <a:gd name="connsiteX12" fmla="*/ 234058 w 2947874"/>
                <a:gd name="connsiteY12" fmla="*/ 121296 h 2993642"/>
                <a:gd name="connsiteX13" fmla="*/ 76272 w 2947874"/>
                <a:gd name="connsiteY13" fmla="*/ 447743 h 299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7874" h="2993642">
                  <a:moveTo>
                    <a:pt x="76272" y="447743"/>
                  </a:moveTo>
                  <a:cubicBezTo>
                    <a:pt x="58882" y="823463"/>
                    <a:pt x="26795" y="963528"/>
                    <a:pt x="7643" y="1339135"/>
                  </a:cubicBezTo>
                  <a:cubicBezTo>
                    <a:pt x="-375" y="1496305"/>
                    <a:pt x="-30216" y="2663187"/>
                    <a:pt x="119773" y="2752952"/>
                  </a:cubicBezTo>
                  <a:cubicBezTo>
                    <a:pt x="453156" y="2952397"/>
                    <a:pt x="783921" y="2894231"/>
                    <a:pt x="1107119" y="2910280"/>
                  </a:cubicBezTo>
                  <a:cubicBezTo>
                    <a:pt x="1438334" y="2926702"/>
                    <a:pt x="1762224" y="3014471"/>
                    <a:pt x="2124266" y="2988486"/>
                  </a:cubicBezTo>
                  <a:cubicBezTo>
                    <a:pt x="2272687" y="2977842"/>
                    <a:pt x="2718810" y="2942709"/>
                    <a:pt x="2828436" y="2817022"/>
                  </a:cubicBezTo>
                  <a:cubicBezTo>
                    <a:pt x="2923075" y="2708464"/>
                    <a:pt x="2930421" y="2525883"/>
                    <a:pt x="2939842" y="2376064"/>
                  </a:cubicBezTo>
                  <a:cubicBezTo>
                    <a:pt x="2961188" y="2036928"/>
                    <a:pt x="2934407" y="1763201"/>
                    <a:pt x="2914214" y="1426056"/>
                  </a:cubicBezTo>
                  <a:cubicBezTo>
                    <a:pt x="2902257" y="1226154"/>
                    <a:pt x="2890628" y="913789"/>
                    <a:pt x="2881174" y="713417"/>
                  </a:cubicBezTo>
                  <a:cubicBezTo>
                    <a:pt x="2871490" y="507668"/>
                    <a:pt x="2921527" y="325303"/>
                    <a:pt x="2754649" y="206979"/>
                  </a:cubicBezTo>
                  <a:cubicBezTo>
                    <a:pt x="2663575" y="142389"/>
                    <a:pt x="2535000" y="115842"/>
                    <a:pt x="2431810" y="101639"/>
                  </a:cubicBezTo>
                  <a:cubicBezTo>
                    <a:pt x="1863267" y="23391"/>
                    <a:pt x="1438743" y="-41702"/>
                    <a:pt x="836820" y="31669"/>
                  </a:cubicBezTo>
                  <a:cubicBezTo>
                    <a:pt x="679156" y="50886"/>
                    <a:pt x="377689" y="37095"/>
                    <a:pt x="234058" y="121296"/>
                  </a:cubicBezTo>
                  <a:cubicBezTo>
                    <a:pt x="126572" y="184311"/>
                    <a:pt x="80109" y="288910"/>
                    <a:pt x="76272" y="447743"/>
                  </a:cubicBezTo>
                  <a:close/>
                </a:path>
              </a:pathLst>
            </a:custGeom>
            <a:solidFill>
              <a:schemeClr val="accent1">
                <a:lumMod val="20000"/>
                <a:lumOff val="80000"/>
              </a:schemeClr>
            </a:solidFill>
            <a:ln w="3294" cap="flat">
              <a:noFill/>
              <a:prstDash val="solid"/>
              <a:round/>
            </a:ln>
          </p:spPr>
          <p:txBody>
            <a:bodyPr vert="horz" lIns="108000" tIns="108000" rIns="180000" bIns="180000" rtlCol="0" anchor="ctr"/>
            <a:lstStyle/>
            <a:p>
              <a:endParaRPr lang="en-US" dirty="0"/>
            </a:p>
          </p:txBody>
        </p:sp>
        <p:sp>
          <p:nvSpPr>
            <p:cNvPr id="10" name="Main-Text" descr="Post-it note to highlight text">
              <a:extLst>
                <a:ext uri="{FF2B5EF4-FFF2-40B4-BE49-F238E27FC236}">
                  <a16:creationId xmlns:a16="http://schemas.microsoft.com/office/drawing/2014/main" id="{8ACF89E0-AF40-F25F-C6F3-AAD79DB95C11}"/>
                </a:ext>
              </a:extLst>
            </p:cNvPr>
            <p:cNvSpPr txBox="1"/>
            <p:nvPr/>
          </p:nvSpPr>
          <p:spPr>
            <a:xfrm>
              <a:off x="609933" y="3659023"/>
              <a:ext cx="2768177" cy="42350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Second World War – Source 5</a:t>
              </a:r>
            </a:p>
          </p:txBody>
        </p:sp>
      </p:grpSp>
    </p:spTree>
    <p:extLst>
      <p:ext uri="{BB962C8B-B14F-4D97-AF65-F5344CB8AC3E}">
        <p14:creationId xmlns:p14="http://schemas.microsoft.com/office/powerpoint/2010/main" val="1022772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37242-C357-C079-E2C0-69F650B4D8C9}"/>
              </a:ext>
            </a:extLst>
          </p:cNvPr>
          <p:cNvSpPr>
            <a:spLocks noGrp="1"/>
          </p:cNvSpPr>
          <p:nvPr>
            <p:ph type="title"/>
          </p:nvPr>
        </p:nvSpPr>
        <p:spPr/>
        <p:txBody>
          <a:bodyPr/>
          <a:lstStyle/>
          <a:p>
            <a:r>
              <a:rPr lang="en-GB" sz="2800" b="1" dirty="0">
                <a:latin typeface="Arial" panose="020B0604020202020204" pitchFamily="34" charset="0"/>
                <a:cs typeface="Arial" panose="020B0604020202020204" pitchFamily="34" charset="0"/>
              </a:rPr>
              <a:t>Second World War – Source 6</a:t>
            </a:r>
          </a:p>
        </p:txBody>
      </p:sp>
      <p:sp>
        <p:nvSpPr>
          <p:cNvPr id="4" name="Picture 5" descr="Decorative shape">
            <a:extLst>
              <a:ext uri="{FF2B5EF4-FFF2-40B4-BE49-F238E27FC236}">
                <a16:creationId xmlns:a16="http://schemas.microsoft.com/office/drawing/2014/main" id="{BC7816B9-6518-D673-8028-868DEBE5477E}"/>
              </a:ext>
            </a:extLst>
          </p:cNvPr>
          <p:cNvSpPr/>
          <p:nvPr/>
        </p:nvSpPr>
        <p:spPr>
          <a:xfrm>
            <a:off x="381885" y="886684"/>
            <a:ext cx="10675345" cy="5971316"/>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chemeClr val="accent6">
              <a:lumMod val="20000"/>
              <a:lumOff val="80000"/>
            </a:schemeClr>
          </a:solidFill>
          <a:ln w="15449"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76B1B66C-74E9-0D52-4904-3907D3C287A1}"/>
              </a:ext>
            </a:extLst>
          </p:cNvPr>
          <p:cNvSpPr>
            <a:spLocks noGrp="1"/>
          </p:cNvSpPr>
          <p:nvPr>
            <p:ph idx="1"/>
          </p:nvPr>
        </p:nvSpPr>
        <p:spPr>
          <a:xfrm>
            <a:off x="717176" y="1173555"/>
            <a:ext cx="10180309" cy="5245996"/>
          </a:xfrm>
        </p:spPr>
        <p:txBody>
          <a:bodyPr/>
          <a:lstStyle/>
          <a:p>
            <a:pPr algn="ctr"/>
            <a:r>
              <a:rPr lang="en-GB" sz="2400" dirty="0">
                <a:latin typeface="Arial" panose="020B0604020202020204" pitchFamily="34" charset="0"/>
              </a:rPr>
              <a:t>Between the Wars in fact, 1919 to 1939, it is fair to say that British military psychiatry more or less stagnated. By 1939, there were only six British doctors in the British military who really had any kind of psychiatric training at all.</a:t>
            </a:r>
          </a:p>
          <a:p>
            <a:pPr algn="ctr"/>
            <a:r>
              <a:rPr lang="en-GB" sz="2400" dirty="0">
                <a:latin typeface="Arial" panose="020B0604020202020204" pitchFamily="34" charset="0"/>
              </a:rPr>
              <a:t>After the War broke out, this situation did improve. In 1942, for example, a dedicated directorate of psychiatry was set up in the War Office, and by 1944, as opposed to six psychiatrists at the beginning, there were over 200 working for the British Army, about half of which were attached to British units overseas. But in 1940, when the British expeditionary force went to France, it had just a couple of psychiatrists attached to it and there was no system of providing forward advance psychiatry – that was the system that had been found to be effective in some ways in the First World War. </a:t>
            </a:r>
          </a:p>
          <a:p>
            <a:pPr algn="ctr"/>
            <a:r>
              <a:rPr lang="en-GB" sz="2400" dirty="0">
                <a:latin typeface="Arial" panose="020B0604020202020204" pitchFamily="34" charset="0"/>
              </a:rPr>
              <a:t>The Second World War: Shellshock to Psychiatry, Dr Roderick Bailey 2014</a:t>
            </a:r>
          </a:p>
          <a:p>
            <a:endParaRPr lang="en-GB" dirty="0"/>
          </a:p>
        </p:txBody>
      </p:sp>
      <p:grpSp>
        <p:nvGrpSpPr>
          <p:cNvPr id="8" name="Post-It" descr="Post-it note to highlight text">
            <a:extLst>
              <a:ext uri="{FF2B5EF4-FFF2-40B4-BE49-F238E27FC236}">
                <a16:creationId xmlns:a16="http://schemas.microsoft.com/office/drawing/2014/main" id="{A6F409F8-FEBB-878C-D500-A35FFE876344}"/>
              </a:ext>
            </a:extLst>
          </p:cNvPr>
          <p:cNvGrpSpPr/>
          <p:nvPr/>
        </p:nvGrpSpPr>
        <p:grpSpPr>
          <a:xfrm>
            <a:off x="6515234" y="151577"/>
            <a:ext cx="4838566" cy="735106"/>
            <a:chOff x="520085" y="3536636"/>
            <a:chExt cx="2947874" cy="674345"/>
          </a:xfrm>
        </p:grpSpPr>
        <p:sp>
          <p:nvSpPr>
            <p:cNvPr id="9" name="Decorative-Blob">
              <a:extLst>
                <a:ext uri="{FF2B5EF4-FFF2-40B4-BE49-F238E27FC236}">
                  <a16:creationId xmlns:a16="http://schemas.microsoft.com/office/drawing/2014/main" id="{E5E17592-AFAC-38AF-1FB0-8D83DDCD51EB}"/>
                </a:ext>
                <a:ext uri="{C183D7F6-B498-43B3-948B-1728B52AA6E4}">
                  <adec:decorative xmlns:adec="http://schemas.microsoft.com/office/drawing/2017/decorative" val="1"/>
                </a:ext>
              </a:extLst>
            </p:cNvPr>
            <p:cNvSpPr/>
            <p:nvPr/>
          </p:nvSpPr>
          <p:spPr>
            <a:xfrm>
              <a:off x="520085" y="3536636"/>
              <a:ext cx="2947874" cy="674345"/>
            </a:xfrm>
            <a:custGeom>
              <a:avLst/>
              <a:gdLst>
                <a:gd name="connsiteX0" fmla="*/ 76272 w 2947874"/>
                <a:gd name="connsiteY0" fmla="*/ 447743 h 2993642"/>
                <a:gd name="connsiteX1" fmla="*/ 7643 w 2947874"/>
                <a:gd name="connsiteY1" fmla="*/ 1339135 h 2993642"/>
                <a:gd name="connsiteX2" fmla="*/ 119773 w 2947874"/>
                <a:gd name="connsiteY2" fmla="*/ 2752952 h 2993642"/>
                <a:gd name="connsiteX3" fmla="*/ 1107119 w 2947874"/>
                <a:gd name="connsiteY3" fmla="*/ 2910280 h 2993642"/>
                <a:gd name="connsiteX4" fmla="*/ 2124266 w 2947874"/>
                <a:gd name="connsiteY4" fmla="*/ 2988486 h 2993642"/>
                <a:gd name="connsiteX5" fmla="*/ 2828436 w 2947874"/>
                <a:gd name="connsiteY5" fmla="*/ 2817022 h 2993642"/>
                <a:gd name="connsiteX6" fmla="*/ 2939842 w 2947874"/>
                <a:gd name="connsiteY6" fmla="*/ 2376064 h 2993642"/>
                <a:gd name="connsiteX7" fmla="*/ 2914214 w 2947874"/>
                <a:gd name="connsiteY7" fmla="*/ 1426056 h 2993642"/>
                <a:gd name="connsiteX8" fmla="*/ 2881174 w 2947874"/>
                <a:gd name="connsiteY8" fmla="*/ 713417 h 2993642"/>
                <a:gd name="connsiteX9" fmla="*/ 2754649 w 2947874"/>
                <a:gd name="connsiteY9" fmla="*/ 206979 h 2993642"/>
                <a:gd name="connsiteX10" fmla="*/ 2431810 w 2947874"/>
                <a:gd name="connsiteY10" fmla="*/ 101639 h 2993642"/>
                <a:gd name="connsiteX11" fmla="*/ 836820 w 2947874"/>
                <a:gd name="connsiteY11" fmla="*/ 31669 h 2993642"/>
                <a:gd name="connsiteX12" fmla="*/ 234058 w 2947874"/>
                <a:gd name="connsiteY12" fmla="*/ 121296 h 2993642"/>
                <a:gd name="connsiteX13" fmla="*/ 76272 w 2947874"/>
                <a:gd name="connsiteY13" fmla="*/ 447743 h 299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7874" h="2993642">
                  <a:moveTo>
                    <a:pt x="76272" y="447743"/>
                  </a:moveTo>
                  <a:cubicBezTo>
                    <a:pt x="58882" y="823463"/>
                    <a:pt x="26795" y="963528"/>
                    <a:pt x="7643" y="1339135"/>
                  </a:cubicBezTo>
                  <a:cubicBezTo>
                    <a:pt x="-375" y="1496305"/>
                    <a:pt x="-30216" y="2663187"/>
                    <a:pt x="119773" y="2752952"/>
                  </a:cubicBezTo>
                  <a:cubicBezTo>
                    <a:pt x="453156" y="2952397"/>
                    <a:pt x="783921" y="2894231"/>
                    <a:pt x="1107119" y="2910280"/>
                  </a:cubicBezTo>
                  <a:cubicBezTo>
                    <a:pt x="1438334" y="2926702"/>
                    <a:pt x="1762224" y="3014471"/>
                    <a:pt x="2124266" y="2988486"/>
                  </a:cubicBezTo>
                  <a:cubicBezTo>
                    <a:pt x="2272687" y="2977842"/>
                    <a:pt x="2718810" y="2942709"/>
                    <a:pt x="2828436" y="2817022"/>
                  </a:cubicBezTo>
                  <a:cubicBezTo>
                    <a:pt x="2923075" y="2708464"/>
                    <a:pt x="2930421" y="2525883"/>
                    <a:pt x="2939842" y="2376064"/>
                  </a:cubicBezTo>
                  <a:cubicBezTo>
                    <a:pt x="2961188" y="2036928"/>
                    <a:pt x="2934407" y="1763201"/>
                    <a:pt x="2914214" y="1426056"/>
                  </a:cubicBezTo>
                  <a:cubicBezTo>
                    <a:pt x="2902257" y="1226154"/>
                    <a:pt x="2890628" y="913789"/>
                    <a:pt x="2881174" y="713417"/>
                  </a:cubicBezTo>
                  <a:cubicBezTo>
                    <a:pt x="2871490" y="507668"/>
                    <a:pt x="2921527" y="325303"/>
                    <a:pt x="2754649" y="206979"/>
                  </a:cubicBezTo>
                  <a:cubicBezTo>
                    <a:pt x="2663575" y="142389"/>
                    <a:pt x="2535000" y="115842"/>
                    <a:pt x="2431810" y="101639"/>
                  </a:cubicBezTo>
                  <a:cubicBezTo>
                    <a:pt x="1863267" y="23391"/>
                    <a:pt x="1438743" y="-41702"/>
                    <a:pt x="836820" y="31669"/>
                  </a:cubicBezTo>
                  <a:cubicBezTo>
                    <a:pt x="679156" y="50886"/>
                    <a:pt x="377689" y="37095"/>
                    <a:pt x="234058" y="121296"/>
                  </a:cubicBezTo>
                  <a:cubicBezTo>
                    <a:pt x="126572" y="184311"/>
                    <a:pt x="80109" y="288910"/>
                    <a:pt x="76272" y="447743"/>
                  </a:cubicBezTo>
                  <a:close/>
                </a:path>
              </a:pathLst>
            </a:custGeom>
            <a:solidFill>
              <a:schemeClr val="accent1">
                <a:lumMod val="20000"/>
                <a:lumOff val="80000"/>
              </a:schemeClr>
            </a:solidFill>
            <a:ln w="3294" cap="flat">
              <a:noFill/>
              <a:prstDash val="solid"/>
              <a:round/>
            </a:ln>
          </p:spPr>
          <p:txBody>
            <a:bodyPr vert="horz" lIns="108000" tIns="108000" rIns="180000" bIns="180000" rtlCol="0" anchor="ctr"/>
            <a:lstStyle/>
            <a:p>
              <a:endParaRPr lang="en-US" dirty="0"/>
            </a:p>
          </p:txBody>
        </p:sp>
        <p:sp>
          <p:nvSpPr>
            <p:cNvPr id="10" name="Main-Text" descr="Post-it note to highlight text">
              <a:extLst>
                <a:ext uri="{FF2B5EF4-FFF2-40B4-BE49-F238E27FC236}">
                  <a16:creationId xmlns:a16="http://schemas.microsoft.com/office/drawing/2014/main" id="{8ACF89E0-AF40-F25F-C6F3-AAD79DB95C11}"/>
                </a:ext>
              </a:extLst>
            </p:cNvPr>
            <p:cNvSpPr txBox="1"/>
            <p:nvPr/>
          </p:nvSpPr>
          <p:spPr>
            <a:xfrm>
              <a:off x="609933" y="3659023"/>
              <a:ext cx="2768177" cy="42350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Second World War – Source 6</a:t>
              </a:r>
            </a:p>
          </p:txBody>
        </p:sp>
      </p:grpSp>
    </p:spTree>
    <p:extLst>
      <p:ext uri="{BB962C8B-B14F-4D97-AF65-F5344CB8AC3E}">
        <p14:creationId xmlns:p14="http://schemas.microsoft.com/office/powerpoint/2010/main" val="1354049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6E69A-57F4-B446-583F-BE09D4457776}"/>
              </a:ext>
            </a:extLst>
          </p:cNvPr>
          <p:cNvSpPr>
            <a:spLocks noGrp="1"/>
          </p:cNvSpPr>
          <p:nvPr>
            <p:ph type="title"/>
          </p:nvPr>
        </p:nvSpPr>
        <p:spPr>
          <a:xfrm>
            <a:off x="305718" y="-1049337"/>
            <a:ext cx="10515600" cy="992187"/>
          </a:xfrm>
        </p:spPr>
        <p:txBody>
          <a:bodyPr/>
          <a:lstStyle/>
          <a:p>
            <a:r>
              <a:rPr lang="en-GB" dirty="0"/>
              <a:t>Activity 2</a:t>
            </a:r>
          </a:p>
        </p:txBody>
      </p:sp>
      <p:grpSp>
        <p:nvGrpSpPr>
          <p:cNvPr id="4" name="Post-It" descr="Post-it note to highlight text">
            <a:extLst>
              <a:ext uri="{FF2B5EF4-FFF2-40B4-BE49-F238E27FC236}">
                <a16:creationId xmlns:a16="http://schemas.microsoft.com/office/drawing/2014/main" id="{DA79D9AC-8E4A-74DE-88E2-8DD84C7DF4A7}"/>
              </a:ext>
            </a:extLst>
          </p:cNvPr>
          <p:cNvGrpSpPr/>
          <p:nvPr/>
        </p:nvGrpSpPr>
        <p:grpSpPr>
          <a:xfrm>
            <a:off x="724952" y="686485"/>
            <a:ext cx="4838566" cy="3521959"/>
            <a:chOff x="439945" y="2669664"/>
            <a:chExt cx="2947874" cy="3230846"/>
          </a:xfrm>
        </p:grpSpPr>
        <p:sp>
          <p:nvSpPr>
            <p:cNvPr id="5" name="Decorative-Blob">
              <a:extLst>
                <a:ext uri="{FF2B5EF4-FFF2-40B4-BE49-F238E27FC236}">
                  <a16:creationId xmlns:a16="http://schemas.microsoft.com/office/drawing/2014/main" id="{A8796D5B-5CE2-1FB7-9748-370B927B1A40}"/>
                </a:ext>
                <a:ext uri="{C183D7F6-B498-43B3-948B-1728B52AA6E4}">
                  <adec:decorative xmlns:adec="http://schemas.microsoft.com/office/drawing/2017/decorative" val="1"/>
                </a:ext>
              </a:extLst>
            </p:cNvPr>
            <p:cNvSpPr/>
            <p:nvPr/>
          </p:nvSpPr>
          <p:spPr>
            <a:xfrm>
              <a:off x="439945" y="2906868"/>
              <a:ext cx="2947874" cy="2993642"/>
            </a:xfrm>
            <a:custGeom>
              <a:avLst/>
              <a:gdLst>
                <a:gd name="connsiteX0" fmla="*/ 76272 w 2947874"/>
                <a:gd name="connsiteY0" fmla="*/ 447743 h 2993642"/>
                <a:gd name="connsiteX1" fmla="*/ 7643 w 2947874"/>
                <a:gd name="connsiteY1" fmla="*/ 1339135 h 2993642"/>
                <a:gd name="connsiteX2" fmla="*/ 119773 w 2947874"/>
                <a:gd name="connsiteY2" fmla="*/ 2752952 h 2993642"/>
                <a:gd name="connsiteX3" fmla="*/ 1107119 w 2947874"/>
                <a:gd name="connsiteY3" fmla="*/ 2910280 h 2993642"/>
                <a:gd name="connsiteX4" fmla="*/ 2124266 w 2947874"/>
                <a:gd name="connsiteY4" fmla="*/ 2988486 h 2993642"/>
                <a:gd name="connsiteX5" fmla="*/ 2828436 w 2947874"/>
                <a:gd name="connsiteY5" fmla="*/ 2817022 h 2993642"/>
                <a:gd name="connsiteX6" fmla="*/ 2939842 w 2947874"/>
                <a:gd name="connsiteY6" fmla="*/ 2376064 h 2993642"/>
                <a:gd name="connsiteX7" fmla="*/ 2914214 w 2947874"/>
                <a:gd name="connsiteY7" fmla="*/ 1426056 h 2993642"/>
                <a:gd name="connsiteX8" fmla="*/ 2881174 w 2947874"/>
                <a:gd name="connsiteY8" fmla="*/ 713417 h 2993642"/>
                <a:gd name="connsiteX9" fmla="*/ 2754649 w 2947874"/>
                <a:gd name="connsiteY9" fmla="*/ 206979 h 2993642"/>
                <a:gd name="connsiteX10" fmla="*/ 2431810 w 2947874"/>
                <a:gd name="connsiteY10" fmla="*/ 101639 h 2993642"/>
                <a:gd name="connsiteX11" fmla="*/ 836820 w 2947874"/>
                <a:gd name="connsiteY11" fmla="*/ 31669 h 2993642"/>
                <a:gd name="connsiteX12" fmla="*/ 234058 w 2947874"/>
                <a:gd name="connsiteY12" fmla="*/ 121296 h 2993642"/>
                <a:gd name="connsiteX13" fmla="*/ 76272 w 2947874"/>
                <a:gd name="connsiteY13" fmla="*/ 447743 h 299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7874" h="2993642">
                  <a:moveTo>
                    <a:pt x="76272" y="447743"/>
                  </a:moveTo>
                  <a:cubicBezTo>
                    <a:pt x="58882" y="823463"/>
                    <a:pt x="26795" y="963528"/>
                    <a:pt x="7643" y="1339135"/>
                  </a:cubicBezTo>
                  <a:cubicBezTo>
                    <a:pt x="-375" y="1496305"/>
                    <a:pt x="-30216" y="2663187"/>
                    <a:pt x="119773" y="2752952"/>
                  </a:cubicBezTo>
                  <a:cubicBezTo>
                    <a:pt x="453156" y="2952397"/>
                    <a:pt x="783921" y="2894231"/>
                    <a:pt x="1107119" y="2910280"/>
                  </a:cubicBezTo>
                  <a:cubicBezTo>
                    <a:pt x="1438334" y="2926702"/>
                    <a:pt x="1762224" y="3014471"/>
                    <a:pt x="2124266" y="2988486"/>
                  </a:cubicBezTo>
                  <a:cubicBezTo>
                    <a:pt x="2272687" y="2977842"/>
                    <a:pt x="2718810" y="2942709"/>
                    <a:pt x="2828436" y="2817022"/>
                  </a:cubicBezTo>
                  <a:cubicBezTo>
                    <a:pt x="2923075" y="2708464"/>
                    <a:pt x="2930421" y="2525883"/>
                    <a:pt x="2939842" y="2376064"/>
                  </a:cubicBezTo>
                  <a:cubicBezTo>
                    <a:pt x="2961188" y="2036928"/>
                    <a:pt x="2934407" y="1763201"/>
                    <a:pt x="2914214" y="1426056"/>
                  </a:cubicBezTo>
                  <a:cubicBezTo>
                    <a:pt x="2902257" y="1226154"/>
                    <a:pt x="2890628" y="913789"/>
                    <a:pt x="2881174" y="713417"/>
                  </a:cubicBezTo>
                  <a:cubicBezTo>
                    <a:pt x="2871490" y="507668"/>
                    <a:pt x="2921527" y="325303"/>
                    <a:pt x="2754649" y="206979"/>
                  </a:cubicBezTo>
                  <a:cubicBezTo>
                    <a:pt x="2663575" y="142389"/>
                    <a:pt x="2535000" y="115842"/>
                    <a:pt x="2431810" y="101639"/>
                  </a:cubicBezTo>
                  <a:cubicBezTo>
                    <a:pt x="1863267" y="23391"/>
                    <a:pt x="1438743" y="-41702"/>
                    <a:pt x="836820" y="31669"/>
                  </a:cubicBezTo>
                  <a:cubicBezTo>
                    <a:pt x="679156" y="50886"/>
                    <a:pt x="377689" y="37095"/>
                    <a:pt x="234058" y="121296"/>
                  </a:cubicBezTo>
                  <a:cubicBezTo>
                    <a:pt x="126572" y="184311"/>
                    <a:pt x="80109" y="288910"/>
                    <a:pt x="76272" y="447743"/>
                  </a:cubicBezTo>
                  <a:close/>
                </a:path>
              </a:pathLst>
            </a:custGeom>
            <a:solidFill>
              <a:schemeClr val="accent2">
                <a:lumMod val="40000"/>
                <a:lumOff val="60000"/>
              </a:schemeClr>
            </a:solidFill>
            <a:ln w="3294" cap="flat">
              <a:noFill/>
              <a:prstDash val="solid"/>
              <a:round/>
            </a:ln>
          </p:spPr>
          <p:txBody>
            <a:bodyPr vert="horz" lIns="108000" tIns="108000" rIns="180000" bIns="180000" rtlCol="0" anchor="ctr"/>
            <a:lstStyle/>
            <a:p>
              <a:endParaRPr lang="en-US" dirty="0"/>
            </a:p>
          </p:txBody>
        </p:sp>
        <p:sp>
          <p:nvSpPr>
            <p:cNvPr id="6" name="Decorative-Washi">
              <a:extLst>
                <a:ext uri="{FF2B5EF4-FFF2-40B4-BE49-F238E27FC236}">
                  <a16:creationId xmlns:a16="http://schemas.microsoft.com/office/drawing/2014/main" id="{9249BC92-B2E7-0DC0-24CE-81DA0DA1BC0D}"/>
                </a:ext>
                <a:ext uri="{C183D7F6-B498-43B3-948B-1728B52AA6E4}">
                  <adec:decorative xmlns:adec="http://schemas.microsoft.com/office/drawing/2017/decorative" val="1"/>
                </a:ext>
              </a:extLst>
            </p:cNvPr>
            <p:cNvSpPr/>
            <p:nvPr/>
          </p:nvSpPr>
          <p:spPr>
            <a:xfrm rot="10800000" flipV="1">
              <a:off x="990165" y="2669664"/>
              <a:ext cx="1853982" cy="483710"/>
            </a:xfrm>
            <a:custGeom>
              <a:avLst/>
              <a:gdLst>
                <a:gd name="connsiteX0" fmla="*/ -9 w 1699655"/>
                <a:gd name="connsiteY0" fmla="*/ 403590 h 548526"/>
                <a:gd name="connsiteX1" fmla="*/ -9 w 1699655"/>
                <a:gd name="connsiteY1" fmla="*/ 389709 h 548526"/>
                <a:gd name="connsiteX2" fmla="*/ 1104 w 1699655"/>
                <a:gd name="connsiteY2" fmla="*/ 380087 h 548526"/>
                <a:gd name="connsiteX3" fmla="*/ 7926 w 1699655"/>
                <a:gd name="connsiteY3" fmla="*/ 329422 h 548526"/>
                <a:gd name="connsiteX4" fmla="*/ 11222 w 1699655"/>
                <a:gd name="connsiteY4" fmla="*/ 277199 h 548526"/>
                <a:gd name="connsiteX5" fmla="*/ 11446 w 1699655"/>
                <a:gd name="connsiteY5" fmla="*/ 220084 h 548526"/>
                <a:gd name="connsiteX6" fmla="*/ 11182 w 1699655"/>
                <a:gd name="connsiteY6" fmla="*/ 186012 h 548526"/>
                <a:gd name="connsiteX7" fmla="*/ 9699 w 1699655"/>
                <a:gd name="connsiteY7" fmla="*/ 147904 h 548526"/>
                <a:gd name="connsiteX8" fmla="*/ 9976 w 1699655"/>
                <a:gd name="connsiteY8" fmla="*/ 113839 h 548526"/>
                <a:gd name="connsiteX9" fmla="*/ 10220 w 1699655"/>
                <a:gd name="connsiteY9" fmla="*/ 94610 h 548526"/>
                <a:gd name="connsiteX10" fmla="*/ 14590 w 1699655"/>
                <a:gd name="connsiteY10" fmla="*/ 61770 h 548526"/>
                <a:gd name="connsiteX11" fmla="*/ 23468 w 1699655"/>
                <a:gd name="connsiteY11" fmla="*/ 30906 h 548526"/>
                <a:gd name="connsiteX12" fmla="*/ 64400 w 1699655"/>
                <a:gd name="connsiteY12" fmla="*/ 3623 h 548526"/>
                <a:gd name="connsiteX13" fmla="*/ 108191 w 1699655"/>
                <a:gd name="connsiteY13" fmla="*/ 567 h 548526"/>
                <a:gd name="connsiteX14" fmla="*/ 160737 w 1699655"/>
                <a:gd name="connsiteY14" fmla="*/ 331 h 548526"/>
                <a:gd name="connsiteX15" fmla="*/ 202044 w 1699655"/>
                <a:gd name="connsiteY15" fmla="*/ 2 h 548526"/>
                <a:gd name="connsiteX16" fmla="*/ 284962 w 1699655"/>
                <a:gd name="connsiteY16" fmla="*/ 2240 h 548526"/>
                <a:gd name="connsiteX17" fmla="*/ 367036 w 1699655"/>
                <a:gd name="connsiteY17" fmla="*/ 4722 h 548526"/>
                <a:gd name="connsiteX18" fmla="*/ 440739 w 1699655"/>
                <a:gd name="connsiteY18" fmla="*/ 6632 h 548526"/>
                <a:gd name="connsiteX19" fmla="*/ 509287 w 1699655"/>
                <a:gd name="connsiteY19" fmla="*/ 7917 h 548526"/>
                <a:gd name="connsiteX20" fmla="*/ 585402 w 1699655"/>
                <a:gd name="connsiteY20" fmla="*/ 9781 h 548526"/>
                <a:gd name="connsiteX21" fmla="*/ 666797 w 1699655"/>
                <a:gd name="connsiteY21" fmla="*/ 10992 h 548526"/>
                <a:gd name="connsiteX22" fmla="*/ 760254 w 1699655"/>
                <a:gd name="connsiteY22" fmla="*/ 11743 h 548526"/>
                <a:gd name="connsiteX23" fmla="*/ 825181 w 1699655"/>
                <a:gd name="connsiteY23" fmla="*/ 12935 h 548526"/>
                <a:gd name="connsiteX24" fmla="*/ 912996 w 1699655"/>
                <a:gd name="connsiteY24" fmla="*/ 14212 h 548526"/>
                <a:gd name="connsiteX25" fmla="*/ 975968 w 1699655"/>
                <a:gd name="connsiteY25" fmla="*/ 14811 h 548526"/>
                <a:gd name="connsiteX26" fmla="*/ 1071801 w 1699655"/>
                <a:gd name="connsiteY26" fmla="*/ 16128 h 548526"/>
                <a:gd name="connsiteX27" fmla="*/ 1150714 w 1699655"/>
                <a:gd name="connsiteY27" fmla="*/ 18011 h 548526"/>
                <a:gd name="connsiteX28" fmla="*/ 1216730 w 1699655"/>
                <a:gd name="connsiteY28" fmla="*/ 20494 h 548526"/>
                <a:gd name="connsiteX29" fmla="*/ 1294721 w 1699655"/>
                <a:gd name="connsiteY29" fmla="*/ 23681 h 548526"/>
                <a:gd name="connsiteX30" fmla="*/ 1347453 w 1699655"/>
                <a:gd name="connsiteY30" fmla="*/ 26355 h 548526"/>
                <a:gd name="connsiteX31" fmla="*/ 1426458 w 1699655"/>
                <a:gd name="connsiteY31" fmla="*/ 31222 h 548526"/>
                <a:gd name="connsiteX32" fmla="*/ 1477926 w 1699655"/>
                <a:gd name="connsiteY32" fmla="*/ 34363 h 548526"/>
                <a:gd name="connsiteX33" fmla="*/ 1551092 w 1699655"/>
                <a:gd name="connsiteY33" fmla="*/ 42686 h 548526"/>
                <a:gd name="connsiteX34" fmla="*/ 1639618 w 1699655"/>
                <a:gd name="connsiteY34" fmla="*/ 69250 h 548526"/>
                <a:gd name="connsiteX35" fmla="*/ 1686289 w 1699655"/>
                <a:gd name="connsiteY35" fmla="*/ 111725 h 548526"/>
                <a:gd name="connsiteX36" fmla="*/ 1693918 w 1699655"/>
                <a:gd name="connsiteY36" fmla="*/ 144084 h 548526"/>
                <a:gd name="connsiteX37" fmla="*/ 1697516 w 1699655"/>
                <a:gd name="connsiteY37" fmla="*/ 206374 h 548526"/>
                <a:gd name="connsiteX38" fmla="*/ 1695579 w 1699655"/>
                <a:gd name="connsiteY38" fmla="*/ 249530 h 548526"/>
                <a:gd name="connsiteX39" fmla="*/ 1695320 w 1699655"/>
                <a:gd name="connsiteY39" fmla="*/ 300315 h 548526"/>
                <a:gd name="connsiteX40" fmla="*/ 1699223 w 1699655"/>
                <a:gd name="connsiteY40" fmla="*/ 359118 h 548526"/>
                <a:gd name="connsiteX41" fmla="*/ 1695966 w 1699655"/>
                <a:gd name="connsiteY41" fmla="*/ 409387 h 548526"/>
                <a:gd name="connsiteX42" fmla="*/ 1684960 w 1699655"/>
                <a:gd name="connsiteY42" fmla="*/ 464706 h 548526"/>
                <a:gd name="connsiteX43" fmla="*/ 1663152 w 1699655"/>
                <a:gd name="connsiteY43" fmla="*/ 516431 h 548526"/>
                <a:gd name="connsiteX44" fmla="*/ 1638834 w 1699655"/>
                <a:gd name="connsiteY44" fmla="*/ 533860 h 548526"/>
                <a:gd name="connsiteX45" fmla="*/ 1618935 w 1699655"/>
                <a:gd name="connsiteY45" fmla="*/ 538386 h 548526"/>
                <a:gd name="connsiteX46" fmla="*/ 1563758 w 1699655"/>
                <a:gd name="connsiteY46" fmla="*/ 543418 h 548526"/>
                <a:gd name="connsiteX47" fmla="*/ 1496220 w 1699655"/>
                <a:gd name="connsiteY47" fmla="*/ 546579 h 548526"/>
                <a:gd name="connsiteX48" fmla="*/ 1411227 w 1699655"/>
                <a:gd name="connsiteY48" fmla="*/ 547944 h 548526"/>
                <a:gd name="connsiteX49" fmla="*/ 1355479 w 1699655"/>
                <a:gd name="connsiteY49" fmla="*/ 548441 h 548526"/>
                <a:gd name="connsiteX50" fmla="*/ 1185032 w 1699655"/>
                <a:gd name="connsiteY50" fmla="*/ 547344 h 548526"/>
                <a:gd name="connsiteX51" fmla="*/ 1120972 w 1699655"/>
                <a:gd name="connsiteY51" fmla="*/ 545492 h 548526"/>
                <a:gd name="connsiteX52" fmla="*/ 1061385 w 1699655"/>
                <a:gd name="connsiteY52" fmla="*/ 543040 h 548526"/>
                <a:gd name="connsiteX53" fmla="*/ 1003690 w 1699655"/>
                <a:gd name="connsiteY53" fmla="*/ 541722 h 548526"/>
                <a:gd name="connsiteX54" fmla="*/ 929095 w 1699655"/>
                <a:gd name="connsiteY54" fmla="*/ 540976 h 548526"/>
                <a:gd name="connsiteX55" fmla="*/ 899850 w 1699655"/>
                <a:gd name="connsiteY55" fmla="*/ 540229 h 548526"/>
                <a:gd name="connsiteX56" fmla="*/ 852312 w 1699655"/>
                <a:gd name="connsiteY56" fmla="*/ 537833 h 548526"/>
                <a:gd name="connsiteX57" fmla="*/ 826352 w 1699655"/>
                <a:gd name="connsiteY57" fmla="*/ 536478 h 548526"/>
                <a:gd name="connsiteX58" fmla="*/ 770866 w 1699655"/>
                <a:gd name="connsiteY58" fmla="*/ 533418 h 548526"/>
                <a:gd name="connsiteX59" fmla="*/ 732927 w 1699655"/>
                <a:gd name="connsiteY59" fmla="*/ 531445 h 548526"/>
                <a:gd name="connsiteX60" fmla="*/ 677838 w 1699655"/>
                <a:gd name="connsiteY60" fmla="*/ 528376 h 548526"/>
                <a:gd name="connsiteX61" fmla="*/ 641105 w 1699655"/>
                <a:gd name="connsiteY61" fmla="*/ 526394 h 548526"/>
                <a:gd name="connsiteX62" fmla="*/ 591256 w 1699655"/>
                <a:gd name="connsiteY62" fmla="*/ 523344 h 548526"/>
                <a:gd name="connsiteX63" fmla="*/ 558959 w 1699655"/>
                <a:gd name="connsiteY63" fmla="*/ 521371 h 548526"/>
                <a:gd name="connsiteX64" fmla="*/ 509524 w 1699655"/>
                <a:gd name="connsiteY64" fmla="*/ 518330 h 548526"/>
                <a:gd name="connsiteX65" fmla="*/ 474011 w 1699655"/>
                <a:gd name="connsiteY65" fmla="*/ 516302 h 548526"/>
                <a:gd name="connsiteX66" fmla="*/ 427358 w 1699655"/>
                <a:gd name="connsiteY66" fmla="*/ 513343 h 548526"/>
                <a:gd name="connsiteX67" fmla="*/ 391838 w 1699655"/>
                <a:gd name="connsiteY67" fmla="*/ 511260 h 548526"/>
                <a:gd name="connsiteX68" fmla="*/ 331397 w 1699655"/>
                <a:gd name="connsiteY68" fmla="*/ 506330 h 548526"/>
                <a:gd name="connsiteX69" fmla="*/ 283986 w 1699655"/>
                <a:gd name="connsiteY69" fmla="*/ 500790 h 548526"/>
                <a:gd name="connsiteX70" fmla="*/ 225324 w 1699655"/>
                <a:gd name="connsiteY70" fmla="*/ 496182 h 548526"/>
                <a:gd name="connsiteX71" fmla="*/ 208068 w 1699655"/>
                <a:gd name="connsiteY71" fmla="*/ 496182 h 548526"/>
                <a:gd name="connsiteX72" fmla="*/ 192539 w 1699655"/>
                <a:gd name="connsiteY72" fmla="*/ 495168 h 548526"/>
                <a:gd name="connsiteX73" fmla="*/ 161112 w 1699655"/>
                <a:gd name="connsiteY73" fmla="*/ 489242 h 548526"/>
                <a:gd name="connsiteX74" fmla="*/ 117281 w 1699655"/>
                <a:gd name="connsiteY74" fmla="*/ 479674 h 548526"/>
                <a:gd name="connsiteX75" fmla="*/ 81972 w 1699655"/>
                <a:gd name="connsiteY75" fmla="*/ 466282 h 548526"/>
                <a:gd name="connsiteX76" fmla="*/ 26243 w 1699655"/>
                <a:gd name="connsiteY76" fmla="*/ 440254 h 548526"/>
                <a:gd name="connsiteX77" fmla="*/ 20970 w 1699655"/>
                <a:gd name="connsiteY77" fmla="*/ 436890 h 548526"/>
                <a:gd name="connsiteX78" fmla="*/ 2119 w 1699655"/>
                <a:gd name="connsiteY78" fmla="*/ 414401 h 548526"/>
                <a:gd name="connsiteX79" fmla="*/ -9 w 1699655"/>
                <a:gd name="connsiteY79" fmla="*/ 403590 h 54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699655" h="548526">
                  <a:moveTo>
                    <a:pt x="-9" y="403590"/>
                  </a:moveTo>
                  <a:lnTo>
                    <a:pt x="-9" y="389709"/>
                  </a:lnTo>
                  <a:cubicBezTo>
                    <a:pt x="353" y="386502"/>
                    <a:pt x="649" y="383294"/>
                    <a:pt x="1104" y="380087"/>
                  </a:cubicBezTo>
                  <a:cubicBezTo>
                    <a:pt x="3411" y="363192"/>
                    <a:pt x="6258" y="346344"/>
                    <a:pt x="7926" y="329422"/>
                  </a:cubicBezTo>
                  <a:cubicBezTo>
                    <a:pt x="9653" y="312048"/>
                    <a:pt x="10681" y="294619"/>
                    <a:pt x="11222" y="277199"/>
                  </a:cubicBezTo>
                  <a:cubicBezTo>
                    <a:pt x="11789" y="258176"/>
                    <a:pt x="11460" y="239122"/>
                    <a:pt x="11446" y="220084"/>
                  </a:cubicBezTo>
                  <a:cubicBezTo>
                    <a:pt x="11446" y="208731"/>
                    <a:pt x="11446" y="197365"/>
                    <a:pt x="11182" y="186012"/>
                  </a:cubicBezTo>
                  <a:cubicBezTo>
                    <a:pt x="10846" y="173309"/>
                    <a:pt x="9930" y="160613"/>
                    <a:pt x="9699" y="147904"/>
                  </a:cubicBezTo>
                  <a:cubicBezTo>
                    <a:pt x="9488" y="136544"/>
                    <a:pt x="9865" y="125192"/>
                    <a:pt x="9976" y="113839"/>
                  </a:cubicBezTo>
                  <a:cubicBezTo>
                    <a:pt x="10029" y="107432"/>
                    <a:pt x="9580" y="100985"/>
                    <a:pt x="10220" y="94610"/>
                  </a:cubicBezTo>
                  <a:cubicBezTo>
                    <a:pt x="11321" y="83640"/>
                    <a:pt x="13120" y="72715"/>
                    <a:pt x="14590" y="61770"/>
                  </a:cubicBezTo>
                  <a:cubicBezTo>
                    <a:pt x="15875" y="51073"/>
                    <a:pt x="18872" y="40651"/>
                    <a:pt x="23468" y="30906"/>
                  </a:cubicBezTo>
                  <a:cubicBezTo>
                    <a:pt x="31176" y="15090"/>
                    <a:pt x="46824" y="4661"/>
                    <a:pt x="64400" y="3623"/>
                  </a:cubicBezTo>
                  <a:cubicBezTo>
                    <a:pt x="78861" y="1865"/>
                    <a:pt x="93559" y="989"/>
                    <a:pt x="108191" y="567"/>
                  </a:cubicBezTo>
                  <a:cubicBezTo>
                    <a:pt x="125685" y="34"/>
                    <a:pt x="143225" y="423"/>
                    <a:pt x="160737" y="331"/>
                  </a:cubicBezTo>
                  <a:cubicBezTo>
                    <a:pt x="174513" y="264"/>
                    <a:pt x="188282" y="-262"/>
                    <a:pt x="202044" y="2"/>
                  </a:cubicBezTo>
                  <a:cubicBezTo>
                    <a:pt x="229688" y="534"/>
                    <a:pt x="257318" y="1437"/>
                    <a:pt x="284962" y="2240"/>
                  </a:cubicBezTo>
                  <a:cubicBezTo>
                    <a:pt x="312322" y="3037"/>
                    <a:pt x="339669" y="3939"/>
                    <a:pt x="367036" y="4722"/>
                  </a:cubicBezTo>
                  <a:cubicBezTo>
                    <a:pt x="391595" y="5421"/>
                    <a:pt x="416162" y="6057"/>
                    <a:pt x="440739" y="6632"/>
                  </a:cubicBezTo>
                  <a:cubicBezTo>
                    <a:pt x="463577" y="7139"/>
                    <a:pt x="486442" y="7416"/>
                    <a:pt x="509287" y="7917"/>
                  </a:cubicBezTo>
                  <a:cubicBezTo>
                    <a:pt x="534670" y="8463"/>
                    <a:pt x="560039" y="9273"/>
                    <a:pt x="585402" y="9781"/>
                  </a:cubicBezTo>
                  <a:cubicBezTo>
                    <a:pt x="612528" y="10307"/>
                    <a:pt x="639659" y="10711"/>
                    <a:pt x="666797" y="10992"/>
                  </a:cubicBezTo>
                  <a:cubicBezTo>
                    <a:pt x="697941" y="11321"/>
                    <a:pt x="729098" y="11387"/>
                    <a:pt x="760254" y="11743"/>
                  </a:cubicBezTo>
                  <a:cubicBezTo>
                    <a:pt x="781899" y="11986"/>
                    <a:pt x="803532" y="12579"/>
                    <a:pt x="825181" y="12935"/>
                  </a:cubicBezTo>
                  <a:cubicBezTo>
                    <a:pt x="854453" y="13408"/>
                    <a:pt x="883715" y="13834"/>
                    <a:pt x="912996" y="14212"/>
                  </a:cubicBezTo>
                  <a:cubicBezTo>
                    <a:pt x="933975" y="14482"/>
                    <a:pt x="954972" y="14554"/>
                    <a:pt x="975968" y="14811"/>
                  </a:cubicBezTo>
                  <a:cubicBezTo>
                    <a:pt x="1007906" y="15194"/>
                    <a:pt x="1039863" y="15569"/>
                    <a:pt x="1071801" y="16128"/>
                  </a:cubicBezTo>
                  <a:cubicBezTo>
                    <a:pt x="1098102" y="16602"/>
                    <a:pt x="1124413" y="17230"/>
                    <a:pt x="1150714" y="18011"/>
                  </a:cubicBezTo>
                  <a:cubicBezTo>
                    <a:pt x="1172735" y="18670"/>
                    <a:pt x="1194728" y="19625"/>
                    <a:pt x="1216730" y="20494"/>
                  </a:cubicBezTo>
                  <a:cubicBezTo>
                    <a:pt x="1242727" y="21522"/>
                    <a:pt x="1268724" y="22536"/>
                    <a:pt x="1294721" y="23681"/>
                  </a:cubicBezTo>
                  <a:cubicBezTo>
                    <a:pt x="1312295" y="24458"/>
                    <a:pt x="1329879" y="25350"/>
                    <a:pt x="1347453" y="26355"/>
                  </a:cubicBezTo>
                  <a:cubicBezTo>
                    <a:pt x="1373819" y="27890"/>
                    <a:pt x="1400111" y="29595"/>
                    <a:pt x="1426458" y="31222"/>
                  </a:cubicBezTo>
                  <a:cubicBezTo>
                    <a:pt x="1443590" y="32283"/>
                    <a:pt x="1460749" y="33330"/>
                    <a:pt x="1477926" y="34363"/>
                  </a:cubicBezTo>
                  <a:cubicBezTo>
                    <a:pt x="1502447" y="35838"/>
                    <a:pt x="1526866" y="38616"/>
                    <a:pt x="1551092" y="42686"/>
                  </a:cubicBezTo>
                  <a:cubicBezTo>
                    <a:pt x="1581665" y="47497"/>
                    <a:pt x="1611444" y="56432"/>
                    <a:pt x="1639618" y="69250"/>
                  </a:cubicBezTo>
                  <a:cubicBezTo>
                    <a:pt x="1661205" y="79339"/>
                    <a:pt x="1677848" y="92714"/>
                    <a:pt x="1686289" y="111725"/>
                  </a:cubicBezTo>
                  <a:cubicBezTo>
                    <a:pt x="1690745" y="121969"/>
                    <a:pt x="1693337" y="132929"/>
                    <a:pt x="1693918" y="144084"/>
                  </a:cubicBezTo>
                  <a:cubicBezTo>
                    <a:pt x="1695237" y="164854"/>
                    <a:pt x="1697045" y="185603"/>
                    <a:pt x="1697516" y="206374"/>
                  </a:cubicBezTo>
                  <a:cubicBezTo>
                    <a:pt x="1697830" y="220743"/>
                    <a:pt x="1695911" y="235137"/>
                    <a:pt x="1695579" y="249530"/>
                  </a:cubicBezTo>
                  <a:cubicBezTo>
                    <a:pt x="1695182" y="266452"/>
                    <a:pt x="1695643" y="283384"/>
                    <a:pt x="1695320" y="300315"/>
                  </a:cubicBezTo>
                  <a:cubicBezTo>
                    <a:pt x="1694961" y="320002"/>
                    <a:pt x="1697645" y="339533"/>
                    <a:pt x="1699223" y="359118"/>
                  </a:cubicBezTo>
                  <a:cubicBezTo>
                    <a:pt x="1700339" y="375939"/>
                    <a:pt x="1699250" y="392843"/>
                    <a:pt x="1695966" y="409387"/>
                  </a:cubicBezTo>
                  <a:cubicBezTo>
                    <a:pt x="1692562" y="427830"/>
                    <a:pt x="1688900" y="446263"/>
                    <a:pt x="1684960" y="464706"/>
                  </a:cubicBezTo>
                  <a:cubicBezTo>
                    <a:pt x="1681030" y="483168"/>
                    <a:pt x="1673632" y="500716"/>
                    <a:pt x="1663152" y="516431"/>
                  </a:cubicBezTo>
                  <a:cubicBezTo>
                    <a:pt x="1657432" y="525003"/>
                    <a:pt x="1648788" y="531197"/>
                    <a:pt x="1638834" y="533860"/>
                  </a:cubicBezTo>
                  <a:cubicBezTo>
                    <a:pt x="1632339" y="535943"/>
                    <a:pt x="1625688" y="537455"/>
                    <a:pt x="1618935" y="538386"/>
                  </a:cubicBezTo>
                  <a:cubicBezTo>
                    <a:pt x="1600595" y="540423"/>
                    <a:pt x="1582200" y="542229"/>
                    <a:pt x="1563758" y="543418"/>
                  </a:cubicBezTo>
                  <a:cubicBezTo>
                    <a:pt x="1541276" y="544874"/>
                    <a:pt x="1518767" y="545934"/>
                    <a:pt x="1496220" y="546579"/>
                  </a:cubicBezTo>
                  <a:cubicBezTo>
                    <a:pt x="1467871" y="547363"/>
                    <a:pt x="1439567" y="547566"/>
                    <a:pt x="1411227" y="547944"/>
                  </a:cubicBezTo>
                  <a:cubicBezTo>
                    <a:pt x="1392647" y="548192"/>
                    <a:pt x="1374059" y="548524"/>
                    <a:pt x="1355479" y="548441"/>
                  </a:cubicBezTo>
                  <a:cubicBezTo>
                    <a:pt x="1298669" y="548202"/>
                    <a:pt x="1241851" y="547833"/>
                    <a:pt x="1185032" y="547344"/>
                  </a:cubicBezTo>
                  <a:cubicBezTo>
                    <a:pt x="1163666" y="547132"/>
                    <a:pt x="1142310" y="546257"/>
                    <a:pt x="1120972" y="545492"/>
                  </a:cubicBezTo>
                  <a:cubicBezTo>
                    <a:pt x="1101110" y="544782"/>
                    <a:pt x="1081257" y="543694"/>
                    <a:pt x="1061385" y="543040"/>
                  </a:cubicBezTo>
                  <a:cubicBezTo>
                    <a:pt x="1042178" y="542413"/>
                    <a:pt x="1022934" y="542026"/>
                    <a:pt x="1003690" y="541722"/>
                  </a:cubicBezTo>
                  <a:cubicBezTo>
                    <a:pt x="978837" y="541372"/>
                    <a:pt x="953966" y="541270"/>
                    <a:pt x="929095" y="540976"/>
                  </a:cubicBezTo>
                  <a:cubicBezTo>
                    <a:pt x="919343" y="540856"/>
                    <a:pt x="909592" y="540644"/>
                    <a:pt x="899850" y="540229"/>
                  </a:cubicBezTo>
                  <a:cubicBezTo>
                    <a:pt x="884001" y="539565"/>
                    <a:pt x="868162" y="538644"/>
                    <a:pt x="852312" y="537833"/>
                  </a:cubicBezTo>
                  <a:cubicBezTo>
                    <a:pt x="843650" y="537390"/>
                    <a:pt x="834997" y="536939"/>
                    <a:pt x="826352" y="536478"/>
                  </a:cubicBezTo>
                  <a:cubicBezTo>
                    <a:pt x="807852" y="535473"/>
                    <a:pt x="789357" y="534450"/>
                    <a:pt x="770866" y="533418"/>
                  </a:cubicBezTo>
                  <a:cubicBezTo>
                    <a:pt x="758218" y="532763"/>
                    <a:pt x="745576" y="532100"/>
                    <a:pt x="732927" y="531445"/>
                  </a:cubicBezTo>
                  <a:cubicBezTo>
                    <a:pt x="714564" y="530441"/>
                    <a:pt x="696201" y="529418"/>
                    <a:pt x="677838" y="528376"/>
                  </a:cubicBezTo>
                  <a:cubicBezTo>
                    <a:pt x="665591" y="527713"/>
                    <a:pt x="653345" y="527095"/>
                    <a:pt x="641105" y="526394"/>
                  </a:cubicBezTo>
                  <a:cubicBezTo>
                    <a:pt x="624482" y="525418"/>
                    <a:pt x="607865" y="524358"/>
                    <a:pt x="591256" y="523344"/>
                  </a:cubicBezTo>
                  <a:lnTo>
                    <a:pt x="558959" y="521371"/>
                  </a:lnTo>
                  <a:cubicBezTo>
                    <a:pt x="542481" y="520357"/>
                    <a:pt x="526003" y="519307"/>
                    <a:pt x="509524" y="518330"/>
                  </a:cubicBezTo>
                  <a:cubicBezTo>
                    <a:pt x="497661" y="517620"/>
                    <a:pt x="485836" y="517012"/>
                    <a:pt x="474011" y="516302"/>
                  </a:cubicBezTo>
                  <a:cubicBezTo>
                    <a:pt x="458456" y="515344"/>
                    <a:pt x="442907" y="514293"/>
                    <a:pt x="427358" y="513343"/>
                  </a:cubicBezTo>
                  <a:cubicBezTo>
                    <a:pt x="415494" y="512606"/>
                    <a:pt x="403630" y="512145"/>
                    <a:pt x="391838" y="511260"/>
                  </a:cubicBezTo>
                  <a:cubicBezTo>
                    <a:pt x="371676" y="509767"/>
                    <a:pt x="351507" y="508237"/>
                    <a:pt x="331397" y="506330"/>
                  </a:cubicBezTo>
                  <a:cubicBezTo>
                    <a:pt x="315538" y="504836"/>
                    <a:pt x="299666" y="503131"/>
                    <a:pt x="283986" y="500790"/>
                  </a:cubicBezTo>
                  <a:cubicBezTo>
                    <a:pt x="264640" y="497269"/>
                    <a:pt x="244984" y="495721"/>
                    <a:pt x="225324" y="496182"/>
                  </a:cubicBezTo>
                  <a:cubicBezTo>
                    <a:pt x="219604" y="496486"/>
                    <a:pt x="213817" y="496348"/>
                    <a:pt x="208068" y="496182"/>
                  </a:cubicBezTo>
                  <a:cubicBezTo>
                    <a:pt x="202875" y="496191"/>
                    <a:pt x="197687" y="495850"/>
                    <a:pt x="192539" y="495168"/>
                  </a:cubicBezTo>
                  <a:cubicBezTo>
                    <a:pt x="181994" y="493454"/>
                    <a:pt x="171540" y="491389"/>
                    <a:pt x="161112" y="489242"/>
                  </a:cubicBezTo>
                  <a:cubicBezTo>
                    <a:pt x="146434" y="486228"/>
                    <a:pt x="131492" y="483711"/>
                    <a:pt x="117281" y="479674"/>
                  </a:cubicBezTo>
                  <a:cubicBezTo>
                    <a:pt x="105210" y="476043"/>
                    <a:pt x="93411" y="471573"/>
                    <a:pt x="81972" y="466282"/>
                  </a:cubicBezTo>
                  <a:cubicBezTo>
                    <a:pt x="63154" y="457950"/>
                    <a:pt x="44778" y="449010"/>
                    <a:pt x="26243" y="440254"/>
                  </a:cubicBezTo>
                  <a:cubicBezTo>
                    <a:pt x="24368" y="439332"/>
                    <a:pt x="22599" y="438208"/>
                    <a:pt x="20970" y="436890"/>
                  </a:cubicBezTo>
                  <a:cubicBezTo>
                    <a:pt x="12685" y="430447"/>
                    <a:pt x="4315" y="424005"/>
                    <a:pt x="2119" y="414401"/>
                  </a:cubicBezTo>
                  <a:cubicBezTo>
                    <a:pt x="1236" y="410834"/>
                    <a:pt x="676" y="407212"/>
                    <a:pt x="-9" y="403590"/>
                  </a:cubicBezTo>
                  <a:close/>
                </a:path>
              </a:pathLst>
            </a:custGeom>
            <a:solidFill>
              <a:schemeClr val="accent5">
                <a:lumMod val="40000"/>
                <a:lumOff val="60000"/>
              </a:schemeClr>
            </a:solidFill>
            <a:ln w="9257" cap="flat">
              <a:noFill/>
              <a:prstDash val="solid"/>
              <a:miter/>
            </a:ln>
          </p:spPr>
          <p:txBody>
            <a:bodyPr rtlCol="0" anchor="ctr"/>
            <a:lstStyle/>
            <a:p>
              <a:endParaRPr lang="en-US"/>
            </a:p>
          </p:txBody>
        </p:sp>
        <p:sp>
          <p:nvSpPr>
            <p:cNvPr id="7" name="Subtitle-Text">
              <a:extLst>
                <a:ext uri="{FF2B5EF4-FFF2-40B4-BE49-F238E27FC236}">
                  <a16:creationId xmlns:a16="http://schemas.microsoft.com/office/drawing/2014/main" id="{83FD8FAD-A4A0-9421-F2F7-DA2FDEFBCADD}"/>
                </a:ext>
              </a:extLst>
            </p:cNvPr>
            <p:cNvSpPr txBox="1">
              <a:spLocks/>
            </p:cNvSpPr>
            <p:nvPr/>
          </p:nvSpPr>
          <p:spPr>
            <a:xfrm rot="21419801">
              <a:off x="1012755" y="2838871"/>
              <a:ext cx="1862687" cy="196806"/>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THIS SIDE OF THE ROOM</a:t>
              </a:r>
            </a:p>
          </p:txBody>
        </p:sp>
        <p:sp>
          <p:nvSpPr>
            <p:cNvPr id="8" name="Main-Text" descr="Post-it note to highlight text">
              <a:extLst>
                <a:ext uri="{FF2B5EF4-FFF2-40B4-BE49-F238E27FC236}">
                  <a16:creationId xmlns:a16="http://schemas.microsoft.com/office/drawing/2014/main" id="{F9502FD4-950E-4462-AB6D-35540CC67F30}"/>
                </a:ext>
              </a:extLst>
            </p:cNvPr>
            <p:cNvSpPr txBox="1"/>
            <p:nvPr/>
          </p:nvSpPr>
          <p:spPr>
            <a:xfrm>
              <a:off x="571919" y="3663207"/>
              <a:ext cx="2683925" cy="143991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You are now going to teach someone on the other side about First World War views</a:t>
              </a:r>
            </a:p>
            <a:p>
              <a:r>
                <a:rPr lang="en-GB" sz="2400" dirty="0">
                  <a:latin typeface="Arial" panose="020B0604020202020204" pitchFamily="34" charset="0"/>
                  <a:cs typeface="Arial" panose="020B0604020202020204" pitchFamily="34" charset="0"/>
                </a:rPr>
                <a:t>on PTSD.</a:t>
              </a:r>
            </a:p>
          </p:txBody>
        </p:sp>
      </p:grpSp>
      <p:grpSp>
        <p:nvGrpSpPr>
          <p:cNvPr id="9" name="Post-It" descr="Post-it note to highlight text">
            <a:extLst>
              <a:ext uri="{FF2B5EF4-FFF2-40B4-BE49-F238E27FC236}">
                <a16:creationId xmlns:a16="http://schemas.microsoft.com/office/drawing/2014/main" id="{208BFB76-68E7-01D1-4AAB-92CCD02CC817}"/>
              </a:ext>
            </a:extLst>
          </p:cNvPr>
          <p:cNvGrpSpPr/>
          <p:nvPr/>
        </p:nvGrpSpPr>
        <p:grpSpPr>
          <a:xfrm flipH="1">
            <a:off x="5780137" y="601377"/>
            <a:ext cx="4838565" cy="3607067"/>
            <a:chOff x="481887" y="2669663"/>
            <a:chExt cx="2947874" cy="3230847"/>
          </a:xfrm>
        </p:grpSpPr>
        <p:sp>
          <p:nvSpPr>
            <p:cNvPr id="10" name="Decorative-Blob">
              <a:extLst>
                <a:ext uri="{FF2B5EF4-FFF2-40B4-BE49-F238E27FC236}">
                  <a16:creationId xmlns:a16="http://schemas.microsoft.com/office/drawing/2014/main" id="{3360C5D1-BF04-887B-C1D8-D04CA4B0F714}"/>
                </a:ext>
                <a:ext uri="{C183D7F6-B498-43B3-948B-1728B52AA6E4}">
                  <adec:decorative xmlns:adec="http://schemas.microsoft.com/office/drawing/2017/decorative" val="1"/>
                </a:ext>
              </a:extLst>
            </p:cNvPr>
            <p:cNvSpPr/>
            <p:nvPr/>
          </p:nvSpPr>
          <p:spPr>
            <a:xfrm>
              <a:off x="481887" y="2906868"/>
              <a:ext cx="2947874" cy="2993642"/>
            </a:xfrm>
            <a:custGeom>
              <a:avLst/>
              <a:gdLst>
                <a:gd name="connsiteX0" fmla="*/ 76272 w 2947874"/>
                <a:gd name="connsiteY0" fmla="*/ 447743 h 2993642"/>
                <a:gd name="connsiteX1" fmla="*/ 7643 w 2947874"/>
                <a:gd name="connsiteY1" fmla="*/ 1339135 h 2993642"/>
                <a:gd name="connsiteX2" fmla="*/ 119773 w 2947874"/>
                <a:gd name="connsiteY2" fmla="*/ 2752952 h 2993642"/>
                <a:gd name="connsiteX3" fmla="*/ 1107119 w 2947874"/>
                <a:gd name="connsiteY3" fmla="*/ 2910280 h 2993642"/>
                <a:gd name="connsiteX4" fmla="*/ 2124266 w 2947874"/>
                <a:gd name="connsiteY4" fmla="*/ 2988486 h 2993642"/>
                <a:gd name="connsiteX5" fmla="*/ 2828436 w 2947874"/>
                <a:gd name="connsiteY5" fmla="*/ 2817022 h 2993642"/>
                <a:gd name="connsiteX6" fmla="*/ 2939842 w 2947874"/>
                <a:gd name="connsiteY6" fmla="*/ 2376064 h 2993642"/>
                <a:gd name="connsiteX7" fmla="*/ 2914214 w 2947874"/>
                <a:gd name="connsiteY7" fmla="*/ 1426056 h 2993642"/>
                <a:gd name="connsiteX8" fmla="*/ 2881174 w 2947874"/>
                <a:gd name="connsiteY8" fmla="*/ 713417 h 2993642"/>
                <a:gd name="connsiteX9" fmla="*/ 2754649 w 2947874"/>
                <a:gd name="connsiteY9" fmla="*/ 206979 h 2993642"/>
                <a:gd name="connsiteX10" fmla="*/ 2431810 w 2947874"/>
                <a:gd name="connsiteY10" fmla="*/ 101639 h 2993642"/>
                <a:gd name="connsiteX11" fmla="*/ 836820 w 2947874"/>
                <a:gd name="connsiteY11" fmla="*/ 31669 h 2993642"/>
                <a:gd name="connsiteX12" fmla="*/ 234058 w 2947874"/>
                <a:gd name="connsiteY12" fmla="*/ 121296 h 2993642"/>
                <a:gd name="connsiteX13" fmla="*/ 76272 w 2947874"/>
                <a:gd name="connsiteY13" fmla="*/ 447743 h 299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7874" h="2993642">
                  <a:moveTo>
                    <a:pt x="76272" y="447743"/>
                  </a:moveTo>
                  <a:cubicBezTo>
                    <a:pt x="58882" y="823463"/>
                    <a:pt x="26795" y="963528"/>
                    <a:pt x="7643" y="1339135"/>
                  </a:cubicBezTo>
                  <a:cubicBezTo>
                    <a:pt x="-375" y="1496305"/>
                    <a:pt x="-30216" y="2663187"/>
                    <a:pt x="119773" y="2752952"/>
                  </a:cubicBezTo>
                  <a:cubicBezTo>
                    <a:pt x="453156" y="2952397"/>
                    <a:pt x="783921" y="2894231"/>
                    <a:pt x="1107119" y="2910280"/>
                  </a:cubicBezTo>
                  <a:cubicBezTo>
                    <a:pt x="1438334" y="2926702"/>
                    <a:pt x="1762224" y="3014471"/>
                    <a:pt x="2124266" y="2988486"/>
                  </a:cubicBezTo>
                  <a:cubicBezTo>
                    <a:pt x="2272687" y="2977842"/>
                    <a:pt x="2718810" y="2942709"/>
                    <a:pt x="2828436" y="2817022"/>
                  </a:cubicBezTo>
                  <a:cubicBezTo>
                    <a:pt x="2923075" y="2708464"/>
                    <a:pt x="2930421" y="2525883"/>
                    <a:pt x="2939842" y="2376064"/>
                  </a:cubicBezTo>
                  <a:cubicBezTo>
                    <a:pt x="2961188" y="2036928"/>
                    <a:pt x="2934407" y="1763201"/>
                    <a:pt x="2914214" y="1426056"/>
                  </a:cubicBezTo>
                  <a:cubicBezTo>
                    <a:pt x="2902257" y="1226154"/>
                    <a:pt x="2890628" y="913789"/>
                    <a:pt x="2881174" y="713417"/>
                  </a:cubicBezTo>
                  <a:cubicBezTo>
                    <a:pt x="2871490" y="507668"/>
                    <a:pt x="2921527" y="325303"/>
                    <a:pt x="2754649" y="206979"/>
                  </a:cubicBezTo>
                  <a:cubicBezTo>
                    <a:pt x="2663575" y="142389"/>
                    <a:pt x="2535000" y="115842"/>
                    <a:pt x="2431810" y="101639"/>
                  </a:cubicBezTo>
                  <a:cubicBezTo>
                    <a:pt x="1863267" y="23391"/>
                    <a:pt x="1438743" y="-41702"/>
                    <a:pt x="836820" y="31669"/>
                  </a:cubicBezTo>
                  <a:cubicBezTo>
                    <a:pt x="679156" y="50886"/>
                    <a:pt x="377689" y="37095"/>
                    <a:pt x="234058" y="121296"/>
                  </a:cubicBezTo>
                  <a:cubicBezTo>
                    <a:pt x="126572" y="184311"/>
                    <a:pt x="80109" y="288910"/>
                    <a:pt x="76272" y="447743"/>
                  </a:cubicBezTo>
                  <a:close/>
                </a:path>
              </a:pathLst>
            </a:custGeom>
            <a:solidFill>
              <a:schemeClr val="accent1">
                <a:lumMod val="20000"/>
                <a:lumOff val="80000"/>
              </a:schemeClr>
            </a:solidFill>
            <a:ln w="3294" cap="flat">
              <a:noFill/>
              <a:prstDash val="solid"/>
              <a:round/>
            </a:ln>
          </p:spPr>
          <p:txBody>
            <a:bodyPr vert="horz" lIns="108000" tIns="108000" rIns="180000" bIns="180000" rtlCol="0" anchor="ctr"/>
            <a:lstStyle/>
            <a:p>
              <a:endParaRPr lang="en-US" dirty="0"/>
            </a:p>
          </p:txBody>
        </p:sp>
        <p:sp>
          <p:nvSpPr>
            <p:cNvPr id="11" name="Decorative-Washi">
              <a:extLst>
                <a:ext uri="{FF2B5EF4-FFF2-40B4-BE49-F238E27FC236}">
                  <a16:creationId xmlns:a16="http://schemas.microsoft.com/office/drawing/2014/main" id="{BF19B31A-F697-2D88-F8AA-AE7274379A6C}"/>
                </a:ext>
                <a:ext uri="{C183D7F6-B498-43B3-948B-1728B52AA6E4}">
                  <adec:decorative xmlns:adec="http://schemas.microsoft.com/office/drawing/2017/decorative" val="1"/>
                </a:ext>
              </a:extLst>
            </p:cNvPr>
            <p:cNvSpPr/>
            <p:nvPr/>
          </p:nvSpPr>
          <p:spPr>
            <a:xfrm rot="11110041" flipV="1">
              <a:off x="1035487" y="2669663"/>
              <a:ext cx="1788168" cy="548526"/>
            </a:xfrm>
            <a:custGeom>
              <a:avLst/>
              <a:gdLst>
                <a:gd name="connsiteX0" fmla="*/ -9 w 1699655"/>
                <a:gd name="connsiteY0" fmla="*/ 403590 h 548526"/>
                <a:gd name="connsiteX1" fmla="*/ -9 w 1699655"/>
                <a:gd name="connsiteY1" fmla="*/ 389709 h 548526"/>
                <a:gd name="connsiteX2" fmla="*/ 1104 w 1699655"/>
                <a:gd name="connsiteY2" fmla="*/ 380087 h 548526"/>
                <a:gd name="connsiteX3" fmla="*/ 7926 w 1699655"/>
                <a:gd name="connsiteY3" fmla="*/ 329422 h 548526"/>
                <a:gd name="connsiteX4" fmla="*/ 11222 w 1699655"/>
                <a:gd name="connsiteY4" fmla="*/ 277199 h 548526"/>
                <a:gd name="connsiteX5" fmla="*/ 11446 w 1699655"/>
                <a:gd name="connsiteY5" fmla="*/ 220084 h 548526"/>
                <a:gd name="connsiteX6" fmla="*/ 11182 w 1699655"/>
                <a:gd name="connsiteY6" fmla="*/ 186012 h 548526"/>
                <a:gd name="connsiteX7" fmla="*/ 9699 w 1699655"/>
                <a:gd name="connsiteY7" fmla="*/ 147904 h 548526"/>
                <a:gd name="connsiteX8" fmla="*/ 9976 w 1699655"/>
                <a:gd name="connsiteY8" fmla="*/ 113839 h 548526"/>
                <a:gd name="connsiteX9" fmla="*/ 10220 w 1699655"/>
                <a:gd name="connsiteY9" fmla="*/ 94610 h 548526"/>
                <a:gd name="connsiteX10" fmla="*/ 14590 w 1699655"/>
                <a:gd name="connsiteY10" fmla="*/ 61770 h 548526"/>
                <a:gd name="connsiteX11" fmla="*/ 23468 w 1699655"/>
                <a:gd name="connsiteY11" fmla="*/ 30906 h 548526"/>
                <a:gd name="connsiteX12" fmla="*/ 64400 w 1699655"/>
                <a:gd name="connsiteY12" fmla="*/ 3623 h 548526"/>
                <a:gd name="connsiteX13" fmla="*/ 108191 w 1699655"/>
                <a:gd name="connsiteY13" fmla="*/ 567 h 548526"/>
                <a:gd name="connsiteX14" fmla="*/ 160737 w 1699655"/>
                <a:gd name="connsiteY14" fmla="*/ 331 h 548526"/>
                <a:gd name="connsiteX15" fmla="*/ 202044 w 1699655"/>
                <a:gd name="connsiteY15" fmla="*/ 2 h 548526"/>
                <a:gd name="connsiteX16" fmla="*/ 284962 w 1699655"/>
                <a:gd name="connsiteY16" fmla="*/ 2240 h 548526"/>
                <a:gd name="connsiteX17" fmla="*/ 367036 w 1699655"/>
                <a:gd name="connsiteY17" fmla="*/ 4722 h 548526"/>
                <a:gd name="connsiteX18" fmla="*/ 440739 w 1699655"/>
                <a:gd name="connsiteY18" fmla="*/ 6632 h 548526"/>
                <a:gd name="connsiteX19" fmla="*/ 509287 w 1699655"/>
                <a:gd name="connsiteY19" fmla="*/ 7917 h 548526"/>
                <a:gd name="connsiteX20" fmla="*/ 585402 w 1699655"/>
                <a:gd name="connsiteY20" fmla="*/ 9781 h 548526"/>
                <a:gd name="connsiteX21" fmla="*/ 666797 w 1699655"/>
                <a:gd name="connsiteY21" fmla="*/ 10992 h 548526"/>
                <a:gd name="connsiteX22" fmla="*/ 760254 w 1699655"/>
                <a:gd name="connsiteY22" fmla="*/ 11743 h 548526"/>
                <a:gd name="connsiteX23" fmla="*/ 825181 w 1699655"/>
                <a:gd name="connsiteY23" fmla="*/ 12935 h 548526"/>
                <a:gd name="connsiteX24" fmla="*/ 912996 w 1699655"/>
                <a:gd name="connsiteY24" fmla="*/ 14212 h 548526"/>
                <a:gd name="connsiteX25" fmla="*/ 975968 w 1699655"/>
                <a:gd name="connsiteY25" fmla="*/ 14811 h 548526"/>
                <a:gd name="connsiteX26" fmla="*/ 1071801 w 1699655"/>
                <a:gd name="connsiteY26" fmla="*/ 16128 h 548526"/>
                <a:gd name="connsiteX27" fmla="*/ 1150714 w 1699655"/>
                <a:gd name="connsiteY27" fmla="*/ 18011 h 548526"/>
                <a:gd name="connsiteX28" fmla="*/ 1216730 w 1699655"/>
                <a:gd name="connsiteY28" fmla="*/ 20494 h 548526"/>
                <a:gd name="connsiteX29" fmla="*/ 1294721 w 1699655"/>
                <a:gd name="connsiteY29" fmla="*/ 23681 h 548526"/>
                <a:gd name="connsiteX30" fmla="*/ 1347453 w 1699655"/>
                <a:gd name="connsiteY30" fmla="*/ 26355 h 548526"/>
                <a:gd name="connsiteX31" fmla="*/ 1426458 w 1699655"/>
                <a:gd name="connsiteY31" fmla="*/ 31222 h 548526"/>
                <a:gd name="connsiteX32" fmla="*/ 1477926 w 1699655"/>
                <a:gd name="connsiteY32" fmla="*/ 34363 h 548526"/>
                <a:gd name="connsiteX33" fmla="*/ 1551092 w 1699655"/>
                <a:gd name="connsiteY33" fmla="*/ 42686 h 548526"/>
                <a:gd name="connsiteX34" fmla="*/ 1639618 w 1699655"/>
                <a:gd name="connsiteY34" fmla="*/ 69250 h 548526"/>
                <a:gd name="connsiteX35" fmla="*/ 1686289 w 1699655"/>
                <a:gd name="connsiteY35" fmla="*/ 111725 h 548526"/>
                <a:gd name="connsiteX36" fmla="*/ 1693918 w 1699655"/>
                <a:gd name="connsiteY36" fmla="*/ 144084 h 548526"/>
                <a:gd name="connsiteX37" fmla="*/ 1697516 w 1699655"/>
                <a:gd name="connsiteY37" fmla="*/ 206374 h 548526"/>
                <a:gd name="connsiteX38" fmla="*/ 1695579 w 1699655"/>
                <a:gd name="connsiteY38" fmla="*/ 249530 h 548526"/>
                <a:gd name="connsiteX39" fmla="*/ 1695320 w 1699655"/>
                <a:gd name="connsiteY39" fmla="*/ 300315 h 548526"/>
                <a:gd name="connsiteX40" fmla="*/ 1699223 w 1699655"/>
                <a:gd name="connsiteY40" fmla="*/ 359118 h 548526"/>
                <a:gd name="connsiteX41" fmla="*/ 1695966 w 1699655"/>
                <a:gd name="connsiteY41" fmla="*/ 409387 h 548526"/>
                <a:gd name="connsiteX42" fmla="*/ 1684960 w 1699655"/>
                <a:gd name="connsiteY42" fmla="*/ 464706 h 548526"/>
                <a:gd name="connsiteX43" fmla="*/ 1663152 w 1699655"/>
                <a:gd name="connsiteY43" fmla="*/ 516431 h 548526"/>
                <a:gd name="connsiteX44" fmla="*/ 1638834 w 1699655"/>
                <a:gd name="connsiteY44" fmla="*/ 533860 h 548526"/>
                <a:gd name="connsiteX45" fmla="*/ 1618935 w 1699655"/>
                <a:gd name="connsiteY45" fmla="*/ 538386 h 548526"/>
                <a:gd name="connsiteX46" fmla="*/ 1563758 w 1699655"/>
                <a:gd name="connsiteY46" fmla="*/ 543418 h 548526"/>
                <a:gd name="connsiteX47" fmla="*/ 1496220 w 1699655"/>
                <a:gd name="connsiteY47" fmla="*/ 546579 h 548526"/>
                <a:gd name="connsiteX48" fmla="*/ 1411227 w 1699655"/>
                <a:gd name="connsiteY48" fmla="*/ 547944 h 548526"/>
                <a:gd name="connsiteX49" fmla="*/ 1355479 w 1699655"/>
                <a:gd name="connsiteY49" fmla="*/ 548441 h 548526"/>
                <a:gd name="connsiteX50" fmla="*/ 1185032 w 1699655"/>
                <a:gd name="connsiteY50" fmla="*/ 547344 h 548526"/>
                <a:gd name="connsiteX51" fmla="*/ 1120972 w 1699655"/>
                <a:gd name="connsiteY51" fmla="*/ 545492 h 548526"/>
                <a:gd name="connsiteX52" fmla="*/ 1061385 w 1699655"/>
                <a:gd name="connsiteY52" fmla="*/ 543040 h 548526"/>
                <a:gd name="connsiteX53" fmla="*/ 1003690 w 1699655"/>
                <a:gd name="connsiteY53" fmla="*/ 541722 h 548526"/>
                <a:gd name="connsiteX54" fmla="*/ 929095 w 1699655"/>
                <a:gd name="connsiteY54" fmla="*/ 540976 h 548526"/>
                <a:gd name="connsiteX55" fmla="*/ 899850 w 1699655"/>
                <a:gd name="connsiteY55" fmla="*/ 540229 h 548526"/>
                <a:gd name="connsiteX56" fmla="*/ 852312 w 1699655"/>
                <a:gd name="connsiteY56" fmla="*/ 537833 h 548526"/>
                <a:gd name="connsiteX57" fmla="*/ 826352 w 1699655"/>
                <a:gd name="connsiteY57" fmla="*/ 536478 h 548526"/>
                <a:gd name="connsiteX58" fmla="*/ 770866 w 1699655"/>
                <a:gd name="connsiteY58" fmla="*/ 533418 h 548526"/>
                <a:gd name="connsiteX59" fmla="*/ 732927 w 1699655"/>
                <a:gd name="connsiteY59" fmla="*/ 531445 h 548526"/>
                <a:gd name="connsiteX60" fmla="*/ 677838 w 1699655"/>
                <a:gd name="connsiteY60" fmla="*/ 528376 h 548526"/>
                <a:gd name="connsiteX61" fmla="*/ 641105 w 1699655"/>
                <a:gd name="connsiteY61" fmla="*/ 526394 h 548526"/>
                <a:gd name="connsiteX62" fmla="*/ 591256 w 1699655"/>
                <a:gd name="connsiteY62" fmla="*/ 523344 h 548526"/>
                <a:gd name="connsiteX63" fmla="*/ 558959 w 1699655"/>
                <a:gd name="connsiteY63" fmla="*/ 521371 h 548526"/>
                <a:gd name="connsiteX64" fmla="*/ 509524 w 1699655"/>
                <a:gd name="connsiteY64" fmla="*/ 518330 h 548526"/>
                <a:gd name="connsiteX65" fmla="*/ 474011 w 1699655"/>
                <a:gd name="connsiteY65" fmla="*/ 516302 h 548526"/>
                <a:gd name="connsiteX66" fmla="*/ 427358 w 1699655"/>
                <a:gd name="connsiteY66" fmla="*/ 513343 h 548526"/>
                <a:gd name="connsiteX67" fmla="*/ 391838 w 1699655"/>
                <a:gd name="connsiteY67" fmla="*/ 511260 h 548526"/>
                <a:gd name="connsiteX68" fmla="*/ 331397 w 1699655"/>
                <a:gd name="connsiteY68" fmla="*/ 506330 h 548526"/>
                <a:gd name="connsiteX69" fmla="*/ 283986 w 1699655"/>
                <a:gd name="connsiteY69" fmla="*/ 500790 h 548526"/>
                <a:gd name="connsiteX70" fmla="*/ 225324 w 1699655"/>
                <a:gd name="connsiteY70" fmla="*/ 496182 h 548526"/>
                <a:gd name="connsiteX71" fmla="*/ 208068 w 1699655"/>
                <a:gd name="connsiteY71" fmla="*/ 496182 h 548526"/>
                <a:gd name="connsiteX72" fmla="*/ 192539 w 1699655"/>
                <a:gd name="connsiteY72" fmla="*/ 495168 h 548526"/>
                <a:gd name="connsiteX73" fmla="*/ 161112 w 1699655"/>
                <a:gd name="connsiteY73" fmla="*/ 489242 h 548526"/>
                <a:gd name="connsiteX74" fmla="*/ 117281 w 1699655"/>
                <a:gd name="connsiteY74" fmla="*/ 479674 h 548526"/>
                <a:gd name="connsiteX75" fmla="*/ 81972 w 1699655"/>
                <a:gd name="connsiteY75" fmla="*/ 466282 h 548526"/>
                <a:gd name="connsiteX76" fmla="*/ 26243 w 1699655"/>
                <a:gd name="connsiteY76" fmla="*/ 440254 h 548526"/>
                <a:gd name="connsiteX77" fmla="*/ 20970 w 1699655"/>
                <a:gd name="connsiteY77" fmla="*/ 436890 h 548526"/>
                <a:gd name="connsiteX78" fmla="*/ 2119 w 1699655"/>
                <a:gd name="connsiteY78" fmla="*/ 414401 h 548526"/>
                <a:gd name="connsiteX79" fmla="*/ -9 w 1699655"/>
                <a:gd name="connsiteY79" fmla="*/ 403590 h 54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699655" h="548526">
                  <a:moveTo>
                    <a:pt x="-9" y="403590"/>
                  </a:moveTo>
                  <a:lnTo>
                    <a:pt x="-9" y="389709"/>
                  </a:lnTo>
                  <a:cubicBezTo>
                    <a:pt x="353" y="386502"/>
                    <a:pt x="649" y="383294"/>
                    <a:pt x="1104" y="380087"/>
                  </a:cubicBezTo>
                  <a:cubicBezTo>
                    <a:pt x="3411" y="363192"/>
                    <a:pt x="6258" y="346344"/>
                    <a:pt x="7926" y="329422"/>
                  </a:cubicBezTo>
                  <a:cubicBezTo>
                    <a:pt x="9653" y="312048"/>
                    <a:pt x="10681" y="294619"/>
                    <a:pt x="11222" y="277199"/>
                  </a:cubicBezTo>
                  <a:cubicBezTo>
                    <a:pt x="11789" y="258176"/>
                    <a:pt x="11460" y="239122"/>
                    <a:pt x="11446" y="220084"/>
                  </a:cubicBezTo>
                  <a:cubicBezTo>
                    <a:pt x="11446" y="208731"/>
                    <a:pt x="11446" y="197365"/>
                    <a:pt x="11182" y="186012"/>
                  </a:cubicBezTo>
                  <a:cubicBezTo>
                    <a:pt x="10846" y="173309"/>
                    <a:pt x="9930" y="160613"/>
                    <a:pt x="9699" y="147904"/>
                  </a:cubicBezTo>
                  <a:cubicBezTo>
                    <a:pt x="9488" y="136544"/>
                    <a:pt x="9865" y="125192"/>
                    <a:pt x="9976" y="113839"/>
                  </a:cubicBezTo>
                  <a:cubicBezTo>
                    <a:pt x="10029" y="107432"/>
                    <a:pt x="9580" y="100985"/>
                    <a:pt x="10220" y="94610"/>
                  </a:cubicBezTo>
                  <a:cubicBezTo>
                    <a:pt x="11321" y="83640"/>
                    <a:pt x="13120" y="72715"/>
                    <a:pt x="14590" y="61770"/>
                  </a:cubicBezTo>
                  <a:cubicBezTo>
                    <a:pt x="15875" y="51073"/>
                    <a:pt x="18872" y="40651"/>
                    <a:pt x="23468" y="30906"/>
                  </a:cubicBezTo>
                  <a:cubicBezTo>
                    <a:pt x="31176" y="15090"/>
                    <a:pt x="46824" y="4661"/>
                    <a:pt x="64400" y="3623"/>
                  </a:cubicBezTo>
                  <a:cubicBezTo>
                    <a:pt x="78861" y="1865"/>
                    <a:pt x="93559" y="989"/>
                    <a:pt x="108191" y="567"/>
                  </a:cubicBezTo>
                  <a:cubicBezTo>
                    <a:pt x="125685" y="34"/>
                    <a:pt x="143225" y="423"/>
                    <a:pt x="160737" y="331"/>
                  </a:cubicBezTo>
                  <a:cubicBezTo>
                    <a:pt x="174513" y="264"/>
                    <a:pt x="188282" y="-262"/>
                    <a:pt x="202044" y="2"/>
                  </a:cubicBezTo>
                  <a:cubicBezTo>
                    <a:pt x="229688" y="534"/>
                    <a:pt x="257318" y="1437"/>
                    <a:pt x="284962" y="2240"/>
                  </a:cubicBezTo>
                  <a:cubicBezTo>
                    <a:pt x="312322" y="3037"/>
                    <a:pt x="339669" y="3939"/>
                    <a:pt x="367036" y="4722"/>
                  </a:cubicBezTo>
                  <a:cubicBezTo>
                    <a:pt x="391595" y="5421"/>
                    <a:pt x="416162" y="6057"/>
                    <a:pt x="440739" y="6632"/>
                  </a:cubicBezTo>
                  <a:cubicBezTo>
                    <a:pt x="463577" y="7139"/>
                    <a:pt x="486442" y="7416"/>
                    <a:pt x="509287" y="7917"/>
                  </a:cubicBezTo>
                  <a:cubicBezTo>
                    <a:pt x="534670" y="8463"/>
                    <a:pt x="560039" y="9273"/>
                    <a:pt x="585402" y="9781"/>
                  </a:cubicBezTo>
                  <a:cubicBezTo>
                    <a:pt x="612528" y="10307"/>
                    <a:pt x="639659" y="10711"/>
                    <a:pt x="666797" y="10992"/>
                  </a:cubicBezTo>
                  <a:cubicBezTo>
                    <a:pt x="697941" y="11321"/>
                    <a:pt x="729098" y="11387"/>
                    <a:pt x="760254" y="11743"/>
                  </a:cubicBezTo>
                  <a:cubicBezTo>
                    <a:pt x="781899" y="11986"/>
                    <a:pt x="803532" y="12579"/>
                    <a:pt x="825181" y="12935"/>
                  </a:cubicBezTo>
                  <a:cubicBezTo>
                    <a:pt x="854453" y="13408"/>
                    <a:pt x="883715" y="13834"/>
                    <a:pt x="912996" y="14212"/>
                  </a:cubicBezTo>
                  <a:cubicBezTo>
                    <a:pt x="933975" y="14482"/>
                    <a:pt x="954972" y="14554"/>
                    <a:pt x="975968" y="14811"/>
                  </a:cubicBezTo>
                  <a:cubicBezTo>
                    <a:pt x="1007906" y="15194"/>
                    <a:pt x="1039863" y="15569"/>
                    <a:pt x="1071801" y="16128"/>
                  </a:cubicBezTo>
                  <a:cubicBezTo>
                    <a:pt x="1098102" y="16602"/>
                    <a:pt x="1124413" y="17230"/>
                    <a:pt x="1150714" y="18011"/>
                  </a:cubicBezTo>
                  <a:cubicBezTo>
                    <a:pt x="1172735" y="18670"/>
                    <a:pt x="1194728" y="19625"/>
                    <a:pt x="1216730" y="20494"/>
                  </a:cubicBezTo>
                  <a:cubicBezTo>
                    <a:pt x="1242727" y="21522"/>
                    <a:pt x="1268724" y="22536"/>
                    <a:pt x="1294721" y="23681"/>
                  </a:cubicBezTo>
                  <a:cubicBezTo>
                    <a:pt x="1312295" y="24458"/>
                    <a:pt x="1329879" y="25350"/>
                    <a:pt x="1347453" y="26355"/>
                  </a:cubicBezTo>
                  <a:cubicBezTo>
                    <a:pt x="1373819" y="27890"/>
                    <a:pt x="1400111" y="29595"/>
                    <a:pt x="1426458" y="31222"/>
                  </a:cubicBezTo>
                  <a:cubicBezTo>
                    <a:pt x="1443590" y="32283"/>
                    <a:pt x="1460749" y="33330"/>
                    <a:pt x="1477926" y="34363"/>
                  </a:cubicBezTo>
                  <a:cubicBezTo>
                    <a:pt x="1502447" y="35838"/>
                    <a:pt x="1526866" y="38616"/>
                    <a:pt x="1551092" y="42686"/>
                  </a:cubicBezTo>
                  <a:cubicBezTo>
                    <a:pt x="1581665" y="47497"/>
                    <a:pt x="1611444" y="56432"/>
                    <a:pt x="1639618" y="69250"/>
                  </a:cubicBezTo>
                  <a:cubicBezTo>
                    <a:pt x="1661205" y="79339"/>
                    <a:pt x="1677848" y="92714"/>
                    <a:pt x="1686289" y="111725"/>
                  </a:cubicBezTo>
                  <a:cubicBezTo>
                    <a:pt x="1690745" y="121969"/>
                    <a:pt x="1693337" y="132929"/>
                    <a:pt x="1693918" y="144084"/>
                  </a:cubicBezTo>
                  <a:cubicBezTo>
                    <a:pt x="1695237" y="164854"/>
                    <a:pt x="1697045" y="185603"/>
                    <a:pt x="1697516" y="206374"/>
                  </a:cubicBezTo>
                  <a:cubicBezTo>
                    <a:pt x="1697830" y="220743"/>
                    <a:pt x="1695911" y="235137"/>
                    <a:pt x="1695579" y="249530"/>
                  </a:cubicBezTo>
                  <a:cubicBezTo>
                    <a:pt x="1695182" y="266452"/>
                    <a:pt x="1695643" y="283384"/>
                    <a:pt x="1695320" y="300315"/>
                  </a:cubicBezTo>
                  <a:cubicBezTo>
                    <a:pt x="1694961" y="320002"/>
                    <a:pt x="1697645" y="339533"/>
                    <a:pt x="1699223" y="359118"/>
                  </a:cubicBezTo>
                  <a:cubicBezTo>
                    <a:pt x="1700339" y="375939"/>
                    <a:pt x="1699250" y="392843"/>
                    <a:pt x="1695966" y="409387"/>
                  </a:cubicBezTo>
                  <a:cubicBezTo>
                    <a:pt x="1692562" y="427830"/>
                    <a:pt x="1688900" y="446263"/>
                    <a:pt x="1684960" y="464706"/>
                  </a:cubicBezTo>
                  <a:cubicBezTo>
                    <a:pt x="1681030" y="483168"/>
                    <a:pt x="1673632" y="500716"/>
                    <a:pt x="1663152" y="516431"/>
                  </a:cubicBezTo>
                  <a:cubicBezTo>
                    <a:pt x="1657432" y="525003"/>
                    <a:pt x="1648788" y="531197"/>
                    <a:pt x="1638834" y="533860"/>
                  </a:cubicBezTo>
                  <a:cubicBezTo>
                    <a:pt x="1632339" y="535943"/>
                    <a:pt x="1625688" y="537455"/>
                    <a:pt x="1618935" y="538386"/>
                  </a:cubicBezTo>
                  <a:cubicBezTo>
                    <a:pt x="1600595" y="540423"/>
                    <a:pt x="1582200" y="542229"/>
                    <a:pt x="1563758" y="543418"/>
                  </a:cubicBezTo>
                  <a:cubicBezTo>
                    <a:pt x="1541276" y="544874"/>
                    <a:pt x="1518767" y="545934"/>
                    <a:pt x="1496220" y="546579"/>
                  </a:cubicBezTo>
                  <a:cubicBezTo>
                    <a:pt x="1467871" y="547363"/>
                    <a:pt x="1439567" y="547566"/>
                    <a:pt x="1411227" y="547944"/>
                  </a:cubicBezTo>
                  <a:cubicBezTo>
                    <a:pt x="1392647" y="548192"/>
                    <a:pt x="1374059" y="548524"/>
                    <a:pt x="1355479" y="548441"/>
                  </a:cubicBezTo>
                  <a:cubicBezTo>
                    <a:pt x="1298669" y="548202"/>
                    <a:pt x="1241851" y="547833"/>
                    <a:pt x="1185032" y="547344"/>
                  </a:cubicBezTo>
                  <a:cubicBezTo>
                    <a:pt x="1163666" y="547132"/>
                    <a:pt x="1142310" y="546257"/>
                    <a:pt x="1120972" y="545492"/>
                  </a:cubicBezTo>
                  <a:cubicBezTo>
                    <a:pt x="1101110" y="544782"/>
                    <a:pt x="1081257" y="543694"/>
                    <a:pt x="1061385" y="543040"/>
                  </a:cubicBezTo>
                  <a:cubicBezTo>
                    <a:pt x="1042178" y="542413"/>
                    <a:pt x="1022934" y="542026"/>
                    <a:pt x="1003690" y="541722"/>
                  </a:cubicBezTo>
                  <a:cubicBezTo>
                    <a:pt x="978837" y="541372"/>
                    <a:pt x="953966" y="541270"/>
                    <a:pt x="929095" y="540976"/>
                  </a:cubicBezTo>
                  <a:cubicBezTo>
                    <a:pt x="919343" y="540856"/>
                    <a:pt x="909592" y="540644"/>
                    <a:pt x="899850" y="540229"/>
                  </a:cubicBezTo>
                  <a:cubicBezTo>
                    <a:pt x="884001" y="539565"/>
                    <a:pt x="868162" y="538644"/>
                    <a:pt x="852312" y="537833"/>
                  </a:cubicBezTo>
                  <a:cubicBezTo>
                    <a:pt x="843650" y="537390"/>
                    <a:pt x="834997" y="536939"/>
                    <a:pt x="826352" y="536478"/>
                  </a:cubicBezTo>
                  <a:cubicBezTo>
                    <a:pt x="807852" y="535473"/>
                    <a:pt x="789357" y="534450"/>
                    <a:pt x="770866" y="533418"/>
                  </a:cubicBezTo>
                  <a:cubicBezTo>
                    <a:pt x="758218" y="532763"/>
                    <a:pt x="745576" y="532100"/>
                    <a:pt x="732927" y="531445"/>
                  </a:cubicBezTo>
                  <a:cubicBezTo>
                    <a:pt x="714564" y="530441"/>
                    <a:pt x="696201" y="529418"/>
                    <a:pt x="677838" y="528376"/>
                  </a:cubicBezTo>
                  <a:cubicBezTo>
                    <a:pt x="665591" y="527713"/>
                    <a:pt x="653345" y="527095"/>
                    <a:pt x="641105" y="526394"/>
                  </a:cubicBezTo>
                  <a:cubicBezTo>
                    <a:pt x="624482" y="525418"/>
                    <a:pt x="607865" y="524358"/>
                    <a:pt x="591256" y="523344"/>
                  </a:cubicBezTo>
                  <a:lnTo>
                    <a:pt x="558959" y="521371"/>
                  </a:lnTo>
                  <a:cubicBezTo>
                    <a:pt x="542481" y="520357"/>
                    <a:pt x="526003" y="519307"/>
                    <a:pt x="509524" y="518330"/>
                  </a:cubicBezTo>
                  <a:cubicBezTo>
                    <a:pt x="497661" y="517620"/>
                    <a:pt x="485836" y="517012"/>
                    <a:pt x="474011" y="516302"/>
                  </a:cubicBezTo>
                  <a:cubicBezTo>
                    <a:pt x="458456" y="515344"/>
                    <a:pt x="442907" y="514293"/>
                    <a:pt x="427358" y="513343"/>
                  </a:cubicBezTo>
                  <a:cubicBezTo>
                    <a:pt x="415494" y="512606"/>
                    <a:pt x="403630" y="512145"/>
                    <a:pt x="391838" y="511260"/>
                  </a:cubicBezTo>
                  <a:cubicBezTo>
                    <a:pt x="371676" y="509767"/>
                    <a:pt x="351507" y="508237"/>
                    <a:pt x="331397" y="506330"/>
                  </a:cubicBezTo>
                  <a:cubicBezTo>
                    <a:pt x="315538" y="504836"/>
                    <a:pt x="299666" y="503131"/>
                    <a:pt x="283986" y="500790"/>
                  </a:cubicBezTo>
                  <a:cubicBezTo>
                    <a:pt x="264640" y="497269"/>
                    <a:pt x="244984" y="495721"/>
                    <a:pt x="225324" y="496182"/>
                  </a:cubicBezTo>
                  <a:cubicBezTo>
                    <a:pt x="219604" y="496486"/>
                    <a:pt x="213817" y="496348"/>
                    <a:pt x="208068" y="496182"/>
                  </a:cubicBezTo>
                  <a:cubicBezTo>
                    <a:pt x="202875" y="496191"/>
                    <a:pt x="197687" y="495850"/>
                    <a:pt x="192539" y="495168"/>
                  </a:cubicBezTo>
                  <a:cubicBezTo>
                    <a:pt x="181994" y="493454"/>
                    <a:pt x="171540" y="491389"/>
                    <a:pt x="161112" y="489242"/>
                  </a:cubicBezTo>
                  <a:cubicBezTo>
                    <a:pt x="146434" y="486228"/>
                    <a:pt x="131492" y="483711"/>
                    <a:pt x="117281" y="479674"/>
                  </a:cubicBezTo>
                  <a:cubicBezTo>
                    <a:pt x="105210" y="476043"/>
                    <a:pt x="93411" y="471573"/>
                    <a:pt x="81972" y="466282"/>
                  </a:cubicBezTo>
                  <a:cubicBezTo>
                    <a:pt x="63154" y="457950"/>
                    <a:pt x="44778" y="449010"/>
                    <a:pt x="26243" y="440254"/>
                  </a:cubicBezTo>
                  <a:cubicBezTo>
                    <a:pt x="24368" y="439332"/>
                    <a:pt x="22599" y="438208"/>
                    <a:pt x="20970" y="436890"/>
                  </a:cubicBezTo>
                  <a:cubicBezTo>
                    <a:pt x="12685" y="430447"/>
                    <a:pt x="4315" y="424005"/>
                    <a:pt x="2119" y="414401"/>
                  </a:cubicBezTo>
                  <a:cubicBezTo>
                    <a:pt x="1236" y="410834"/>
                    <a:pt x="676" y="407212"/>
                    <a:pt x="-9" y="403590"/>
                  </a:cubicBezTo>
                  <a:close/>
                </a:path>
              </a:pathLst>
            </a:custGeom>
            <a:solidFill>
              <a:srgbClr val="ADD0F0"/>
            </a:solidFill>
            <a:ln w="9257" cap="flat">
              <a:noFill/>
              <a:prstDash val="solid"/>
              <a:miter/>
            </a:ln>
          </p:spPr>
          <p:txBody>
            <a:bodyPr rtlCol="0" anchor="ctr"/>
            <a:lstStyle/>
            <a:p>
              <a:endParaRPr lang="en-US"/>
            </a:p>
          </p:txBody>
        </p:sp>
        <p:sp>
          <p:nvSpPr>
            <p:cNvPr id="12" name="Subtitle-Text">
              <a:extLst>
                <a:ext uri="{FF2B5EF4-FFF2-40B4-BE49-F238E27FC236}">
                  <a16:creationId xmlns:a16="http://schemas.microsoft.com/office/drawing/2014/main" id="{5AE098A5-F8C6-D364-B603-62C7E51720D6}"/>
                </a:ext>
              </a:extLst>
            </p:cNvPr>
            <p:cNvSpPr txBox="1">
              <a:spLocks/>
            </p:cNvSpPr>
            <p:nvPr/>
          </p:nvSpPr>
          <p:spPr>
            <a:xfrm rot="223731">
              <a:off x="984728" y="2773461"/>
              <a:ext cx="1893090" cy="314318"/>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THIS SIDE OF THE ROOM</a:t>
              </a:r>
            </a:p>
          </p:txBody>
        </p:sp>
        <p:sp>
          <p:nvSpPr>
            <p:cNvPr id="13" name="Main-Text" descr="Post-it note to highlight text">
              <a:extLst>
                <a:ext uri="{FF2B5EF4-FFF2-40B4-BE49-F238E27FC236}">
                  <a16:creationId xmlns:a16="http://schemas.microsoft.com/office/drawing/2014/main" id="{1A6F05A7-BA19-0DBF-2375-896E676CDA89}"/>
                </a:ext>
              </a:extLst>
            </p:cNvPr>
            <p:cNvSpPr txBox="1"/>
            <p:nvPr/>
          </p:nvSpPr>
          <p:spPr>
            <a:xfrm>
              <a:off x="573667" y="3680592"/>
              <a:ext cx="2640046" cy="1405943"/>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You are now going to teach someone on the other side about Second World War views on PTSD</a:t>
              </a:r>
            </a:p>
          </p:txBody>
        </p:sp>
      </p:grpSp>
      <p:pic>
        <p:nvPicPr>
          <p:cNvPr id="14" name="Arrow">
            <a:extLst>
              <a:ext uri="{FF2B5EF4-FFF2-40B4-BE49-F238E27FC236}">
                <a16:creationId xmlns:a16="http://schemas.microsoft.com/office/drawing/2014/main" id="{ACA98BFF-146B-D92A-0ADC-6F70AD09545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49422" y="412914"/>
            <a:ext cx="1247008" cy="458351"/>
          </a:xfrm>
          <a:prstGeom prst="rect">
            <a:avLst/>
          </a:prstGeom>
        </p:spPr>
      </p:pic>
      <p:pic>
        <p:nvPicPr>
          <p:cNvPr id="15" name="Arrow">
            <a:extLst>
              <a:ext uri="{FF2B5EF4-FFF2-40B4-BE49-F238E27FC236}">
                <a16:creationId xmlns:a16="http://schemas.microsoft.com/office/drawing/2014/main" id="{9E232E97-A5E1-AEA2-98EB-95DC602694A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6109911" y="399916"/>
            <a:ext cx="1247008" cy="418679"/>
          </a:xfrm>
          <a:prstGeom prst="rect">
            <a:avLst/>
          </a:prstGeom>
        </p:spPr>
      </p:pic>
      <p:sp>
        <p:nvSpPr>
          <p:cNvPr id="18" name="Text Placeholder">
            <a:extLst>
              <a:ext uri="{FF2B5EF4-FFF2-40B4-BE49-F238E27FC236}">
                <a16:creationId xmlns:a16="http://schemas.microsoft.com/office/drawing/2014/main" id="{000CD00C-6812-F94B-7EEB-6D4F47CA414C}"/>
              </a:ext>
            </a:extLst>
          </p:cNvPr>
          <p:cNvSpPr txBox="1">
            <a:spLocks/>
          </p:cNvSpPr>
          <p:nvPr/>
        </p:nvSpPr>
        <p:spPr>
          <a:xfrm>
            <a:off x="1124572" y="4953344"/>
            <a:ext cx="9194844" cy="346428"/>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GB" sz="2200" dirty="0">
                <a:latin typeface="Arial" panose="020B0604020202020204" pitchFamily="34" charset="0"/>
                <a:cs typeface="Arial" panose="020B0604020202020204" pitchFamily="34" charset="0"/>
              </a:rPr>
              <a:t>FOCUS ON THESE THREE AREAS</a:t>
            </a:r>
          </a:p>
          <a:p>
            <a:pPr algn="ctr">
              <a:spcBef>
                <a:spcPts val="0"/>
              </a:spcBef>
            </a:pPr>
            <a:endParaRPr lang="en-GB" sz="2800" dirty="0">
              <a:latin typeface="Arial" panose="020B0604020202020204" pitchFamily="34" charset="0"/>
              <a:cs typeface="Arial" panose="020B0604020202020204" pitchFamily="34" charset="0"/>
            </a:endParaRPr>
          </a:p>
        </p:txBody>
      </p:sp>
      <p:grpSp>
        <p:nvGrpSpPr>
          <p:cNvPr id="21" name="Washi" descr="Washi tape">
            <a:extLst>
              <a:ext uri="{FF2B5EF4-FFF2-40B4-BE49-F238E27FC236}">
                <a16:creationId xmlns:a16="http://schemas.microsoft.com/office/drawing/2014/main" id="{851C2626-BDAE-0D2C-C2F8-FF68E02C1A11}"/>
              </a:ext>
            </a:extLst>
          </p:cNvPr>
          <p:cNvGrpSpPr/>
          <p:nvPr/>
        </p:nvGrpSpPr>
        <p:grpSpPr>
          <a:xfrm>
            <a:off x="460178" y="5210656"/>
            <a:ext cx="10865162" cy="781140"/>
            <a:chOff x="7291968" y="1187764"/>
            <a:chExt cx="1760422" cy="781140"/>
          </a:xfrm>
          <a:solidFill>
            <a:schemeClr val="accent4">
              <a:lumMod val="40000"/>
              <a:lumOff val="60000"/>
            </a:schemeClr>
          </a:solidFill>
        </p:grpSpPr>
        <p:sp>
          <p:nvSpPr>
            <p:cNvPr id="22" name="Picture 9">
              <a:extLst>
                <a:ext uri="{FF2B5EF4-FFF2-40B4-BE49-F238E27FC236}">
                  <a16:creationId xmlns:a16="http://schemas.microsoft.com/office/drawing/2014/main" id="{8C2FCFDC-3FCC-865A-B756-6472108AA508}"/>
                </a:ext>
                <a:ext uri="{C183D7F6-B498-43B3-948B-1728B52AA6E4}">
                  <adec:decorative xmlns:adec="http://schemas.microsoft.com/office/drawing/2017/decorative" val="1"/>
                </a:ext>
              </a:extLst>
            </p:cNvPr>
            <p:cNvSpPr/>
            <p:nvPr/>
          </p:nvSpPr>
          <p:spPr>
            <a:xfrm>
              <a:off x="7291968" y="1187764"/>
              <a:ext cx="1760422" cy="718192"/>
            </a:xfrm>
            <a:custGeom>
              <a:avLst/>
              <a:gdLst>
                <a:gd name="connsiteX0" fmla="*/ 0 w 1760422"/>
                <a:gd name="connsiteY0" fmla="*/ 418628 h 568858"/>
                <a:gd name="connsiteX1" fmla="*/ 0 w 1760422"/>
                <a:gd name="connsiteY1" fmla="*/ 404232 h 568858"/>
                <a:gd name="connsiteX2" fmla="*/ 1154 w 1760422"/>
                <a:gd name="connsiteY2" fmla="*/ 394254 h 568858"/>
                <a:gd name="connsiteX3" fmla="*/ 8220 w 1760422"/>
                <a:gd name="connsiteY3" fmla="*/ 341710 h 568858"/>
                <a:gd name="connsiteX4" fmla="*/ 11633 w 1760422"/>
                <a:gd name="connsiteY4" fmla="*/ 287547 h 568858"/>
                <a:gd name="connsiteX5" fmla="*/ 11865 w 1760422"/>
                <a:gd name="connsiteY5" fmla="*/ 228317 h 568858"/>
                <a:gd name="connsiteX6" fmla="*/ 11592 w 1760422"/>
                <a:gd name="connsiteY6" fmla="*/ 192982 h 568858"/>
                <a:gd name="connsiteX7" fmla="*/ 10056 w 1760422"/>
                <a:gd name="connsiteY7" fmla="*/ 153461 h 568858"/>
                <a:gd name="connsiteX8" fmla="*/ 10343 w 1760422"/>
                <a:gd name="connsiteY8" fmla="*/ 118133 h 568858"/>
                <a:gd name="connsiteX9" fmla="*/ 10595 w 1760422"/>
                <a:gd name="connsiteY9" fmla="*/ 98192 h 568858"/>
                <a:gd name="connsiteX10" fmla="*/ 15122 w 1760422"/>
                <a:gd name="connsiteY10" fmla="*/ 64134 h 568858"/>
                <a:gd name="connsiteX11" fmla="*/ 24317 w 1760422"/>
                <a:gd name="connsiteY11" fmla="*/ 32126 h 568858"/>
                <a:gd name="connsiteX12" fmla="*/ 66712 w 1760422"/>
                <a:gd name="connsiteY12" fmla="*/ 3832 h 568858"/>
                <a:gd name="connsiteX13" fmla="*/ 112070 w 1760422"/>
                <a:gd name="connsiteY13" fmla="*/ 663 h 568858"/>
                <a:gd name="connsiteX14" fmla="*/ 166494 w 1760422"/>
                <a:gd name="connsiteY14" fmla="*/ 417 h 568858"/>
                <a:gd name="connsiteX15" fmla="*/ 209278 w 1760422"/>
                <a:gd name="connsiteY15" fmla="*/ 76 h 568858"/>
                <a:gd name="connsiteX16" fmla="*/ 295160 w 1760422"/>
                <a:gd name="connsiteY16" fmla="*/ 2398 h 568858"/>
                <a:gd name="connsiteX17" fmla="*/ 380168 w 1760422"/>
                <a:gd name="connsiteY17" fmla="*/ 4973 h 568858"/>
                <a:gd name="connsiteX18" fmla="*/ 456506 w 1760422"/>
                <a:gd name="connsiteY18" fmla="*/ 6953 h 568858"/>
                <a:gd name="connsiteX19" fmla="*/ 527505 w 1760422"/>
                <a:gd name="connsiteY19" fmla="*/ 8285 h 568858"/>
                <a:gd name="connsiteX20" fmla="*/ 606342 w 1760422"/>
                <a:gd name="connsiteY20" fmla="*/ 10217 h 568858"/>
                <a:gd name="connsiteX21" fmla="*/ 690647 w 1760422"/>
                <a:gd name="connsiteY21" fmla="*/ 11474 h 568858"/>
                <a:gd name="connsiteX22" fmla="*/ 787445 w 1760422"/>
                <a:gd name="connsiteY22" fmla="*/ 12253 h 568858"/>
                <a:gd name="connsiteX23" fmla="*/ 854697 w 1760422"/>
                <a:gd name="connsiteY23" fmla="*/ 13489 h 568858"/>
                <a:gd name="connsiteX24" fmla="*/ 945644 w 1760422"/>
                <a:gd name="connsiteY24" fmla="*/ 14813 h 568858"/>
                <a:gd name="connsiteX25" fmla="*/ 1010875 w 1760422"/>
                <a:gd name="connsiteY25" fmla="*/ 15435 h 568858"/>
                <a:gd name="connsiteX26" fmla="*/ 1110131 w 1760422"/>
                <a:gd name="connsiteY26" fmla="*/ 16801 h 568858"/>
                <a:gd name="connsiteX27" fmla="*/ 1191869 w 1760422"/>
                <a:gd name="connsiteY27" fmla="*/ 18754 h 568858"/>
                <a:gd name="connsiteX28" fmla="*/ 1260240 w 1760422"/>
                <a:gd name="connsiteY28" fmla="*/ 21329 h 568858"/>
                <a:gd name="connsiteX29" fmla="*/ 1341022 w 1760422"/>
                <a:gd name="connsiteY29" fmla="*/ 24634 h 568858"/>
                <a:gd name="connsiteX30" fmla="*/ 1395637 w 1760422"/>
                <a:gd name="connsiteY30" fmla="*/ 27407 h 568858"/>
                <a:gd name="connsiteX31" fmla="*/ 1477464 w 1760422"/>
                <a:gd name="connsiteY31" fmla="*/ 32453 h 568858"/>
                <a:gd name="connsiteX32" fmla="*/ 1530775 w 1760422"/>
                <a:gd name="connsiteY32" fmla="*/ 35711 h 568858"/>
                <a:gd name="connsiteX33" fmla="*/ 1606553 w 1760422"/>
                <a:gd name="connsiteY33" fmla="*/ 44343 h 568858"/>
                <a:gd name="connsiteX34" fmla="*/ 1698245 w 1760422"/>
                <a:gd name="connsiteY34" fmla="*/ 71893 h 568858"/>
                <a:gd name="connsiteX35" fmla="*/ 1746586 w 1760422"/>
                <a:gd name="connsiteY35" fmla="*/ 115941 h 568858"/>
                <a:gd name="connsiteX36" fmla="*/ 1754492 w 1760422"/>
                <a:gd name="connsiteY36" fmla="*/ 149500 h 568858"/>
                <a:gd name="connsiteX37" fmla="*/ 1758212 w 1760422"/>
                <a:gd name="connsiteY37" fmla="*/ 214098 h 568858"/>
                <a:gd name="connsiteX38" fmla="*/ 1756205 w 1760422"/>
                <a:gd name="connsiteY38" fmla="*/ 258850 h 568858"/>
                <a:gd name="connsiteX39" fmla="*/ 1755946 w 1760422"/>
                <a:gd name="connsiteY39" fmla="*/ 311525 h 568858"/>
                <a:gd name="connsiteX40" fmla="*/ 1759980 w 1760422"/>
                <a:gd name="connsiteY40" fmla="*/ 372503 h 568858"/>
                <a:gd name="connsiteX41" fmla="*/ 1756608 w 1760422"/>
                <a:gd name="connsiteY41" fmla="*/ 424638 h 568858"/>
                <a:gd name="connsiteX42" fmla="*/ 1745214 w 1760422"/>
                <a:gd name="connsiteY42" fmla="*/ 482003 h 568858"/>
                <a:gd name="connsiteX43" fmla="*/ 1722624 w 1760422"/>
                <a:gd name="connsiteY43" fmla="*/ 535647 h 568858"/>
                <a:gd name="connsiteX44" fmla="*/ 1697433 w 1760422"/>
                <a:gd name="connsiteY44" fmla="*/ 553724 h 568858"/>
                <a:gd name="connsiteX45" fmla="*/ 1676822 w 1760422"/>
                <a:gd name="connsiteY45" fmla="*/ 558416 h 568858"/>
                <a:gd name="connsiteX46" fmla="*/ 1619675 w 1760422"/>
                <a:gd name="connsiteY46" fmla="*/ 563634 h 568858"/>
                <a:gd name="connsiteX47" fmla="*/ 1549720 w 1760422"/>
                <a:gd name="connsiteY47" fmla="*/ 566912 h 568858"/>
                <a:gd name="connsiteX48" fmla="*/ 1461687 w 1760422"/>
                <a:gd name="connsiteY48" fmla="*/ 568326 h 568858"/>
                <a:gd name="connsiteX49" fmla="*/ 1403946 w 1760422"/>
                <a:gd name="connsiteY49" fmla="*/ 568844 h 568858"/>
                <a:gd name="connsiteX50" fmla="*/ 1227410 w 1760422"/>
                <a:gd name="connsiteY50" fmla="*/ 567711 h 568858"/>
                <a:gd name="connsiteX51" fmla="*/ 1161059 w 1760422"/>
                <a:gd name="connsiteY51" fmla="*/ 565785 h 568858"/>
                <a:gd name="connsiteX52" fmla="*/ 1099344 w 1760422"/>
                <a:gd name="connsiteY52" fmla="*/ 563245 h 568858"/>
                <a:gd name="connsiteX53" fmla="*/ 1039589 w 1760422"/>
                <a:gd name="connsiteY53" fmla="*/ 561879 h 568858"/>
                <a:gd name="connsiteX54" fmla="*/ 962322 w 1760422"/>
                <a:gd name="connsiteY54" fmla="*/ 561100 h 568858"/>
                <a:gd name="connsiteX55" fmla="*/ 932031 w 1760422"/>
                <a:gd name="connsiteY55" fmla="*/ 560328 h 568858"/>
                <a:gd name="connsiteX56" fmla="*/ 882796 w 1760422"/>
                <a:gd name="connsiteY56" fmla="*/ 557843 h 568858"/>
                <a:gd name="connsiteX57" fmla="*/ 855905 w 1760422"/>
                <a:gd name="connsiteY57" fmla="*/ 556436 h 568858"/>
                <a:gd name="connsiteX58" fmla="*/ 798436 w 1760422"/>
                <a:gd name="connsiteY58" fmla="*/ 553267 h 568858"/>
                <a:gd name="connsiteX59" fmla="*/ 759141 w 1760422"/>
                <a:gd name="connsiteY59" fmla="*/ 551218 h 568858"/>
                <a:gd name="connsiteX60" fmla="*/ 702082 w 1760422"/>
                <a:gd name="connsiteY60" fmla="*/ 548036 h 568858"/>
                <a:gd name="connsiteX61" fmla="*/ 664036 w 1760422"/>
                <a:gd name="connsiteY61" fmla="*/ 545987 h 568858"/>
                <a:gd name="connsiteX62" fmla="*/ 612404 w 1760422"/>
                <a:gd name="connsiteY62" fmla="*/ 542818 h 568858"/>
                <a:gd name="connsiteX63" fmla="*/ 578953 w 1760422"/>
                <a:gd name="connsiteY63" fmla="*/ 540769 h 568858"/>
                <a:gd name="connsiteX64" fmla="*/ 527751 w 1760422"/>
                <a:gd name="connsiteY64" fmla="*/ 537614 h 568858"/>
                <a:gd name="connsiteX65" fmla="*/ 490968 w 1760422"/>
                <a:gd name="connsiteY65" fmla="*/ 535511 h 568858"/>
                <a:gd name="connsiteX66" fmla="*/ 442647 w 1760422"/>
                <a:gd name="connsiteY66" fmla="*/ 532444 h 568858"/>
                <a:gd name="connsiteX67" fmla="*/ 405857 w 1760422"/>
                <a:gd name="connsiteY67" fmla="*/ 530286 h 568858"/>
                <a:gd name="connsiteX68" fmla="*/ 343255 w 1760422"/>
                <a:gd name="connsiteY68" fmla="*/ 525178 h 568858"/>
                <a:gd name="connsiteX69" fmla="*/ 294149 w 1760422"/>
                <a:gd name="connsiteY69" fmla="*/ 519428 h 568858"/>
                <a:gd name="connsiteX70" fmla="*/ 233390 w 1760422"/>
                <a:gd name="connsiteY70" fmla="*/ 514647 h 568858"/>
                <a:gd name="connsiteX71" fmla="*/ 215517 w 1760422"/>
                <a:gd name="connsiteY71" fmla="*/ 514647 h 568858"/>
                <a:gd name="connsiteX72" fmla="*/ 199433 w 1760422"/>
                <a:gd name="connsiteY72" fmla="*/ 513596 h 568858"/>
                <a:gd name="connsiteX73" fmla="*/ 166883 w 1760422"/>
                <a:gd name="connsiteY73" fmla="*/ 507449 h 568858"/>
                <a:gd name="connsiteX74" fmla="*/ 121484 w 1760422"/>
                <a:gd name="connsiteY74" fmla="*/ 497526 h 568858"/>
                <a:gd name="connsiteX75" fmla="*/ 84913 w 1760422"/>
                <a:gd name="connsiteY75" fmla="*/ 483643 h 568858"/>
                <a:gd name="connsiteX76" fmla="*/ 27191 w 1760422"/>
                <a:gd name="connsiteY76" fmla="*/ 456653 h 568858"/>
                <a:gd name="connsiteX77" fmla="*/ 21730 w 1760422"/>
                <a:gd name="connsiteY77" fmla="*/ 453164 h 568858"/>
                <a:gd name="connsiteX78" fmla="*/ 2205 w 1760422"/>
                <a:gd name="connsiteY78" fmla="*/ 429842 h 568858"/>
                <a:gd name="connsiteX79" fmla="*/ 0 w 1760422"/>
                <a:gd name="connsiteY79" fmla="*/ 418628 h 56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760422" h="568858">
                  <a:moveTo>
                    <a:pt x="0" y="418628"/>
                  </a:moveTo>
                  <a:lnTo>
                    <a:pt x="0" y="404232"/>
                  </a:lnTo>
                  <a:cubicBezTo>
                    <a:pt x="375" y="400899"/>
                    <a:pt x="683" y="397573"/>
                    <a:pt x="1154" y="394254"/>
                  </a:cubicBezTo>
                  <a:cubicBezTo>
                    <a:pt x="3543" y="376730"/>
                    <a:pt x="6492" y="359261"/>
                    <a:pt x="8220" y="341710"/>
                  </a:cubicBezTo>
                  <a:cubicBezTo>
                    <a:pt x="10008" y="323694"/>
                    <a:pt x="11073" y="305617"/>
                    <a:pt x="11633" y="287547"/>
                  </a:cubicBezTo>
                  <a:cubicBezTo>
                    <a:pt x="12220" y="267817"/>
                    <a:pt x="11879" y="248060"/>
                    <a:pt x="11865" y="228317"/>
                  </a:cubicBezTo>
                  <a:cubicBezTo>
                    <a:pt x="11865" y="216543"/>
                    <a:pt x="11865" y="204756"/>
                    <a:pt x="11592" y="192982"/>
                  </a:cubicBezTo>
                  <a:cubicBezTo>
                    <a:pt x="11244" y="179809"/>
                    <a:pt x="10295" y="166642"/>
                    <a:pt x="10056" y="153461"/>
                  </a:cubicBezTo>
                  <a:cubicBezTo>
                    <a:pt x="9838" y="141681"/>
                    <a:pt x="10227" y="129907"/>
                    <a:pt x="10343" y="118133"/>
                  </a:cubicBezTo>
                  <a:cubicBezTo>
                    <a:pt x="10397" y="111489"/>
                    <a:pt x="9933" y="104803"/>
                    <a:pt x="10595" y="98192"/>
                  </a:cubicBezTo>
                  <a:cubicBezTo>
                    <a:pt x="11735" y="86814"/>
                    <a:pt x="13599" y="75485"/>
                    <a:pt x="15122" y="64134"/>
                  </a:cubicBezTo>
                  <a:cubicBezTo>
                    <a:pt x="16452" y="53041"/>
                    <a:pt x="19557" y="42233"/>
                    <a:pt x="24317" y="32126"/>
                  </a:cubicBezTo>
                  <a:cubicBezTo>
                    <a:pt x="32301" y="15725"/>
                    <a:pt x="48508" y="4908"/>
                    <a:pt x="66712" y="3832"/>
                  </a:cubicBezTo>
                  <a:cubicBezTo>
                    <a:pt x="81690" y="2009"/>
                    <a:pt x="96914" y="1100"/>
                    <a:pt x="112070" y="663"/>
                  </a:cubicBezTo>
                  <a:cubicBezTo>
                    <a:pt x="130188" y="110"/>
                    <a:pt x="148355" y="513"/>
                    <a:pt x="166494" y="417"/>
                  </a:cubicBezTo>
                  <a:cubicBezTo>
                    <a:pt x="180762" y="349"/>
                    <a:pt x="195023" y="-197"/>
                    <a:pt x="209278" y="76"/>
                  </a:cubicBezTo>
                  <a:cubicBezTo>
                    <a:pt x="237910" y="629"/>
                    <a:pt x="266528" y="1565"/>
                    <a:pt x="295160" y="2398"/>
                  </a:cubicBezTo>
                  <a:cubicBezTo>
                    <a:pt x="323498" y="3224"/>
                    <a:pt x="351823" y="4160"/>
                    <a:pt x="380168" y="4973"/>
                  </a:cubicBezTo>
                  <a:cubicBezTo>
                    <a:pt x="405605" y="5696"/>
                    <a:pt x="431051" y="6357"/>
                    <a:pt x="456506" y="6953"/>
                  </a:cubicBezTo>
                  <a:cubicBezTo>
                    <a:pt x="480161" y="7479"/>
                    <a:pt x="503843" y="7766"/>
                    <a:pt x="527505" y="8285"/>
                  </a:cubicBezTo>
                  <a:cubicBezTo>
                    <a:pt x="553796" y="8852"/>
                    <a:pt x="580072" y="9692"/>
                    <a:pt x="606342" y="10217"/>
                  </a:cubicBezTo>
                  <a:cubicBezTo>
                    <a:pt x="634437" y="10764"/>
                    <a:pt x="662538" y="11183"/>
                    <a:pt x="690647" y="11474"/>
                  </a:cubicBezTo>
                  <a:cubicBezTo>
                    <a:pt x="722904" y="11815"/>
                    <a:pt x="755175" y="11884"/>
                    <a:pt x="787445" y="12253"/>
                  </a:cubicBezTo>
                  <a:cubicBezTo>
                    <a:pt x="809865" y="12505"/>
                    <a:pt x="832270" y="13120"/>
                    <a:pt x="854697" y="13489"/>
                  </a:cubicBezTo>
                  <a:cubicBezTo>
                    <a:pt x="885008" y="13980"/>
                    <a:pt x="915324" y="14422"/>
                    <a:pt x="945644" y="14813"/>
                  </a:cubicBezTo>
                  <a:cubicBezTo>
                    <a:pt x="967381" y="15093"/>
                    <a:pt x="989125" y="15169"/>
                    <a:pt x="1010875" y="15435"/>
                  </a:cubicBezTo>
                  <a:cubicBezTo>
                    <a:pt x="1043951" y="15831"/>
                    <a:pt x="1077048" y="16220"/>
                    <a:pt x="1110131" y="16801"/>
                  </a:cubicBezTo>
                  <a:cubicBezTo>
                    <a:pt x="1137375" y="17293"/>
                    <a:pt x="1164621" y="17944"/>
                    <a:pt x="1191869" y="18754"/>
                  </a:cubicBezTo>
                  <a:cubicBezTo>
                    <a:pt x="1214671" y="19437"/>
                    <a:pt x="1237452" y="20427"/>
                    <a:pt x="1260240" y="21329"/>
                  </a:cubicBezTo>
                  <a:cubicBezTo>
                    <a:pt x="1287172" y="22394"/>
                    <a:pt x="1314097" y="23446"/>
                    <a:pt x="1341022" y="24634"/>
                  </a:cubicBezTo>
                  <a:cubicBezTo>
                    <a:pt x="1359227" y="25440"/>
                    <a:pt x="1377432" y="26364"/>
                    <a:pt x="1395637" y="27407"/>
                  </a:cubicBezTo>
                  <a:cubicBezTo>
                    <a:pt x="1422945" y="28998"/>
                    <a:pt x="1450177" y="30767"/>
                    <a:pt x="1477464" y="32453"/>
                  </a:cubicBezTo>
                  <a:cubicBezTo>
                    <a:pt x="1495214" y="33555"/>
                    <a:pt x="1512984" y="34641"/>
                    <a:pt x="1530775" y="35711"/>
                  </a:cubicBezTo>
                  <a:cubicBezTo>
                    <a:pt x="1556170" y="37242"/>
                    <a:pt x="1581465" y="40123"/>
                    <a:pt x="1606553" y="44343"/>
                  </a:cubicBezTo>
                  <a:cubicBezTo>
                    <a:pt x="1638223" y="49332"/>
                    <a:pt x="1669069" y="58599"/>
                    <a:pt x="1698245" y="71893"/>
                  </a:cubicBezTo>
                  <a:cubicBezTo>
                    <a:pt x="1720610" y="82355"/>
                    <a:pt x="1737841" y="96225"/>
                    <a:pt x="1746586" y="115941"/>
                  </a:cubicBezTo>
                  <a:cubicBezTo>
                    <a:pt x="1751205" y="126565"/>
                    <a:pt x="1753883" y="137931"/>
                    <a:pt x="1754492" y="149500"/>
                  </a:cubicBezTo>
                  <a:cubicBezTo>
                    <a:pt x="1755857" y="171040"/>
                    <a:pt x="1757727" y="192559"/>
                    <a:pt x="1758212" y="214098"/>
                  </a:cubicBezTo>
                  <a:cubicBezTo>
                    <a:pt x="1758540" y="229000"/>
                    <a:pt x="1756553" y="243929"/>
                    <a:pt x="1756205" y="258850"/>
                  </a:cubicBezTo>
                  <a:cubicBezTo>
                    <a:pt x="1755796" y="276402"/>
                    <a:pt x="1756273" y="293967"/>
                    <a:pt x="1755946" y="311525"/>
                  </a:cubicBezTo>
                  <a:cubicBezTo>
                    <a:pt x="1755570" y="331937"/>
                    <a:pt x="1758349" y="352193"/>
                    <a:pt x="1759980" y="372503"/>
                  </a:cubicBezTo>
                  <a:cubicBezTo>
                    <a:pt x="1761144" y="389954"/>
                    <a:pt x="1760010" y="407482"/>
                    <a:pt x="1756608" y="424638"/>
                  </a:cubicBezTo>
                  <a:cubicBezTo>
                    <a:pt x="1753085" y="443760"/>
                    <a:pt x="1749287" y="462882"/>
                    <a:pt x="1745214" y="482003"/>
                  </a:cubicBezTo>
                  <a:cubicBezTo>
                    <a:pt x="1741141" y="501152"/>
                    <a:pt x="1733475" y="519355"/>
                    <a:pt x="1722624" y="535647"/>
                  </a:cubicBezTo>
                  <a:cubicBezTo>
                    <a:pt x="1716704" y="544537"/>
                    <a:pt x="1707748" y="550964"/>
                    <a:pt x="1697433" y="553724"/>
                  </a:cubicBezTo>
                  <a:cubicBezTo>
                    <a:pt x="1690712" y="555883"/>
                    <a:pt x="1683815" y="557453"/>
                    <a:pt x="1676822" y="558416"/>
                  </a:cubicBezTo>
                  <a:cubicBezTo>
                    <a:pt x="1657830" y="560526"/>
                    <a:pt x="1638776" y="562405"/>
                    <a:pt x="1619675" y="563634"/>
                  </a:cubicBezTo>
                  <a:cubicBezTo>
                    <a:pt x="1596395" y="565150"/>
                    <a:pt x="1573077" y="566243"/>
                    <a:pt x="1549720" y="566912"/>
                  </a:cubicBezTo>
                  <a:cubicBezTo>
                    <a:pt x="1520364" y="567724"/>
                    <a:pt x="1491043" y="567936"/>
                    <a:pt x="1461687" y="568326"/>
                  </a:cubicBezTo>
                  <a:cubicBezTo>
                    <a:pt x="1442449" y="568592"/>
                    <a:pt x="1423197" y="568933"/>
                    <a:pt x="1403946" y="568844"/>
                  </a:cubicBezTo>
                  <a:cubicBezTo>
                    <a:pt x="1345107" y="568594"/>
                    <a:pt x="1286262" y="568216"/>
                    <a:pt x="1227410" y="567711"/>
                  </a:cubicBezTo>
                  <a:cubicBezTo>
                    <a:pt x="1205284" y="567492"/>
                    <a:pt x="1183158" y="566577"/>
                    <a:pt x="1161059" y="565785"/>
                  </a:cubicBezTo>
                  <a:cubicBezTo>
                    <a:pt x="1140483" y="565054"/>
                    <a:pt x="1119927" y="563921"/>
                    <a:pt x="1099344" y="563245"/>
                  </a:cubicBezTo>
                  <a:cubicBezTo>
                    <a:pt x="1079444" y="562596"/>
                    <a:pt x="1059516" y="562193"/>
                    <a:pt x="1039589" y="561879"/>
                  </a:cubicBezTo>
                  <a:cubicBezTo>
                    <a:pt x="1013845" y="561517"/>
                    <a:pt x="988080" y="561414"/>
                    <a:pt x="962322" y="561100"/>
                  </a:cubicBezTo>
                  <a:cubicBezTo>
                    <a:pt x="952218" y="560977"/>
                    <a:pt x="942121" y="560759"/>
                    <a:pt x="932031" y="560328"/>
                  </a:cubicBezTo>
                  <a:cubicBezTo>
                    <a:pt x="915613" y="559645"/>
                    <a:pt x="899215" y="558689"/>
                    <a:pt x="882796" y="557843"/>
                  </a:cubicBezTo>
                  <a:cubicBezTo>
                    <a:pt x="873825" y="557387"/>
                    <a:pt x="864862" y="556918"/>
                    <a:pt x="855905" y="556436"/>
                  </a:cubicBezTo>
                  <a:cubicBezTo>
                    <a:pt x="836744" y="555393"/>
                    <a:pt x="817588" y="554337"/>
                    <a:pt x="798436" y="553267"/>
                  </a:cubicBezTo>
                  <a:cubicBezTo>
                    <a:pt x="785336" y="552584"/>
                    <a:pt x="772242" y="551901"/>
                    <a:pt x="759141" y="551218"/>
                  </a:cubicBezTo>
                  <a:cubicBezTo>
                    <a:pt x="740121" y="550180"/>
                    <a:pt x="721102" y="549119"/>
                    <a:pt x="702082" y="548036"/>
                  </a:cubicBezTo>
                  <a:cubicBezTo>
                    <a:pt x="689398" y="547353"/>
                    <a:pt x="676713" y="546711"/>
                    <a:pt x="664036" y="545987"/>
                  </a:cubicBezTo>
                  <a:cubicBezTo>
                    <a:pt x="646818" y="544969"/>
                    <a:pt x="629608" y="543870"/>
                    <a:pt x="612404" y="542818"/>
                  </a:cubicBezTo>
                  <a:lnTo>
                    <a:pt x="578953" y="540769"/>
                  </a:lnTo>
                  <a:cubicBezTo>
                    <a:pt x="561885" y="539718"/>
                    <a:pt x="544818" y="538632"/>
                    <a:pt x="527751" y="537614"/>
                  </a:cubicBezTo>
                  <a:cubicBezTo>
                    <a:pt x="515463" y="536884"/>
                    <a:pt x="503215" y="536248"/>
                    <a:pt x="490968" y="535511"/>
                  </a:cubicBezTo>
                  <a:cubicBezTo>
                    <a:pt x="474857" y="534521"/>
                    <a:pt x="458752" y="533428"/>
                    <a:pt x="442647" y="532444"/>
                  </a:cubicBezTo>
                  <a:cubicBezTo>
                    <a:pt x="430359" y="531686"/>
                    <a:pt x="418071" y="531208"/>
                    <a:pt x="405857" y="530286"/>
                  </a:cubicBezTo>
                  <a:cubicBezTo>
                    <a:pt x="384974" y="528736"/>
                    <a:pt x="364084" y="527152"/>
                    <a:pt x="343255" y="525178"/>
                  </a:cubicBezTo>
                  <a:cubicBezTo>
                    <a:pt x="326830" y="523621"/>
                    <a:pt x="310390" y="521859"/>
                    <a:pt x="294149" y="519428"/>
                  </a:cubicBezTo>
                  <a:cubicBezTo>
                    <a:pt x="274111" y="515774"/>
                    <a:pt x="253753" y="514173"/>
                    <a:pt x="233390" y="514647"/>
                  </a:cubicBezTo>
                  <a:cubicBezTo>
                    <a:pt x="227464" y="514968"/>
                    <a:pt x="221470" y="514818"/>
                    <a:pt x="215517" y="514647"/>
                  </a:cubicBezTo>
                  <a:cubicBezTo>
                    <a:pt x="210139" y="514659"/>
                    <a:pt x="204765" y="514308"/>
                    <a:pt x="199433" y="513596"/>
                  </a:cubicBezTo>
                  <a:cubicBezTo>
                    <a:pt x="188510" y="511820"/>
                    <a:pt x="177683" y="509683"/>
                    <a:pt x="166883" y="507449"/>
                  </a:cubicBezTo>
                  <a:cubicBezTo>
                    <a:pt x="151679" y="504328"/>
                    <a:pt x="136203" y="501720"/>
                    <a:pt x="121484" y="497526"/>
                  </a:cubicBezTo>
                  <a:cubicBezTo>
                    <a:pt x="108981" y="493768"/>
                    <a:pt x="96760" y="489129"/>
                    <a:pt x="84913" y="483643"/>
                  </a:cubicBezTo>
                  <a:cubicBezTo>
                    <a:pt x="65422" y="475004"/>
                    <a:pt x="46389" y="465729"/>
                    <a:pt x="27191" y="456653"/>
                  </a:cubicBezTo>
                  <a:cubicBezTo>
                    <a:pt x="25249" y="455693"/>
                    <a:pt x="23417" y="454523"/>
                    <a:pt x="21730" y="453164"/>
                  </a:cubicBezTo>
                  <a:cubicBezTo>
                    <a:pt x="13149" y="446478"/>
                    <a:pt x="4478" y="439799"/>
                    <a:pt x="2205" y="429842"/>
                  </a:cubicBezTo>
                  <a:cubicBezTo>
                    <a:pt x="1290" y="426133"/>
                    <a:pt x="710" y="422384"/>
                    <a:pt x="0" y="418628"/>
                  </a:cubicBezTo>
                  <a:close/>
                </a:path>
              </a:pathLst>
            </a:custGeom>
            <a:grpFill/>
            <a:ln w="6793" cap="flat">
              <a:noFill/>
              <a:prstDash val="solid"/>
              <a:miter/>
            </a:ln>
          </p:spPr>
          <p:txBody>
            <a:bodyPr rtlCol="0" anchor="ctr"/>
            <a:lstStyle/>
            <a:p>
              <a:endParaRPr lang="en-US"/>
            </a:p>
          </p:txBody>
        </p:sp>
        <p:sp>
          <p:nvSpPr>
            <p:cNvPr id="23" name="Text Placeholder">
              <a:extLst>
                <a:ext uri="{FF2B5EF4-FFF2-40B4-BE49-F238E27FC236}">
                  <a16:creationId xmlns:a16="http://schemas.microsoft.com/office/drawing/2014/main" id="{D0216EB5-0260-E422-999A-0CF90AC0804B}"/>
                </a:ext>
              </a:extLst>
            </p:cNvPr>
            <p:cNvSpPr txBox="1">
              <a:spLocks/>
            </p:cNvSpPr>
            <p:nvPr/>
          </p:nvSpPr>
          <p:spPr>
            <a:xfrm>
              <a:off x="7307281" y="1622476"/>
              <a:ext cx="1729795" cy="346428"/>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Attitudes to PTSD    -    Understanding of PTSD    -    Treatment of PTSD</a:t>
              </a:r>
            </a:p>
            <a:p>
              <a:endParaRPr lang="en-US" sz="2400" dirty="0"/>
            </a:p>
          </p:txBody>
        </p:sp>
      </p:grpSp>
    </p:spTree>
    <p:extLst>
      <p:ext uri="{BB962C8B-B14F-4D97-AF65-F5344CB8AC3E}">
        <p14:creationId xmlns:p14="http://schemas.microsoft.com/office/powerpoint/2010/main" val="3341677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1D127-5629-886A-AA1A-AC355DB09012}"/>
              </a:ext>
            </a:extLst>
          </p:cNvPr>
          <p:cNvSpPr>
            <a:spLocks noGrp="1"/>
          </p:cNvSpPr>
          <p:nvPr>
            <p:ph type="title"/>
          </p:nvPr>
        </p:nvSpPr>
        <p:spPr/>
        <p:txBody>
          <a:bodyPr/>
          <a:lstStyle/>
          <a:p>
            <a:r>
              <a:rPr lang="en-GB" dirty="0"/>
              <a:t>Activity 3</a:t>
            </a:r>
          </a:p>
        </p:txBody>
      </p:sp>
      <p:pic>
        <p:nvPicPr>
          <p:cNvPr id="9" name="Similarities and Differences">
            <a:extLst>
              <a:ext uri="{FF2B5EF4-FFF2-40B4-BE49-F238E27FC236}">
                <a16:creationId xmlns:a16="http://schemas.microsoft.com/office/drawing/2014/main" id="{E9412521-5C6B-1A7C-5159-D790D281CE67}"/>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4152488" y="945622"/>
            <a:ext cx="3135437" cy="1930400"/>
          </a:xfrm>
          <a:prstGeom prst="rect">
            <a:avLst/>
          </a:prstGeom>
        </p:spPr>
      </p:pic>
      <p:sp>
        <p:nvSpPr>
          <p:cNvPr id="10" name="Picture 5" descr="Decorative shape">
            <a:extLst>
              <a:ext uri="{FF2B5EF4-FFF2-40B4-BE49-F238E27FC236}">
                <a16:creationId xmlns:a16="http://schemas.microsoft.com/office/drawing/2014/main" id="{181CF06F-CD1C-B60D-34DD-D0191EBD4B4C}"/>
              </a:ext>
            </a:extLst>
          </p:cNvPr>
          <p:cNvSpPr/>
          <p:nvPr/>
        </p:nvSpPr>
        <p:spPr>
          <a:xfrm>
            <a:off x="738130" y="570693"/>
            <a:ext cx="3355870" cy="2858307"/>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chemeClr val="accent2">
              <a:lumMod val="40000"/>
              <a:lumOff val="60000"/>
            </a:schemeClr>
          </a:solidFill>
          <a:ln w="15449" cap="flat">
            <a:noFill/>
            <a:prstDash val="solid"/>
            <a:miter/>
          </a:ln>
        </p:spPr>
        <p:txBody>
          <a:bodyPr rtlCol="0" anchor="ctr"/>
          <a:lstStyle/>
          <a:p>
            <a:pPr algn="ctr"/>
            <a:r>
              <a:rPr lang="en-GB" sz="2400" b="1" dirty="0">
                <a:latin typeface="Arial" panose="020B0604020202020204" pitchFamily="34" charset="0"/>
                <a:cs typeface="Arial" panose="020B0604020202020204" pitchFamily="34" charset="0"/>
              </a:rPr>
              <a:t>What are the similarities between the two wars</a:t>
            </a:r>
          </a:p>
          <a:p>
            <a:pPr algn="ctr"/>
            <a:r>
              <a:rPr lang="en-GB" sz="2400" b="1" dirty="0">
                <a:latin typeface="Arial" panose="020B0604020202020204" pitchFamily="34" charset="0"/>
                <a:cs typeface="Arial" panose="020B0604020202020204" pitchFamily="34" charset="0"/>
              </a:rPr>
              <a:t>and their views</a:t>
            </a:r>
          </a:p>
          <a:p>
            <a:pPr algn="ctr"/>
            <a:r>
              <a:rPr lang="en-GB" sz="2400" b="1" dirty="0">
                <a:latin typeface="Arial" panose="020B0604020202020204" pitchFamily="34" charset="0"/>
                <a:cs typeface="Arial" panose="020B0604020202020204" pitchFamily="34" charset="0"/>
              </a:rPr>
              <a:t>on PTSD?</a:t>
            </a:r>
          </a:p>
        </p:txBody>
      </p:sp>
      <p:sp>
        <p:nvSpPr>
          <p:cNvPr id="12" name="Picture 5" descr="Decorative shape">
            <a:extLst>
              <a:ext uri="{FF2B5EF4-FFF2-40B4-BE49-F238E27FC236}">
                <a16:creationId xmlns:a16="http://schemas.microsoft.com/office/drawing/2014/main" id="{6C55C3C5-3F46-291F-18BB-C9958C7D4666}"/>
              </a:ext>
            </a:extLst>
          </p:cNvPr>
          <p:cNvSpPr/>
          <p:nvPr/>
        </p:nvSpPr>
        <p:spPr>
          <a:xfrm>
            <a:off x="7346414" y="481669"/>
            <a:ext cx="3355870" cy="2858307"/>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chemeClr val="accent2">
              <a:lumMod val="20000"/>
              <a:lumOff val="80000"/>
            </a:schemeClr>
          </a:solidFill>
          <a:ln w="15449" cap="flat">
            <a:noFill/>
            <a:prstDash val="solid"/>
            <a:miter/>
          </a:ln>
        </p:spPr>
        <p:txBody>
          <a:bodyPr rtlCol="0" anchor="ctr"/>
          <a:lstStyle/>
          <a:p>
            <a:pPr algn="ctr"/>
            <a:r>
              <a:rPr lang="en-GB" sz="2400" b="1" dirty="0">
                <a:latin typeface="Arial" panose="020B0604020202020204" pitchFamily="34" charset="0"/>
                <a:cs typeface="Arial" panose="020B0604020202020204" pitchFamily="34" charset="0"/>
              </a:rPr>
              <a:t>What are the differences between the two wars</a:t>
            </a:r>
          </a:p>
          <a:p>
            <a:pPr algn="ctr"/>
            <a:r>
              <a:rPr lang="en-GB" sz="2400" b="1" dirty="0">
                <a:latin typeface="Arial" panose="020B0604020202020204" pitchFamily="34" charset="0"/>
                <a:cs typeface="Arial" panose="020B0604020202020204" pitchFamily="34" charset="0"/>
              </a:rPr>
              <a:t>and their views</a:t>
            </a:r>
          </a:p>
          <a:p>
            <a:pPr algn="ctr"/>
            <a:r>
              <a:rPr lang="en-GB" sz="2400" b="1" dirty="0">
                <a:latin typeface="Arial" panose="020B0604020202020204" pitchFamily="34" charset="0"/>
                <a:cs typeface="Arial" panose="020B0604020202020204" pitchFamily="34" charset="0"/>
              </a:rPr>
              <a:t>on PTSD?</a:t>
            </a:r>
          </a:p>
          <a:p>
            <a:pPr algn="ctr"/>
            <a:endParaRPr lang="en-GB" sz="2400" b="1" dirty="0">
              <a:latin typeface="Arial" panose="020B0604020202020204" pitchFamily="34" charset="0"/>
              <a:cs typeface="Arial" panose="020B0604020202020204" pitchFamily="34" charset="0"/>
            </a:endParaRPr>
          </a:p>
        </p:txBody>
      </p:sp>
      <p:sp>
        <p:nvSpPr>
          <p:cNvPr id="13" name="Picture 3" descr="Decorative shape">
            <a:extLst>
              <a:ext uri="{FF2B5EF4-FFF2-40B4-BE49-F238E27FC236}">
                <a16:creationId xmlns:a16="http://schemas.microsoft.com/office/drawing/2014/main" id="{9E4C1C61-33EC-2529-F525-53391B27AC27}"/>
              </a:ext>
            </a:extLst>
          </p:cNvPr>
          <p:cNvSpPr/>
          <p:nvPr/>
        </p:nvSpPr>
        <p:spPr>
          <a:xfrm>
            <a:off x="583894" y="3591500"/>
            <a:ext cx="4721962" cy="3002746"/>
          </a:xfrm>
          <a:custGeom>
            <a:avLst/>
            <a:gdLst>
              <a:gd name="connsiteX0" fmla="*/ 2423456 w 3699535"/>
              <a:gd name="connsiteY0" fmla="*/ 3245783 h 3441679"/>
              <a:gd name="connsiteX1" fmla="*/ 3574928 w 3699535"/>
              <a:gd name="connsiteY1" fmla="*/ 1408492 h 3441679"/>
              <a:gd name="connsiteX2" fmla="*/ 1013235 w 3699535"/>
              <a:gd name="connsiteY2" fmla="*/ 420423 h 3441679"/>
              <a:gd name="connsiteX3" fmla="*/ 451872 w 3699535"/>
              <a:gd name="connsiteY3" fmla="*/ 2723277 h 3441679"/>
              <a:gd name="connsiteX4" fmla="*/ 2423456 w 3699535"/>
              <a:gd name="connsiteY4" fmla="*/ 3245783 h 3441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9535" h="3441679">
                <a:moveTo>
                  <a:pt x="2423456" y="3245783"/>
                </a:moveTo>
                <a:cubicBezTo>
                  <a:pt x="2423456" y="3245783"/>
                  <a:pt x="4173083" y="2741783"/>
                  <a:pt x="3574928" y="1408492"/>
                </a:cubicBezTo>
                <a:cubicBezTo>
                  <a:pt x="2976792" y="75201"/>
                  <a:pt x="2159625" y="-435217"/>
                  <a:pt x="1013235" y="420423"/>
                </a:cubicBezTo>
                <a:cubicBezTo>
                  <a:pt x="-133172" y="1276064"/>
                  <a:pt x="-287122" y="2107440"/>
                  <a:pt x="451872" y="2723277"/>
                </a:cubicBezTo>
                <a:cubicBezTo>
                  <a:pt x="1190866" y="3339115"/>
                  <a:pt x="1602869" y="3681430"/>
                  <a:pt x="2423456" y="3245783"/>
                </a:cubicBezTo>
              </a:path>
            </a:pathLst>
          </a:custGeom>
          <a:solidFill>
            <a:schemeClr val="accent3">
              <a:lumMod val="20000"/>
              <a:lumOff val="80000"/>
            </a:schemeClr>
          </a:solidFill>
          <a:ln w="4678" cap="flat">
            <a:noFill/>
            <a:prstDash val="solid"/>
            <a:miter/>
          </a:ln>
        </p:spPr>
        <p:txBody>
          <a:bodyPr rtlCol="0" anchor="ctr"/>
          <a:lstStyle/>
          <a:p>
            <a:pPr algn="ctr"/>
            <a:endParaRPr lang="en-GB" sz="2400" b="1" dirty="0">
              <a:latin typeface="Arial" panose="020B0604020202020204" pitchFamily="34" charset="0"/>
              <a:cs typeface="Arial" panose="020B0604020202020204" pitchFamily="34" charset="0"/>
            </a:endParaRPr>
          </a:p>
          <a:p>
            <a:pPr algn="ctr"/>
            <a:r>
              <a:rPr lang="en-GB" sz="2400" b="1" dirty="0">
                <a:latin typeface="Arial" panose="020B0604020202020204" pitchFamily="34" charset="0"/>
                <a:cs typeface="Arial" panose="020B0604020202020204" pitchFamily="34" charset="0"/>
              </a:rPr>
              <a:t>What can we learn</a:t>
            </a:r>
          </a:p>
          <a:p>
            <a:pPr algn="ctr"/>
            <a:r>
              <a:rPr lang="en-GB" sz="2400" b="1" dirty="0">
                <a:latin typeface="Arial" panose="020B0604020202020204" pitchFamily="34" charset="0"/>
                <a:cs typeface="Arial" panose="020B0604020202020204" pitchFamily="34" charset="0"/>
              </a:rPr>
              <a:t>about the impact</a:t>
            </a:r>
          </a:p>
          <a:p>
            <a:pPr algn="ctr"/>
            <a:r>
              <a:rPr lang="en-GB" sz="2400" b="1" dirty="0">
                <a:latin typeface="Arial" panose="020B0604020202020204" pitchFamily="34" charset="0"/>
                <a:cs typeface="Arial" panose="020B0604020202020204" pitchFamily="34" charset="0"/>
              </a:rPr>
              <a:t>of the wars and</a:t>
            </a:r>
          </a:p>
          <a:p>
            <a:pPr algn="ctr"/>
            <a:r>
              <a:rPr lang="en-GB" sz="2400" b="1" dirty="0">
                <a:latin typeface="Arial" panose="020B0604020202020204" pitchFamily="34" charset="0"/>
                <a:cs typeface="Arial" panose="020B0604020202020204" pitchFamily="34" charset="0"/>
              </a:rPr>
              <a:t>Developing</a:t>
            </a:r>
          </a:p>
          <a:p>
            <a:pPr algn="ctr"/>
            <a:r>
              <a:rPr lang="en-GB" sz="2400" b="1" dirty="0">
                <a:latin typeface="Arial" panose="020B0604020202020204" pitchFamily="34" charset="0"/>
                <a:cs typeface="Arial" panose="020B0604020202020204" pitchFamily="34" charset="0"/>
              </a:rPr>
              <a:t>Understanding</a:t>
            </a:r>
          </a:p>
          <a:p>
            <a:pPr algn="ctr"/>
            <a:r>
              <a:rPr lang="en-GB" sz="2400" b="1" dirty="0">
                <a:latin typeface="Arial" panose="020B0604020202020204" pitchFamily="34" charset="0"/>
                <a:cs typeface="Arial" panose="020B0604020202020204" pitchFamily="34" charset="0"/>
              </a:rPr>
              <a:t>of PTSD?</a:t>
            </a:r>
          </a:p>
        </p:txBody>
      </p:sp>
      <p:sp>
        <p:nvSpPr>
          <p:cNvPr id="14" name="Picture 3" descr="Decorative shape">
            <a:extLst>
              <a:ext uri="{FF2B5EF4-FFF2-40B4-BE49-F238E27FC236}">
                <a16:creationId xmlns:a16="http://schemas.microsoft.com/office/drawing/2014/main" id="{6BB145DF-27EA-80D9-42DA-66FF5F853227}"/>
              </a:ext>
            </a:extLst>
          </p:cNvPr>
          <p:cNvSpPr/>
          <p:nvPr/>
        </p:nvSpPr>
        <p:spPr>
          <a:xfrm>
            <a:off x="6096000" y="3516190"/>
            <a:ext cx="4721962" cy="3002746"/>
          </a:xfrm>
          <a:custGeom>
            <a:avLst/>
            <a:gdLst>
              <a:gd name="connsiteX0" fmla="*/ 2423456 w 3699535"/>
              <a:gd name="connsiteY0" fmla="*/ 3245783 h 3441679"/>
              <a:gd name="connsiteX1" fmla="*/ 3574928 w 3699535"/>
              <a:gd name="connsiteY1" fmla="*/ 1408492 h 3441679"/>
              <a:gd name="connsiteX2" fmla="*/ 1013235 w 3699535"/>
              <a:gd name="connsiteY2" fmla="*/ 420423 h 3441679"/>
              <a:gd name="connsiteX3" fmla="*/ 451872 w 3699535"/>
              <a:gd name="connsiteY3" fmla="*/ 2723277 h 3441679"/>
              <a:gd name="connsiteX4" fmla="*/ 2423456 w 3699535"/>
              <a:gd name="connsiteY4" fmla="*/ 3245783 h 3441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9535" h="3441679">
                <a:moveTo>
                  <a:pt x="2423456" y="3245783"/>
                </a:moveTo>
                <a:cubicBezTo>
                  <a:pt x="2423456" y="3245783"/>
                  <a:pt x="4173083" y="2741783"/>
                  <a:pt x="3574928" y="1408492"/>
                </a:cubicBezTo>
                <a:cubicBezTo>
                  <a:pt x="2976792" y="75201"/>
                  <a:pt x="2159625" y="-435217"/>
                  <a:pt x="1013235" y="420423"/>
                </a:cubicBezTo>
                <a:cubicBezTo>
                  <a:pt x="-133172" y="1276064"/>
                  <a:pt x="-287122" y="2107440"/>
                  <a:pt x="451872" y="2723277"/>
                </a:cubicBezTo>
                <a:cubicBezTo>
                  <a:pt x="1190866" y="3339115"/>
                  <a:pt x="1602869" y="3681430"/>
                  <a:pt x="2423456" y="3245783"/>
                </a:cubicBezTo>
              </a:path>
            </a:pathLst>
          </a:custGeom>
          <a:solidFill>
            <a:schemeClr val="accent3">
              <a:lumMod val="60000"/>
              <a:lumOff val="40000"/>
            </a:schemeClr>
          </a:solidFill>
          <a:ln w="4678" cap="flat">
            <a:noFill/>
            <a:prstDash val="solid"/>
            <a:miter/>
          </a:ln>
        </p:spPr>
        <p:txBody>
          <a:bodyPr rtlCol="0" anchor="ctr"/>
          <a:lstStyle/>
          <a:p>
            <a:pPr algn="ctr"/>
            <a:r>
              <a:rPr lang="en-GB" sz="2400" b="1" dirty="0">
                <a:latin typeface="Arial" panose="020B0604020202020204" pitchFamily="34" charset="0"/>
                <a:cs typeface="Arial" panose="020B0604020202020204" pitchFamily="34" charset="0"/>
              </a:rPr>
              <a:t>Was progress</a:t>
            </a:r>
          </a:p>
          <a:p>
            <a:pPr algn="ctr"/>
            <a:r>
              <a:rPr lang="en-GB" sz="2400" b="1" dirty="0">
                <a:latin typeface="Arial" panose="020B0604020202020204" pitchFamily="34" charset="0"/>
                <a:cs typeface="Arial" panose="020B0604020202020204" pitchFamily="34" charset="0"/>
              </a:rPr>
              <a:t>made in</a:t>
            </a:r>
          </a:p>
          <a:p>
            <a:pPr algn="ctr"/>
            <a:r>
              <a:rPr lang="en-GB" sz="2400" b="1" dirty="0">
                <a:latin typeface="Arial" panose="020B0604020202020204" pitchFamily="34" charset="0"/>
                <a:cs typeface="Arial" panose="020B0604020202020204" pitchFamily="34" charset="0"/>
              </a:rPr>
              <a:t>understanding</a:t>
            </a:r>
          </a:p>
          <a:p>
            <a:pPr algn="ctr"/>
            <a:r>
              <a:rPr lang="en-GB" sz="2400" b="1" dirty="0">
                <a:latin typeface="Arial" panose="020B0604020202020204" pitchFamily="34" charset="0"/>
                <a:cs typeface="Arial" panose="020B0604020202020204" pitchFamily="34" charset="0"/>
              </a:rPr>
              <a:t>and treating</a:t>
            </a:r>
          </a:p>
          <a:p>
            <a:pPr algn="ctr"/>
            <a:r>
              <a:rPr lang="en-GB" sz="2400" b="1" dirty="0">
                <a:latin typeface="Arial" panose="020B0604020202020204" pitchFamily="34" charset="0"/>
                <a:cs typeface="Arial" panose="020B0604020202020204" pitchFamily="34" charset="0"/>
              </a:rPr>
              <a:t>PTSD by 1945?</a:t>
            </a:r>
          </a:p>
        </p:txBody>
      </p:sp>
    </p:spTree>
    <p:extLst>
      <p:ext uri="{BB962C8B-B14F-4D97-AF65-F5344CB8AC3E}">
        <p14:creationId xmlns:p14="http://schemas.microsoft.com/office/powerpoint/2010/main" val="353363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1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Horizontal)">
                                      <p:cBhvr>
                                        <p:cTn id="12" dur="1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1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vertical)">
                                      <p:cBhvr>
                                        <p:cTn id="22"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613D8-BABB-82B8-942B-DF0B8811B672}"/>
              </a:ext>
            </a:extLst>
          </p:cNvPr>
          <p:cNvSpPr>
            <a:spLocks noGrp="1"/>
          </p:cNvSpPr>
          <p:nvPr>
            <p:ph type="title"/>
          </p:nvPr>
        </p:nvSpPr>
        <p:spPr/>
        <p:txBody>
          <a:bodyPr/>
          <a:lstStyle/>
          <a:p>
            <a:r>
              <a:rPr lang="en-GB" dirty="0"/>
              <a:t>Activity 4</a:t>
            </a:r>
          </a:p>
        </p:txBody>
      </p:sp>
      <p:pic>
        <p:nvPicPr>
          <p:cNvPr id="4" name="Content Placeholder 3">
            <a:extLst>
              <a:ext uri="{FF2B5EF4-FFF2-40B4-BE49-F238E27FC236}">
                <a16:creationId xmlns:a16="http://schemas.microsoft.com/office/drawing/2014/main" id="{E2E85015-62F4-ACE9-D305-EB5AC5A3E7FD}"/>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1185297" y="1245181"/>
            <a:ext cx="9821405" cy="4367637"/>
          </a:xfrm>
          <a:prstGeom prst="rect">
            <a:avLst/>
          </a:prstGeom>
        </p:spPr>
      </p:pic>
      <p:sp>
        <p:nvSpPr>
          <p:cNvPr id="6" name="TextBox 5">
            <a:extLst>
              <a:ext uri="{FF2B5EF4-FFF2-40B4-BE49-F238E27FC236}">
                <a16:creationId xmlns:a16="http://schemas.microsoft.com/office/drawing/2014/main" id="{5250DB01-0493-C78D-8F50-B5651A101318}"/>
              </a:ext>
            </a:extLst>
          </p:cNvPr>
          <p:cNvSpPr txBox="1"/>
          <p:nvPr/>
        </p:nvSpPr>
        <p:spPr>
          <a:xfrm>
            <a:off x="2019758" y="1581794"/>
            <a:ext cx="8152482" cy="3694409"/>
          </a:xfrm>
          <a:prstGeom prst="rect">
            <a:avLst/>
          </a:prstGeom>
          <a:noFill/>
        </p:spPr>
        <p:txBody>
          <a:bodyPr wrap="square">
            <a:spAutoFit/>
          </a:bodyPr>
          <a:lstStyle/>
          <a:p>
            <a:pPr algn="ctr">
              <a:lnSpc>
                <a:spcPct val="150000"/>
              </a:lnSpc>
            </a:pPr>
            <a:r>
              <a:rPr lang="en-GB" sz="3200" b="1" dirty="0">
                <a:latin typeface="Arial" panose="020B0604020202020204" pitchFamily="34" charset="0"/>
                <a:cs typeface="Arial" panose="020B0604020202020204" pitchFamily="34" charset="0"/>
              </a:rPr>
              <a:t>How much progress in attitude, understanding and treatment</a:t>
            </a:r>
          </a:p>
          <a:p>
            <a:pPr algn="ctr">
              <a:lnSpc>
                <a:spcPct val="150000"/>
              </a:lnSpc>
            </a:pPr>
            <a:r>
              <a:rPr lang="en-GB" sz="3200" b="1" dirty="0">
                <a:latin typeface="Arial" panose="020B0604020202020204" pitchFamily="34" charset="0"/>
                <a:cs typeface="Arial" panose="020B0604020202020204" pitchFamily="34" charset="0"/>
              </a:rPr>
              <a:t>towards PTSD was made</a:t>
            </a:r>
          </a:p>
          <a:p>
            <a:pPr algn="ctr">
              <a:lnSpc>
                <a:spcPct val="150000"/>
              </a:lnSpc>
            </a:pPr>
            <a:r>
              <a:rPr lang="en-GB" sz="3200" b="1" dirty="0">
                <a:latin typeface="Arial" panose="020B0604020202020204" pitchFamily="34" charset="0"/>
                <a:cs typeface="Arial" panose="020B0604020202020204" pitchFamily="34" charset="0"/>
              </a:rPr>
              <a:t>from the First World War</a:t>
            </a:r>
          </a:p>
          <a:p>
            <a:pPr algn="ctr">
              <a:lnSpc>
                <a:spcPct val="150000"/>
              </a:lnSpc>
            </a:pPr>
            <a:r>
              <a:rPr lang="en-GB" sz="3200" b="1" dirty="0">
                <a:latin typeface="Arial" panose="020B0604020202020204" pitchFamily="34" charset="0"/>
                <a:cs typeface="Arial" panose="020B0604020202020204" pitchFamily="34" charset="0"/>
              </a:rPr>
              <a:t>to the Second World War?</a:t>
            </a:r>
          </a:p>
        </p:txBody>
      </p:sp>
    </p:spTree>
    <p:extLst>
      <p:ext uri="{BB962C8B-B14F-4D97-AF65-F5344CB8AC3E}">
        <p14:creationId xmlns:p14="http://schemas.microsoft.com/office/powerpoint/2010/main" val="47580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out)">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1111E-89B8-3C93-2FDC-9E2E5DC9F0B8}"/>
              </a:ext>
            </a:extLst>
          </p:cNvPr>
          <p:cNvSpPr>
            <a:spLocks noGrp="1"/>
          </p:cNvSpPr>
          <p:nvPr>
            <p:ph type="title"/>
          </p:nvPr>
        </p:nvSpPr>
        <p:spPr/>
        <p:txBody>
          <a:bodyPr>
            <a:normAutofit fontScale="90000"/>
          </a:bodyPr>
          <a:lstStyle/>
          <a:p>
            <a:br>
              <a:rPr lang="en-GB" sz="3200" b="1" dirty="0">
                <a:latin typeface="Arial" panose="020B0604020202020204" pitchFamily="34" charset="0"/>
                <a:cs typeface="Arial" panose="020B0604020202020204" pitchFamily="34" charset="0"/>
              </a:rPr>
            </a:br>
            <a:r>
              <a:rPr lang="en-GB" sz="3200" b="1" dirty="0">
                <a:latin typeface="Arial" panose="020B0604020202020204" pitchFamily="34" charset="0"/>
                <a:cs typeface="Arial" panose="020B0604020202020204" pitchFamily="34" charset="0"/>
              </a:rPr>
              <a:t>To what extent were the First &amp; Second World Wars factors in the understanding and treatment of Post Traumatic Stress Disorder (PTSD)? </a:t>
            </a:r>
            <a:r>
              <a:rPr lang="en-GB" sz="3200" b="1" dirty="0">
                <a:solidFill>
                  <a:schemeClr val="bg1"/>
                </a:solidFill>
                <a:latin typeface="Arial" panose="020B0604020202020204" pitchFamily="34" charset="0"/>
                <a:cs typeface="Arial" panose="020B0604020202020204" pitchFamily="34" charset="0"/>
              </a:rPr>
              <a:t>2</a:t>
            </a:r>
            <a:br>
              <a:rPr lang="en-GB" sz="3200" b="1" dirty="0">
                <a:latin typeface="Arial" panose="020B0604020202020204" pitchFamily="34" charset="0"/>
                <a:cs typeface="Arial" panose="020B0604020202020204" pitchFamily="34" charset="0"/>
              </a:rPr>
            </a:br>
            <a:endParaRPr lang="en-GB" dirty="0"/>
          </a:p>
        </p:txBody>
      </p:sp>
      <p:sp>
        <p:nvSpPr>
          <p:cNvPr id="3" name="Text Placeholder 2">
            <a:extLst>
              <a:ext uri="{FF2B5EF4-FFF2-40B4-BE49-F238E27FC236}">
                <a16:creationId xmlns:a16="http://schemas.microsoft.com/office/drawing/2014/main" id="{3C08A389-919C-3F9F-9DFC-A00132E25F98}"/>
              </a:ext>
            </a:extLst>
          </p:cNvPr>
          <p:cNvSpPr>
            <a:spLocks noGrp="1"/>
          </p:cNvSpPr>
          <p:nvPr>
            <p:ph type="body" sz="quarter" idx="10"/>
          </p:nvPr>
        </p:nvSpPr>
        <p:spPr/>
        <p:txBody>
          <a:bodyPr/>
          <a:lstStyle/>
          <a:p>
            <a:r>
              <a:rPr lang="en-GB" sz="2400" b="1" dirty="0">
                <a:latin typeface="Arial" panose="020B0604020202020204" pitchFamily="34" charset="0"/>
                <a:cs typeface="Arial" panose="020B0604020202020204" pitchFamily="34" charset="0"/>
              </a:rPr>
              <a:t>Key Stage 3 and 4: </a:t>
            </a:r>
            <a:r>
              <a:rPr lang="en-GB" sz="2400" dirty="0">
                <a:latin typeface="Arial" panose="020B0604020202020204" pitchFamily="34" charset="0"/>
                <a:cs typeface="Arial" panose="020B0604020202020204" pitchFamily="34" charset="0"/>
              </a:rPr>
              <a:t>History</a:t>
            </a:r>
          </a:p>
          <a:p>
            <a:endParaRPr lang="en-GB" dirty="0"/>
          </a:p>
        </p:txBody>
      </p:sp>
      <p:sp>
        <p:nvSpPr>
          <p:cNvPr id="4" name="Content Placeholder 3">
            <a:extLst>
              <a:ext uri="{FF2B5EF4-FFF2-40B4-BE49-F238E27FC236}">
                <a16:creationId xmlns:a16="http://schemas.microsoft.com/office/drawing/2014/main" id="{99BDFB8A-A9AE-774E-B6B8-6E90D605494A}"/>
              </a:ext>
            </a:extLst>
          </p:cNvPr>
          <p:cNvSpPr>
            <a:spLocks noGrp="1"/>
          </p:cNvSpPr>
          <p:nvPr>
            <p:ph idx="1"/>
          </p:nvPr>
        </p:nvSpPr>
        <p:spPr/>
        <p:txBody>
          <a:bodyPr/>
          <a:lstStyle/>
          <a:p>
            <a:pPr>
              <a:spcAft>
                <a:spcPts val="1200"/>
              </a:spcAft>
            </a:pPr>
            <a:r>
              <a:rPr lang="en-GB" sz="2400" b="1" dirty="0">
                <a:latin typeface="Arial" panose="020B0604020202020204" pitchFamily="34" charset="0"/>
                <a:cs typeface="Arial" panose="020B0604020202020204" pitchFamily="34" charset="0"/>
              </a:rPr>
              <a:t>Learning Aims and Outcomes</a:t>
            </a:r>
          </a:p>
          <a:p>
            <a:pPr marL="342900" indent="-342900">
              <a:spcAft>
                <a:spcPts val="1200"/>
              </a:spcAft>
              <a:buFont typeface="Arial" pitchFamily="34" charset="0"/>
              <a:buChar char="•"/>
            </a:pPr>
            <a:r>
              <a:rPr lang="en-GB" sz="2400" dirty="0">
                <a:solidFill>
                  <a:srgbClr val="000000"/>
                </a:solidFill>
                <a:latin typeface="Arial" panose="020B0604020202020204" pitchFamily="34" charset="0"/>
                <a:cs typeface="Arial" panose="020B0604020202020204" pitchFamily="34" charset="0"/>
              </a:rPr>
              <a:t>Students will examine sources to identify attitudes, understanding and treatment of PTSD from both the First World War and the Second World War.</a:t>
            </a:r>
          </a:p>
          <a:p>
            <a:pPr marL="342900" indent="-342900">
              <a:spcAft>
                <a:spcPts val="1200"/>
              </a:spcAft>
              <a:buFont typeface="Arial" pitchFamily="34" charset="0"/>
              <a:buChar char="•"/>
            </a:pPr>
            <a:r>
              <a:rPr lang="en-GB" sz="2400" dirty="0">
                <a:solidFill>
                  <a:srgbClr val="000000"/>
                </a:solidFill>
                <a:latin typeface="Arial" panose="020B0604020202020204" pitchFamily="34" charset="0"/>
                <a:cs typeface="Arial" panose="020B0604020202020204" pitchFamily="34" charset="0"/>
              </a:rPr>
              <a:t>Students will be able to demonstrate skills in comparing attitudes by making a comparison of their findings on the two World Wars.</a:t>
            </a:r>
          </a:p>
          <a:p>
            <a:pPr marL="342900" indent="-342900">
              <a:buFont typeface="Arial" pitchFamily="34" charset="0"/>
              <a:buChar char="•"/>
            </a:pPr>
            <a:r>
              <a:rPr lang="en-GB" sz="2400" dirty="0">
                <a:solidFill>
                  <a:srgbClr val="000000"/>
                </a:solidFill>
                <a:latin typeface="Arial" panose="020B0604020202020204" pitchFamily="34" charset="0"/>
                <a:cs typeface="Arial" panose="020B0604020202020204" pitchFamily="34" charset="0"/>
              </a:rPr>
              <a:t>Students will evaluate the progress made in the two World Wars by comparing with the contemporary view of PTSD.</a:t>
            </a:r>
          </a:p>
        </p:txBody>
      </p:sp>
      <p:grpSp>
        <p:nvGrpSpPr>
          <p:cNvPr id="5" name="Post-It" descr="Post-it note to highlight text">
            <a:extLst>
              <a:ext uri="{FF2B5EF4-FFF2-40B4-BE49-F238E27FC236}">
                <a16:creationId xmlns:a16="http://schemas.microsoft.com/office/drawing/2014/main" id="{CBA626B7-68CD-7026-6097-CAB04AF1F04B}"/>
              </a:ext>
            </a:extLst>
          </p:cNvPr>
          <p:cNvGrpSpPr/>
          <p:nvPr/>
        </p:nvGrpSpPr>
        <p:grpSpPr>
          <a:xfrm>
            <a:off x="2733040" y="1851025"/>
            <a:ext cx="5868192" cy="3401687"/>
            <a:chOff x="3803610" y="3083889"/>
            <a:chExt cx="3683000" cy="3401687"/>
          </a:xfrm>
        </p:grpSpPr>
        <p:sp>
          <p:nvSpPr>
            <p:cNvPr id="6" name="Decorative-Paper" descr="Paper post-it">
              <a:extLst>
                <a:ext uri="{FF2B5EF4-FFF2-40B4-BE49-F238E27FC236}">
                  <a16:creationId xmlns:a16="http://schemas.microsoft.com/office/drawing/2014/main" id="{97064455-5B97-8C50-A1B8-CF2B15A4AF2B}"/>
                </a:ext>
              </a:extLst>
            </p:cNvPr>
            <p:cNvSpPr txBox="1">
              <a:spLocks/>
            </p:cNvSpPr>
            <p:nvPr/>
          </p:nvSpPr>
          <p:spPr>
            <a:xfrm>
              <a:off x="3803610" y="3494726"/>
              <a:ext cx="3683000" cy="2990850"/>
            </a:xfrm>
            <a:prstGeom prst="rect">
              <a:avLst/>
            </a:prstGeom>
            <a:blipFill>
              <a:blip r:embed="rId3"/>
              <a:stretch>
                <a:fillRect l="-412" r="-412"/>
              </a:stretch>
            </a:blipFill>
          </p:spPr>
          <p:txBody>
            <a:bodyPr lIns="180000" tIns="180000" rIns="180000" bIns="180000"/>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t>
              </a:r>
            </a:p>
          </p:txBody>
        </p:sp>
        <p:sp>
          <p:nvSpPr>
            <p:cNvPr id="7" name="Main-Text" descr="Post-it note to highlight text">
              <a:extLst>
                <a:ext uri="{FF2B5EF4-FFF2-40B4-BE49-F238E27FC236}">
                  <a16:creationId xmlns:a16="http://schemas.microsoft.com/office/drawing/2014/main" id="{F20ABACC-32DC-AF29-7939-17D309DF28DC}"/>
                </a:ext>
              </a:extLst>
            </p:cNvPr>
            <p:cNvSpPr txBox="1"/>
            <p:nvPr/>
          </p:nvSpPr>
          <p:spPr>
            <a:xfrm>
              <a:off x="3992707" y="3907895"/>
              <a:ext cx="3201195" cy="2031325"/>
            </a:xfrm>
            <a:prstGeom prst="rect">
              <a:avLst/>
            </a:prstGeom>
            <a:noFill/>
          </p:spPr>
          <p:txBody>
            <a:bodyPr wrap="square" rtlCol="0">
              <a:spAutoFit/>
            </a:bodyPr>
            <a:lstStyle/>
            <a:p>
              <a:pPr algn="ctr"/>
              <a:r>
                <a:rPr lang="en-GB" b="1" dirty="0"/>
                <a:t>Content Warning</a:t>
              </a:r>
            </a:p>
            <a:p>
              <a:endParaRPr lang="en-GB" dirty="0"/>
            </a:p>
            <a:p>
              <a:r>
                <a:rPr lang="en-GB" dirty="0"/>
                <a:t>This presentation contains graphic images of medical conditions. It also shows the original captions used for images, some of which might now be considered to include inappropriate terminology for medical conditions.</a:t>
              </a:r>
            </a:p>
          </p:txBody>
        </p:sp>
        <p:pic>
          <p:nvPicPr>
            <p:cNvPr id="8" name="HE-washi">
              <a:extLst>
                <a:ext uri="{FF2B5EF4-FFF2-40B4-BE49-F238E27FC236}">
                  <a16:creationId xmlns:a16="http://schemas.microsoft.com/office/drawing/2014/main" id="{116BB5AF-55FA-119A-A60F-E75659FA3DA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062746" y="3083889"/>
              <a:ext cx="1164728" cy="821673"/>
            </a:xfrm>
            <a:prstGeom prst="rect">
              <a:avLst/>
            </a:prstGeom>
          </p:spPr>
        </p:pic>
      </p:grpSp>
    </p:spTree>
    <p:extLst>
      <p:ext uri="{BB962C8B-B14F-4D97-AF65-F5344CB8AC3E}">
        <p14:creationId xmlns:p14="http://schemas.microsoft.com/office/powerpoint/2010/main" val="2032959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8446B-4026-6EA6-196B-02A0F0307D38}"/>
              </a:ext>
            </a:extLst>
          </p:cNvPr>
          <p:cNvSpPr>
            <a:spLocks noGrp="1"/>
          </p:cNvSpPr>
          <p:nvPr>
            <p:ph type="title"/>
          </p:nvPr>
        </p:nvSpPr>
        <p:spPr>
          <a:xfrm>
            <a:off x="493886" y="209964"/>
            <a:ext cx="10996613" cy="710288"/>
          </a:xfrm>
        </p:spPr>
        <p:txBody>
          <a:bodyPr>
            <a:normAutofit fontScale="90000"/>
          </a:bodyPr>
          <a:lstStyle/>
          <a:p>
            <a:br>
              <a:rPr lang="en-GB" sz="3200" b="1" dirty="0">
                <a:latin typeface="Arial" panose="020B0604020202020204" pitchFamily="34" charset="0"/>
              </a:rPr>
            </a:br>
            <a:r>
              <a:rPr lang="en-GB" sz="3200" b="1" dirty="0">
                <a:latin typeface="Arial" panose="020B0604020202020204" pitchFamily="34" charset="0"/>
              </a:rPr>
              <a:t>Words and phrases to describe progress</a:t>
            </a:r>
            <a:br>
              <a:rPr lang="en-GB" sz="3200" b="1" dirty="0">
                <a:latin typeface="Arial" panose="020B0604020202020204" pitchFamily="34" charset="0"/>
              </a:rPr>
            </a:br>
            <a:endParaRPr lang="en-GB" dirty="0"/>
          </a:p>
        </p:txBody>
      </p:sp>
      <p:pic>
        <p:nvPicPr>
          <p:cNvPr id="12" name="Decorative-Blob">
            <a:extLst>
              <a:ext uri="{FF2B5EF4-FFF2-40B4-BE49-F238E27FC236}">
                <a16:creationId xmlns:a16="http://schemas.microsoft.com/office/drawing/2014/main" id="{9E3B9B76-4D87-142B-9354-9D0B995B721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52438" y="1161520"/>
            <a:ext cx="5119168" cy="1404489"/>
          </a:xfrm>
          <a:prstGeom prst="rect">
            <a:avLst/>
          </a:prstGeom>
        </p:spPr>
      </p:pic>
      <p:sp>
        <p:nvSpPr>
          <p:cNvPr id="13" name="Text">
            <a:extLst>
              <a:ext uri="{FF2B5EF4-FFF2-40B4-BE49-F238E27FC236}">
                <a16:creationId xmlns:a16="http://schemas.microsoft.com/office/drawing/2014/main" id="{239EABCE-3830-D153-48C9-AFAC322CA960}"/>
              </a:ext>
            </a:extLst>
          </p:cNvPr>
          <p:cNvSpPr txBox="1"/>
          <p:nvPr/>
        </p:nvSpPr>
        <p:spPr>
          <a:xfrm>
            <a:off x="1021277" y="1662643"/>
            <a:ext cx="3525734" cy="434997"/>
          </a:xfrm>
          <a:prstGeom prst="rect">
            <a:avLst/>
          </a:prstGeom>
          <a:noFill/>
        </p:spPr>
        <p:txBody>
          <a:bodyPr wrap="square" rtlCol="0">
            <a:spAutoFit/>
          </a:bodyPr>
          <a:lstStyle/>
          <a:p>
            <a:pPr algn="ctr"/>
            <a:r>
              <a:rPr lang="en-US" sz="2400" b="1" dirty="0">
                <a:solidFill>
                  <a:schemeClr val="bg1"/>
                </a:solidFill>
              </a:rPr>
              <a:t>developing/developed</a:t>
            </a:r>
          </a:p>
        </p:txBody>
      </p:sp>
      <p:pic>
        <p:nvPicPr>
          <p:cNvPr id="31" name="Decorative-Blob">
            <a:extLst>
              <a:ext uri="{FF2B5EF4-FFF2-40B4-BE49-F238E27FC236}">
                <a16:creationId xmlns:a16="http://schemas.microsoft.com/office/drawing/2014/main" id="{04C70073-99E3-5CE9-30C9-C78FC8D6C64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89701" y="979348"/>
            <a:ext cx="3403600" cy="1591849"/>
          </a:xfrm>
          <a:prstGeom prst="rect">
            <a:avLst/>
          </a:prstGeom>
        </p:spPr>
      </p:pic>
      <p:sp>
        <p:nvSpPr>
          <p:cNvPr id="32" name="Text">
            <a:extLst>
              <a:ext uri="{FF2B5EF4-FFF2-40B4-BE49-F238E27FC236}">
                <a16:creationId xmlns:a16="http://schemas.microsoft.com/office/drawing/2014/main" id="{B8F2DEF0-9BD3-417C-5137-20A7F7515B10}"/>
              </a:ext>
            </a:extLst>
          </p:cNvPr>
          <p:cNvSpPr txBox="1"/>
          <p:nvPr/>
        </p:nvSpPr>
        <p:spPr>
          <a:xfrm>
            <a:off x="5754459" y="1516795"/>
            <a:ext cx="1918254" cy="350704"/>
          </a:xfrm>
          <a:prstGeom prst="rect">
            <a:avLst/>
          </a:prstGeom>
          <a:noFill/>
        </p:spPr>
        <p:txBody>
          <a:bodyPr wrap="square" rtlCol="0">
            <a:spAutoFit/>
          </a:bodyPr>
          <a:lstStyle/>
          <a:p>
            <a:pPr algn="ctr"/>
            <a:r>
              <a:rPr lang="en-US" sz="2400" b="1" dirty="0">
                <a:solidFill>
                  <a:schemeClr val="bg1"/>
                </a:solidFill>
              </a:rPr>
              <a:t>improving</a:t>
            </a:r>
          </a:p>
        </p:txBody>
      </p:sp>
      <p:pic>
        <p:nvPicPr>
          <p:cNvPr id="43" name="Decorative-Blob">
            <a:extLst>
              <a:ext uri="{FF2B5EF4-FFF2-40B4-BE49-F238E27FC236}">
                <a16:creationId xmlns:a16="http://schemas.microsoft.com/office/drawing/2014/main" id="{56049537-8575-972B-3197-F1C87C3310B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flipV="1">
            <a:off x="8223780" y="1182680"/>
            <a:ext cx="2758665" cy="1591848"/>
          </a:xfrm>
          <a:prstGeom prst="rect">
            <a:avLst/>
          </a:prstGeom>
        </p:spPr>
      </p:pic>
      <p:sp>
        <p:nvSpPr>
          <p:cNvPr id="44" name="Text">
            <a:extLst>
              <a:ext uri="{FF2B5EF4-FFF2-40B4-BE49-F238E27FC236}">
                <a16:creationId xmlns:a16="http://schemas.microsoft.com/office/drawing/2014/main" id="{301CA1C6-F54C-CDCB-3F44-237743CA29CF}"/>
              </a:ext>
            </a:extLst>
          </p:cNvPr>
          <p:cNvSpPr txBox="1"/>
          <p:nvPr/>
        </p:nvSpPr>
        <p:spPr>
          <a:xfrm rot="10800000" flipV="1">
            <a:off x="8605367" y="1539548"/>
            <a:ext cx="1772447" cy="1200329"/>
          </a:xfrm>
          <a:prstGeom prst="rect">
            <a:avLst/>
          </a:prstGeom>
          <a:noFill/>
        </p:spPr>
        <p:txBody>
          <a:bodyPr wrap="square" rtlCol="0">
            <a:spAutoFit/>
          </a:bodyPr>
          <a:lstStyle/>
          <a:p>
            <a:pPr algn="ctr"/>
            <a:r>
              <a:rPr lang="en-US" sz="2400" b="1" dirty="0">
                <a:solidFill>
                  <a:schemeClr val="bg1"/>
                </a:solidFill>
              </a:rPr>
              <a:t>gained ground</a:t>
            </a:r>
          </a:p>
          <a:p>
            <a:pPr algn="ctr"/>
            <a:endParaRPr lang="en-US" sz="2400" b="1" dirty="0">
              <a:solidFill>
                <a:schemeClr val="bg1"/>
              </a:solidFill>
            </a:endParaRPr>
          </a:p>
        </p:txBody>
      </p:sp>
      <p:pic>
        <p:nvPicPr>
          <p:cNvPr id="16" name="Decorative-Blob">
            <a:extLst>
              <a:ext uri="{FF2B5EF4-FFF2-40B4-BE49-F238E27FC236}">
                <a16:creationId xmlns:a16="http://schemas.microsoft.com/office/drawing/2014/main" id="{D2D0C1DA-C797-600D-5A42-7E4C366C20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85101" y="2436368"/>
            <a:ext cx="3403600" cy="1543334"/>
          </a:xfrm>
          <a:prstGeom prst="rect">
            <a:avLst/>
          </a:prstGeom>
        </p:spPr>
      </p:pic>
      <p:sp>
        <p:nvSpPr>
          <p:cNvPr id="17" name="Text" descr="Blob-Shape to highlight text">
            <a:extLst>
              <a:ext uri="{FF2B5EF4-FFF2-40B4-BE49-F238E27FC236}">
                <a16:creationId xmlns:a16="http://schemas.microsoft.com/office/drawing/2014/main" id="{97C2CCF9-4166-47E5-3282-E983EFD9FA30}"/>
              </a:ext>
            </a:extLst>
          </p:cNvPr>
          <p:cNvSpPr txBox="1"/>
          <p:nvPr/>
        </p:nvSpPr>
        <p:spPr>
          <a:xfrm>
            <a:off x="758188" y="2989052"/>
            <a:ext cx="2213395" cy="340016"/>
          </a:xfrm>
          <a:prstGeom prst="rect">
            <a:avLst/>
          </a:prstGeom>
          <a:noFill/>
        </p:spPr>
        <p:txBody>
          <a:bodyPr wrap="square" rtlCol="0">
            <a:spAutoFit/>
          </a:bodyPr>
          <a:lstStyle/>
          <a:p>
            <a:pPr algn="ctr"/>
            <a:r>
              <a:rPr lang="en-US" sz="2400" b="1" dirty="0">
                <a:solidFill>
                  <a:schemeClr val="bg1"/>
                </a:solidFill>
              </a:rPr>
              <a:t>made strides</a:t>
            </a:r>
          </a:p>
        </p:txBody>
      </p:sp>
      <p:pic>
        <p:nvPicPr>
          <p:cNvPr id="25" name="Decorative-Blob">
            <a:extLst>
              <a:ext uri="{FF2B5EF4-FFF2-40B4-BE49-F238E27FC236}">
                <a16:creationId xmlns:a16="http://schemas.microsoft.com/office/drawing/2014/main" id="{8EE2E089-9C61-CD73-1993-D2D0067F9DF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245193" y="2623805"/>
            <a:ext cx="2758665" cy="1297415"/>
          </a:xfrm>
          <a:prstGeom prst="rect">
            <a:avLst/>
          </a:prstGeom>
        </p:spPr>
      </p:pic>
      <p:sp>
        <p:nvSpPr>
          <p:cNvPr id="26" name="Text">
            <a:extLst>
              <a:ext uri="{FF2B5EF4-FFF2-40B4-BE49-F238E27FC236}">
                <a16:creationId xmlns:a16="http://schemas.microsoft.com/office/drawing/2014/main" id="{E836C1B8-3E57-934F-F7BF-F901847AFAA1}"/>
              </a:ext>
            </a:extLst>
          </p:cNvPr>
          <p:cNvSpPr txBox="1"/>
          <p:nvPr/>
        </p:nvSpPr>
        <p:spPr>
          <a:xfrm>
            <a:off x="3773835" y="3075065"/>
            <a:ext cx="1559717" cy="285837"/>
          </a:xfrm>
          <a:prstGeom prst="rect">
            <a:avLst/>
          </a:prstGeom>
          <a:noFill/>
        </p:spPr>
        <p:txBody>
          <a:bodyPr wrap="square" rtlCol="0">
            <a:spAutoFit/>
          </a:bodyPr>
          <a:lstStyle/>
          <a:p>
            <a:pPr algn="ctr"/>
            <a:r>
              <a:rPr lang="en-US" sz="2400" b="1" dirty="0">
                <a:solidFill>
                  <a:schemeClr val="bg1"/>
                </a:solidFill>
              </a:rPr>
              <a:t>evolved</a:t>
            </a:r>
          </a:p>
        </p:txBody>
      </p:sp>
      <p:pic>
        <p:nvPicPr>
          <p:cNvPr id="22" name="Decorative-Blob">
            <a:extLst>
              <a:ext uri="{FF2B5EF4-FFF2-40B4-BE49-F238E27FC236}">
                <a16:creationId xmlns:a16="http://schemas.microsoft.com/office/drawing/2014/main" id="{9FCF3245-9385-2A53-666A-A4114FD3588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37257" y="2249215"/>
            <a:ext cx="3181848" cy="1479673"/>
          </a:xfrm>
          <a:prstGeom prst="rect">
            <a:avLst/>
          </a:prstGeom>
        </p:spPr>
      </p:pic>
      <p:sp>
        <p:nvSpPr>
          <p:cNvPr id="23" name="Text">
            <a:extLst>
              <a:ext uri="{FF2B5EF4-FFF2-40B4-BE49-F238E27FC236}">
                <a16:creationId xmlns:a16="http://schemas.microsoft.com/office/drawing/2014/main" id="{7B0BB931-D90A-5BDF-7F15-ADCC2E7E45DE}"/>
              </a:ext>
            </a:extLst>
          </p:cNvPr>
          <p:cNvSpPr txBox="1"/>
          <p:nvPr/>
        </p:nvSpPr>
        <p:spPr>
          <a:xfrm>
            <a:off x="6139073" y="2802977"/>
            <a:ext cx="2351594" cy="348710"/>
          </a:xfrm>
          <a:prstGeom prst="rect">
            <a:avLst/>
          </a:prstGeom>
          <a:noFill/>
        </p:spPr>
        <p:txBody>
          <a:bodyPr wrap="square" rtlCol="0">
            <a:spAutoFit/>
          </a:bodyPr>
          <a:lstStyle/>
          <a:p>
            <a:pPr algn="ctr"/>
            <a:r>
              <a:rPr lang="en-US" sz="2400" b="1" dirty="0">
                <a:solidFill>
                  <a:schemeClr val="bg1"/>
                </a:solidFill>
              </a:rPr>
              <a:t>getting better</a:t>
            </a:r>
          </a:p>
        </p:txBody>
      </p:sp>
      <p:pic>
        <p:nvPicPr>
          <p:cNvPr id="28" name="Decorative-Blob">
            <a:extLst>
              <a:ext uri="{FF2B5EF4-FFF2-40B4-BE49-F238E27FC236}">
                <a16:creationId xmlns:a16="http://schemas.microsoft.com/office/drawing/2014/main" id="{9F223E7C-12F9-FEF3-751E-A7902370BA6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411155" y="2483652"/>
            <a:ext cx="3403600" cy="2095500"/>
          </a:xfrm>
          <a:prstGeom prst="rect">
            <a:avLst/>
          </a:prstGeom>
        </p:spPr>
      </p:pic>
      <p:sp>
        <p:nvSpPr>
          <p:cNvPr id="29" name="Text" descr="Blob-Shape to highlight text">
            <a:extLst>
              <a:ext uri="{FF2B5EF4-FFF2-40B4-BE49-F238E27FC236}">
                <a16:creationId xmlns:a16="http://schemas.microsoft.com/office/drawing/2014/main" id="{41F997D2-2B8B-82D3-F77A-6894B6D65762}"/>
              </a:ext>
            </a:extLst>
          </p:cNvPr>
          <p:cNvSpPr txBox="1"/>
          <p:nvPr/>
        </p:nvSpPr>
        <p:spPr>
          <a:xfrm>
            <a:off x="9031743" y="3298567"/>
            <a:ext cx="2052590" cy="461665"/>
          </a:xfrm>
          <a:prstGeom prst="rect">
            <a:avLst/>
          </a:prstGeom>
          <a:noFill/>
        </p:spPr>
        <p:txBody>
          <a:bodyPr wrap="square" rtlCol="0">
            <a:spAutoFit/>
          </a:bodyPr>
          <a:lstStyle/>
          <a:p>
            <a:pPr algn="ctr"/>
            <a:r>
              <a:rPr lang="en-US" sz="2400" b="1" dirty="0">
                <a:solidFill>
                  <a:schemeClr val="bg1"/>
                </a:solidFill>
              </a:rPr>
              <a:t>building on</a:t>
            </a:r>
          </a:p>
        </p:txBody>
      </p:sp>
      <p:pic>
        <p:nvPicPr>
          <p:cNvPr id="19" name="Decorative-Blob">
            <a:extLst>
              <a:ext uri="{FF2B5EF4-FFF2-40B4-BE49-F238E27FC236}">
                <a16:creationId xmlns:a16="http://schemas.microsoft.com/office/drawing/2014/main" id="{11CA6ECC-C9EC-6498-5E61-EFA1A34D47A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97346" y="3792264"/>
            <a:ext cx="3403600" cy="1404489"/>
          </a:xfrm>
          <a:prstGeom prst="rect">
            <a:avLst/>
          </a:prstGeom>
        </p:spPr>
      </p:pic>
      <p:sp>
        <p:nvSpPr>
          <p:cNvPr id="20" name="Text">
            <a:extLst>
              <a:ext uri="{FF2B5EF4-FFF2-40B4-BE49-F238E27FC236}">
                <a16:creationId xmlns:a16="http://schemas.microsoft.com/office/drawing/2014/main" id="{2F6FD1AA-D332-5F6C-C4E3-1704C022341C}"/>
              </a:ext>
            </a:extLst>
          </p:cNvPr>
          <p:cNvSpPr txBox="1"/>
          <p:nvPr/>
        </p:nvSpPr>
        <p:spPr>
          <a:xfrm>
            <a:off x="843861" y="4300606"/>
            <a:ext cx="1879852" cy="556968"/>
          </a:xfrm>
          <a:prstGeom prst="rect">
            <a:avLst/>
          </a:prstGeom>
          <a:noFill/>
        </p:spPr>
        <p:txBody>
          <a:bodyPr wrap="square" rtlCol="0">
            <a:spAutoFit/>
          </a:bodyPr>
          <a:lstStyle/>
          <a:p>
            <a:pPr algn="ctr"/>
            <a:r>
              <a:rPr lang="en-US" sz="2400" b="1" dirty="0">
                <a:solidFill>
                  <a:schemeClr val="bg1"/>
                </a:solidFill>
              </a:rPr>
              <a:t>advancing</a:t>
            </a:r>
          </a:p>
          <a:p>
            <a:pPr algn="ctr"/>
            <a:endParaRPr lang="en-US" sz="2400" b="1" dirty="0">
              <a:solidFill>
                <a:schemeClr val="bg1"/>
              </a:solidFill>
            </a:endParaRPr>
          </a:p>
        </p:txBody>
      </p:sp>
      <p:pic>
        <p:nvPicPr>
          <p:cNvPr id="46" name="Decorative-Blob">
            <a:extLst>
              <a:ext uri="{FF2B5EF4-FFF2-40B4-BE49-F238E27FC236}">
                <a16:creationId xmlns:a16="http://schemas.microsoft.com/office/drawing/2014/main" id="{6ADBDFDF-A429-427C-2C8F-662A9C38107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188806" y="3693414"/>
            <a:ext cx="3181848" cy="1479673"/>
          </a:xfrm>
          <a:prstGeom prst="rect">
            <a:avLst/>
          </a:prstGeom>
        </p:spPr>
      </p:pic>
      <p:sp>
        <p:nvSpPr>
          <p:cNvPr id="47" name="Text">
            <a:extLst>
              <a:ext uri="{FF2B5EF4-FFF2-40B4-BE49-F238E27FC236}">
                <a16:creationId xmlns:a16="http://schemas.microsoft.com/office/drawing/2014/main" id="{FF99C00F-D900-ECC0-8942-FB127C33677E}"/>
              </a:ext>
            </a:extLst>
          </p:cNvPr>
          <p:cNvSpPr txBox="1"/>
          <p:nvPr/>
        </p:nvSpPr>
        <p:spPr>
          <a:xfrm>
            <a:off x="4590622" y="4221050"/>
            <a:ext cx="2351594" cy="461665"/>
          </a:xfrm>
          <a:prstGeom prst="rect">
            <a:avLst/>
          </a:prstGeom>
          <a:noFill/>
        </p:spPr>
        <p:txBody>
          <a:bodyPr wrap="square" rtlCol="0">
            <a:spAutoFit/>
          </a:bodyPr>
          <a:lstStyle/>
          <a:p>
            <a:pPr algn="ctr"/>
            <a:r>
              <a:rPr lang="en-US" sz="2400" b="1" dirty="0">
                <a:solidFill>
                  <a:schemeClr val="bg1"/>
                </a:solidFill>
              </a:rPr>
              <a:t>leapfrog</a:t>
            </a:r>
          </a:p>
        </p:txBody>
      </p:sp>
      <p:pic>
        <p:nvPicPr>
          <p:cNvPr id="40" name="Decorative-Blob">
            <a:extLst>
              <a:ext uri="{FF2B5EF4-FFF2-40B4-BE49-F238E27FC236}">
                <a16:creationId xmlns:a16="http://schemas.microsoft.com/office/drawing/2014/main" id="{9903ED49-DDBD-D0E6-4D5E-BFC2BA58DEE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15485" y="3715895"/>
            <a:ext cx="2183571" cy="1404489"/>
          </a:xfrm>
          <a:prstGeom prst="rect">
            <a:avLst/>
          </a:prstGeom>
        </p:spPr>
      </p:pic>
      <p:sp>
        <p:nvSpPr>
          <p:cNvPr id="41" name="Text">
            <a:extLst>
              <a:ext uri="{FF2B5EF4-FFF2-40B4-BE49-F238E27FC236}">
                <a16:creationId xmlns:a16="http://schemas.microsoft.com/office/drawing/2014/main" id="{AFED9547-6BFC-8F28-9840-C87B3F180019}"/>
              </a:ext>
            </a:extLst>
          </p:cNvPr>
          <p:cNvSpPr txBox="1"/>
          <p:nvPr/>
        </p:nvSpPr>
        <p:spPr>
          <a:xfrm>
            <a:off x="7530255" y="4204051"/>
            <a:ext cx="1206014" cy="830997"/>
          </a:xfrm>
          <a:prstGeom prst="rect">
            <a:avLst/>
          </a:prstGeom>
          <a:noFill/>
        </p:spPr>
        <p:txBody>
          <a:bodyPr wrap="square" rtlCol="0">
            <a:spAutoFit/>
          </a:bodyPr>
          <a:lstStyle/>
          <a:p>
            <a:pPr algn="ctr"/>
            <a:r>
              <a:rPr lang="en-US" sz="2400" b="1" dirty="0">
                <a:solidFill>
                  <a:schemeClr val="bg1"/>
                </a:solidFill>
              </a:rPr>
              <a:t>growth</a:t>
            </a:r>
          </a:p>
          <a:p>
            <a:pPr algn="ctr"/>
            <a:endParaRPr lang="en-US" sz="2400" b="1" dirty="0">
              <a:solidFill>
                <a:schemeClr val="bg1"/>
              </a:solidFill>
            </a:endParaRPr>
          </a:p>
        </p:txBody>
      </p:sp>
      <p:pic>
        <p:nvPicPr>
          <p:cNvPr id="34" name="Decorative-Blob">
            <a:extLst>
              <a:ext uri="{FF2B5EF4-FFF2-40B4-BE49-F238E27FC236}">
                <a16:creationId xmlns:a16="http://schemas.microsoft.com/office/drawing/2014/main" id="{E3538709-0F47-2788-1270-FD9FB5D67C4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flipH="1">
            <a:off x="2065028" y="4803354"/>
            <a:ext cx="3181848" cy="1404490"/>
          </a:xfrm>
          <a:prstGeom prst="rect">
            <a:avLst/>
          </a:prstGeom>
        </p:spPr>
      </p:pic>
      <p:sp>
        <p:nvSpPr>
          <p:cNvPr id="35" name="Text">
            <a:extLst>
              <a:ext uri="{FF2B5EF4-FFF2-40B4-BE49-F238E27FC236}">
                <a16:creationId xmlns:a16="http://schemas.microsoft.com/office/drawing/2014/main" id="{8ADF77DD-2709-296F-BBDA-E89441D5A1FD}"/>
              </a:ext>
            </a:extLst>
          </p:cNvPr>
          <p:cNvSpPr txBox="1"/>
          <p:nvPr/>
        </p:nvSpPr>
        <p:spPr>
          <a:xfrm flipH="1">
            <a:off x="2645183" y="5244010"/>
            <a:ext cx="1793276" cy="309427"/>
          </a:xfrm>
          <a:prstGeom prst="rect">
            <a:avLst/>
          </a:prstGeom>
          <a:noFill/>
        </p:spPr>
        <p:txBody>
          <a:bodyPr wrap="square" rtlCol="0">
            <a:spAutoFit/>
          </a:bodyPr>
          <a:lstStyle/>
          <a:p>
            <a:pPr algn="ctr"/>
            <a:r>
              <a:rPr lang="en-US" sz="2400" b="1" dirty="0">
                <a:solidFill>
                  <a:schemeClr val="bg1"/>
                </a:solidFill>
              </a:rPr>
              <a:t>expanded</a:t>
            </a:r>
          </a:p>
        </p:txBody>
      </p:sp>
      <p:pic>
        <p:nvPicPr>
          <p:cNvPr id="49" name="Decorative-Blob">
            <a:extLst>
              <a:ext uri="{FF2B5EF4-FFF2-40B4-BE49-F238E27FC236}">
                <a16:creationId xmlns:a16="http://schemas.microsoft.com/office/drawing/2014/main" id="{AE7E7610-7A84-B3EC-1442-3EDE0FCF23A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flipH="1">
            <a:off x="4677091" y="4863401"/>
            <a:ext cx="3403600" cy="1543334"/>
          </a:xfrm>
          <a:prstGeom prst="rect">
            <a:avLst/>
          </a:prstGeom>
        </p:spPr>
      </p:pic>
      <p:sp>
        <p:nvSpPr>
          <p:cNvPr id="50" name="Text" descr="Blob-Shape to highlight text">
            <a:extLst>
              <a:ext uri="{FF2B5EF4-FFF2-40B4-BE49-F238E27FC236}">
                <a16:creationId xmlns:a16="http://schemas.microsoft.com/office/drawing/2014/main" id="{09C32D3D-AE5D-1C51-5FBB-7C1E712A66A0}"/>
              </a:ext>
            </a:extLst>
          </p:cNvPr>
          <p:cNvSpPr txBox="1"/>
          <p:nvPr/>
        </p:nvSpPr>
        <p:spPr>
          <a:xfrm flipH="1">
            <a:off x="5294209" y="5380459"/>
            <a:ext cx="2213395" cy="461665"/>
          </a:xfrm>
          <a:prstGeom prst="rect">
            <a:avLst/>
          </a:prstGeom>
          <a:noFill/>
        </p:spPr>
        <p:txBody>
          <a:bodyPr wrap="square" rtlCol="0">
            <a:spAutoFit/>
          </a:bodyPr>
          <a:lstStyle/>
          <a:p>
            <a:pPr algn="ctr"/>
            <a:r>
              <a:rPr lang="en-US" sz="2400" b="1" dirty="0">
                <a:solidFill>
                  <a:schemeClr val="bg1"/>
                </a:solidFill>
              </a:rPr>
              <a:t>breakthrough</a:t>
            </a:r>
          </a:p>
        </p:txBody>
      </p:sp>
      <p:pic>
        <p:nvPicPr>
          <p:cNvPr id="37" name="Decorative-Blob">
            <a:extLst>
              <a:ext uri="{FF2B5EF4-FFF2-40B4-BE49-F238E27FC236}">
                <a16:creationId xmlns:a16="http://schemas.microsoft.com/office/drawing/2014/main" id="{347A0B7B-21BA-EF0A-7023-CAF26DD2952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167484" y="4803354"/>
            <a:ext cx="2758665" cy="1305490"/>
          </a:xfrm>
          <a:prstGeom prst="rect">
            <a:avLst/>
          </a:prstGeom>
        </p:spPr>
      </p:pic>
      <p:sp>
        <p:nvSpPr>
          <p:cNvPr id="38" name="Text">
            <a:extLst>
              <a:ext uri="{FF2B5EF4-FFF2-40B4-BE49-F238E27FC236}">
                <a16:creationId xmlns:a16="http://schemas.microsoft.com/office/drawing/2014/main" id="{B1A9CA3A-2123-A393-3620-CE1E721003C7}"/>
              </a:ext>
            </a:extLst>
          </p:cNvPr>
          <p:cNvSpPr txBox="1"/>
          <p:nvPr/>
        </p:nvSpPr>
        <p:spPr>
          <a:xfrm>
            <a:off x="8727408" y="5285891"/>
            <a:ext cx="1704183" cy="461665"/>
          </a:xfrm>
          <a:prstGeom prst="rect">
            <a:avLst/>
          </a:prstGeom>
          <a:noFill/>
        </p:spPr>
        <p:txBody>
          <a:bodyPr wrap="square" rtlCol="0">
            <a:spAutoFit/>
          </a:bodyPr>
          <a:lstStyle/>
          <a:p>
            <a:pPr algn="ctr"/>
            <a:r>
              <a:rPr lang="en-US" sz="2400" b="1" dirty="0">
                <a:solidFill>
                  <a:schemeClr val="bg1"/>
                </a:solidFill>
              </a:rPr>
              <a:t>flourished</a:t>
            </a:r>
          </a:p>
        </p:txBody>
      </p:sp>
    </p:spTree>
    <p:extLst>
      <p:ext uri="{BB962C8B-B14F-4D97-AF65-F5344CB8AC3E}">
        <p14:creationId xmlns:p14="http://schemas.microsoft.com/office/powerpoint/2010/main" val="265953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1000" fill="hold"/>
                                        <p:tgtEl>
                                          <p:spTgt spid="31"/>
                                        </p:tgtEl>
                                        <p:attrNameLst>
                                          <p:attrName>ppt_w</p:attrName>
                                        </p:attrNameLst>
                                      </p:cBhvr>
                                      <p:tavLst>
                                        <p:tav tm="0">
                                          <p:val>
                                            <p:strVal val="#ppt_w*0.70"/>
                                          </p:val>
                                        </p:tav>
                                        <p:tav tm="100000">
                                          <p:val>
                                            <p:strVal val="#ppt_w"/>
                                          </p:val>
                                        </p:tav>
                                      </p:tavLst>
                                    </p:anim>
                                    <p:anim calcmode="lin" valueType="num">
                                      <p:cBhvr>
                                        <p:cTn id="15" dur="1000" fill="hold"/>
                                        <p:tgtEl>
                                          <p:spTgt spid="31"/>
                                        </p:tgtEl>
                                        <p:attrNameLst>
                                          <p:attrName>ppt_h</p:attrName>
                                        </p:attrNameLst>
                                      </p:cBhvr>
                                      <p:tavLst>
                                        <p:tav tm="0">
                                          <p:val>
                                            <p:strVal val="#ppt_h"/>
                                          </p:val>
                                        </p:tav>
                                        <p:tav tm="100000">
                                          <p:val>
                                            <p:strVal val="#ppt_h"/>
                                          </p:val>
                                        </p:tav>
                                      </p:tavLst>
                                    </p:anim>
                                    <p:animEffect transition="in" filter="fade">
                                      <p:cBhvr>
                                        <p:cTn id="16" dur="10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1000" fill="hold"/>
                                        <p:tgtEl>
                                          <p:spTgt spid="43"/>
                                        </p:tgtEl>
                                        <p:attrNameLst>
                                          <p:attrName>ppt_w</p:attrName>
                                        </p:attrNameLst>
                                      </p:cBhvr>
                                      <p:tavLst>
                                        <p:tav tm="0">
                                          <p:val>
                                            <p:strVal val="#ppt_w*0.70"/>
                                          </p:val>
                                        </p:tav>
                                        <p:tav tm="100000">
                                          <p:val>
                                            <p:strVal val="#ppt_w"/>
                                          </p:val>
                                        </p:tav>
                                      </p:tavLst>
                                    </p:anim>
                                    <p:anim calcmode="lin" valueType="num">
                                      <p:cBhvr>
                                        <p:cTn id="22" dur="1000" fill="hold"/>
                                        <p:tgtEl>
                                          <p:spTgt spid="43"/>
                                        </p:tgtEl>
                                        <p:attrNameLst>
                                          <p:attrName>ppt_h</p:attrName>
                                        </p:attrNameLst>
                                      </p:cBhvr>
                                      <p:tavLst>
                                        <p:tav tm="0">
                                          <p:val>
                                            <p:strVal val="#ppt_h"/>
                                          </p:val>
                                        </p:tav>
                                        <p:tav tm="100000">
                                          <p:val>
                                            <p:strVal val="#ppt_h"/>
                                          </p:val>
                                        </p:tav>
                                      </p:tavLst>
                                    </p:anim>
                                    <p:animEffect transition="in" filter="fade">
                                      <p:cBhvr>
                                        <p:cTn id="23" dur="10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strVal val="#ppt_w*0.70"/>
                                          </p:val>
                                        </p:tav>
                                        <p:tav tm="100000">
                                          <p:val>
                                            <p:strVal val="#ppt_w"/>
                                          </p:val>
                                        </p:tav>
                                      </p:tavLst>
                                    </p:anim>
                                    <p:anim calcmode="lin" valueType="num">
                                      <p:cBhvr>
                                        <p:cTn id="29" dur="1000" fill="hold"/>
                                        <p:tgtEl>
                                          <p:spTgt spid="16"/>
                                        </p:tgtEl>
                                        <p:attrNameLst>
                                          <p:attrName>ppt_h</p:attrName>
                                        </p:attrNameLst>
                                      </p:cBhvr>
                                      <p:tavLst>
                                        <p:tav tm="0">
                                          <p:val>
                                            <p:strVal val="#ppt_h"/>
                                          </p:val>
                                        </p:tav>
                                        <p:tav tm="100000">
                                          <p:val>
                                            <p:strVal val="#ppt_h"/>
                                          </p:val>
                                        </p:tav>
                                      </p:tavLst>
                                    </p:anim>
                                    <p:animEffect transition="in" filter="fade">
                                      <p:cBhvr>
                                        <p:cTn id="30" dur="1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1000" fill="hold"/>
                                        <p:tgtEl>
                                          <p:spTgt spid="25"/>
                                        </p:tgtEl>
                                        <p:attrNameLst>
                                          <p:attrName>ppt_w</p:attrName>
                                        </p:attrNameLst>
                                      </p:cBhvr>
                                      <p:tavLst>
                                        <p:tav tm="0">
                                          <p:val>
                                            <p:strVal val="#ppt_w*0.70"/>
                                          </p:val>
                                        </p:tav>
                                        <p:tav tm="100000">
                                          <p:val>
                                            <p:strVal val="#ppt_w"/>
                                          </p:val>
                                        </p:tav>
                                      </p:tavLst>
                                    </p:anim>
                                    <p:anim calcmode="lin" valueType="num">
                                      <p:cBhvr>
                                        <p:cTn id="36" dur="1000" fill="hold"/>
                                        <p:tgtEl>
                                          <p:spTgt spid="25"/>
                                        </p:tgtEl>
                                        <p:attrNameLst>
                                          <p:attrName>ppt_h</p:attrName>
                                        </p:attrNameLst>
                                      </p:cBhvr>
                                      <p:tavLst>
                                        <p:tav tm="0">
                                          <p:val>
                                            <p:strVal val="#ppt_h"/>
                                          </p:val>
                                        </p:tav>
                                        <p:tav tm="100000">
                                          <p:val>
                                            <p:strVal val="#ppt_h"/>
                                          </p:val>
                                        </p:tav>
                                      </p:tavLst>
                                    </p:anim>
                                    <p:animEffect transition="in" filter="fade">
                                      <p:cBhvr>
                                        <p:cTn id="37" dur="10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strVal val="#ppt_w*0.70"/>
                                          </p:val>
                                        </p:tav>
                                        <p:tav tm="100000">
                                          <p:val>
                                            <p:strVal val="#ppt_w"/>
                                          </p:val>
                                        </p:tav>
                                      </p:tavLst>
                                    </p:anim>
                                    <p:anim calcmode="lin" valueType="num">
                                      <p:cBhvr>
                                        <p:cTn id="43" dur="1000" fill="hold"/>
                                        <p:tgtEl>
                                          <p:spTgt spid="22"/>
                                        </p:tgtEl>
                                        <p:attrNameLst>
                                          <p:attrName>ppt_h</p:attrName>
                                        </p:attrNameLst>
                                      </p:cBhvr>
                                      <p:tavLst>
                                        <p:tav tm="0">
                                          <p:val>
                                            <p:strVal val="#ppt_h"/>
                                          </p:val>
                                        </p:tav>
                                        <p:tav tm="100000">
                                          <p:val>
                                            <p:strVal val="#ppt_h"/>
                                          </p:val>
                                        </p:tav>
                                      </p:tavLst>
                                    </p:anim>
                                    <p:animEffect transition="in" filter="fade">
                                      <p:cBhvr>
                                        <p:cTn id="44" dur="10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1000" fill="hold"/>
                                        <p:tgtEl>
                                          <p:spTgt spid="28"/>
                                        </p:tgtEl>
                                        <p:attrNameLst>
                                          <p:attrName>ppt_w</p:attrName>
                                        </p:attrNameLst>
                                      </p:cBhvr>
                                      <p:tavLst>
                                        <p:tav tm="0">
                                          <p:val>
                                            <p:strVal val="#ppt_w*0.70"/>
                                          </p:val>
                                        </p:tav>
                                        <p:tav tm="100000">
                                          <p:val>
                                            <p:strVal val="#ppt_w"/>
                                          </p:val>
                                        </p:tav>
                                      </p:tavLst>
                                    </p:anim>
                                    <p:anim calcmode="lin" valueType="num">
                                      <p:cBhvr>
                                        <p:cTn id="50" dur="1000" fill="hold"/>
                                        <p:tgtEl>
                                          <p:spTgt spid="28"/>
                                        </p:tgtEl>
                                        <p:attrNameLst>
                                          <p:attrName>ppt_h</p:attrName>
                                        </p:attrNameLst>
                                      </p:cBhvr>
                                      <p:tavLst>
                                        <p:tav tm="0">
                                          <p:val>
                                            <p:strVal val="#ppt_h"/>
                                          </p:val>
                                        </p:tav>
                                        <p:tav tm="100000">
                                          <p:val>
                                            <p:strVal val="#ppt_h"/>
                                          </p:val>
                                        </p:tav>
                                      </p:tavLst>
                                    </p:anim>
                                    <p:animEffect transition="in" filter="fade">
                                      <p:cBhvr>
                                        <p:cTn id="51" dur="10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strVal val="#ppt_w*0.70"/>
                                          </p:val>
                                        </p:tav>
                                        <p:tav tm="100000">
                                          <p:val>
                                            <p:strVal val="#ppt_w"/>
                                          </p:val>
                                        </p:tav>
                                      </p:tavLst>
                                    </p:anim>
                                    <p:anim calcmode="lin" valueType="num">
                                      <p:cBhvr>
                                        <p:cTn id="57" dur="1000" fill="hold"/>
                                        <p:tgtEl>
                                          <p:spTgt spid="19"/>
                                        </p:tgtEl>
                                        <p:attrNameLst>
                                          <p:attrName>ppt_h</p:attrName>
                                        </p:attrNameLst>
                                      </p:cBhvr>
                                      <p:tavLst>
                                        <p:tav tm="0">
                                          <p:val>
                                            <p:strVal val="#ppt_h"/>
                                          </p:val>
                                        </p:tav>
                                        <p:tav tm="100000">
                                          <p:val>
                                            <p:strVal val="#ppt_h"/>
                                          </p:val>
                                        </p:tav>
                                      </p:tavLst>
                                    </p:anim>
                                    <p:animEffect transition="in" filter="fade">
                                      <p:cBhvr>
                                        <p:cTn id="58" dur="10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p:cTn id="63" dur="1000" fill="hold"/>
                                        <p:tgtEl>
                                          <p:spTgt spid="46"/>
                                        </p:tgtEl>
                                        <p:attrNameLst>
                                          <p:attrName>ppt_w</p:attrName>
                                        </p:attrNameLst>
                                      </p:cBhvr>
                                      <p:tavLst>
                                        <p:tav tm="0">
                                          <p:val>
                                            <p:strVal val="#ppt_w*0.70"/>
                                          </p:val>
                                        </p:tav>
                                        <p:tav tm="100000">
                                          <p:val>
                                            <p:strVal val="#ppt_w"/>
                                          </p:val>
                                        </p:tav>
                                      </p:tavLst>
                                    </p:anim>
                                    <p:anim calcmode="lin" valueType="num">
                                      <p:cBhvr>
                                        <p:cTn id="64" dur="1000" fill="hold"/>
                                        <p:tgtEl>
                                          <p:spTgt spid="46"/>
                                        </p:tgtEl>
                                        <p:attrNameLst>
                                          <p:attrName>ppt_h</p:attrName>
                                        </p:attrNameLst>
                                      </p:cBhvr>
                                      <p:tavLst>
                                        <p:tav tm="0">
                                          <p:val>
                                            <p:strVal val="#ppt_h"/>
                                          </p:val>
                                        </p:tav>
                                        <p:tav tm="100000">
                                          <p:val>
                                            <p:strVal val="#ppt_h"/>
                                          </p:val>
                                        </p:tav>
                                      </p:tavLst>
                                    </p:anim>
                                    <p:animEffect transition="in" filter="fade">
                                      <p:cBhvr>
                                        <p:cTn id="65" dur="1000"/>
                                        <p:tgtEl>
                                          <p:spTgt spid="46"/>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nodeType="clickEffect">
                                  <p:stCondLst>
                                    <p:cond delay="0"/>
                                  </p:stCondLst>
                                  <p:childTnLst>
                                    <p:set>
                                      <p:cBhvr>
                                        <p:cTn id="69" dur="1" fill="hold">
                                          <p:stCondLst>
                                            <p:cond delay="0"/>
                                          </p:stCondLst>
                                        </p:cTn>
                                        <p:tgtEl>
                                          <p:spTgt spid="40"/>
                                        </p:tgtEl>
                                        <p:attrNameLst>
                                          <p:attrName>style.visibility</p:attrName>
                                        </p:attrNameLst>
                                      </p:cBhvr>
                                      <p:to>
                                        <p:strVal val="visible"/>
                                      </p:to>
                                    </p:set>
                                    <p:anim calcmode="lin" valueType="num">
                                      <p:cBhvr>
                                        <p:cTn id="70" dur="1000" fill="hold"/>
                                        <p:tgtEl>
                                          <p:spTgt spid="40"/>
                                        </p:tgtEl>
                                        <p:attrNameLst>
                                          <p:attrName>ppt_w</p:attrName>
                                        </p:attrNameLst>
                                      </p:cBhvr>
                                      <p:tavLst>
                                        <p:tav tm="0">
                                          <p:val>
                                            <p:strVal val="#ppt_w*0.70"/>
                                          </p:val>
                                        </p:tav>
                                        <p:tav tm="100000">
                                          <p:val>
                                            <p:strVal val="#ppt_w"/>
                                          </p:val>
                                        </p:tav>
                                      </p:tavLst>
                                    </p:anim>
                                    <p:anim calcmode="lin" valueType="num">
                                      <p:cBhvr>
                                        <p:cTn id="71" dur="1000" fill="hold"/>
                                        <p:tgtEl>
                                          <p:spTgt spid="40"/>
                                        </p:tgtEl>
                                        <p:attrNameLst>
                                          <p:attrName>ppt_h</p:attrName>
                                        </p:attrNameLst>
                                      </p:cBhvr>
                                      <p:tavLst>
                                        <p:tav tm="0">
                                          <p:val>
                                            <p:strVal val="#ppt_h"/>
                                          </p:val>
                                        </p:tav>
                                        <p:tav tm="100000">
                                          <p:val>
                                            <p:strVal val="#ppt_h"/>
                                          </p:val>
                                        </p:tav>
                                      </p:tavLst>
                                    </p:anim>
                                    <p:animEffect transition="in" filter="fade">
                                      <p:cBhvr>
                                        <p:cTn id="72" dur="1000"/>
                                        <p:tgtEl>
                                          <p:spTgt spid="40"/>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nodeType="click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p:cTn id="77" dur="1000" fill="hold"/>
                                        <p:tgtEl>
                                          <p:spTgt spid="34"/>
                                        </p:tgtEl>
                                        <p:attrNameLst>
                                          <p:attrName>ppt_w</p:attrName>
                                        </p:attrNameLst>
                                      </p:cBhvr>
                                      <p:tavLst>
                                        <p:tav tm="0">
                                          <p:val>
                                            <p:strVal val="#ppt_w*0.70"/>
                                          </p:val>
                                        </p:tav>
                                        <p:tav tm="100000">
                                          <p:val>
                                            <p:strVal val="#ppt_w"/>
                                          </p:val>
                                        </p:tav>
                                      </p:tavLst>
                                    </p:anim>
                                    <p:anim calcmode="lin" valueType="num">
                                      <p:cBhvr>
                                        <p:cTn id="78" dur="1000" fill="hold"/>
                                        <p:tgtEl>
                                          <p:spTgt spid="34"/>
                                        </p:tgtEl>
                                        <p:attrNameLst>
                                          <p:attrName>ppt_h</p:attrName>
                                        </p:attrNameLst>
                                      </p:cBhvr>
                                      <p:tavLst>
                                        <p:tav tm="0">
                                          <p:val>
                                            <p:strVal val="#ppt_h"/>
                                          </p:val>
                                        </p:tav>
                                        <p:tav tm="100000">
                                          <p:val>
                                            <p:strVal val="#ppt_h"/>
                                          </p:val>
                                        </p:tav>
                                      </p:tavLst>
                                    </p:anim>
                                    <p:animEffect transition="in" filter="fade">
                                      <p:cBhvr>
                                        <p:cTn id="79" dur="1000"/>
                                        <p:tgtEl>
                                          <p:spTgt spid="34"/>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nodeType="clickEffect">
                                  <p:stCondLst>
                                    <p:cond delay="0"/>
                                  </p:stCondLst>
                                  <p:childTnLst>
                                    <p:set>
                                      <p:cBhvr>
                                        <p:cTn id="83" dur="1" fill="hold">
                                          <p:stCondLst>
                                            <p:cond delay="0"/>
                                          </p:stCondLst>
                                        </p:cTn>
                                        <p:tgtEl>
                                          <p:spTgt spid="49"/>
                                        </p:tgtEl>
                                        <p:attrNameLst>
                                          <p:attrName>style.visibility</p:attrName>
                                        </p:attrNameLst>
                                      </p:cBhvr>
                                      <p:to>
                                        <p:strVal val="visible"/>
                                      </p:to>
                                    </p:set>
                                    <p:anim calcmode="lin" valueType="num">
                                      <p:cBhvr>
                                        <p:cTn id="84" dur="1000" fill="hold"/>
                                        <p:tgtEl>
                                          <p:spTgt spid="49"/>
                                        </p:tgtEl>
                                        <p:attrNameLst>
                                          <p:attrName>ppt_w</p:attrName>
                                        </p:attrNameLst>
                                      </p:cBhvr>
                                      <p:tavLst>
                                        <p:tav tm="0">
                                          <p:val>
                                            <p:strVal val="#ppt_w*0.70"/>
                                          </p:val>
                                        </p:tav>
                                        <p:tav tm="100000">
                                          <p:val>
                                            <p:strVal val="#ppt_w"/>
                                          </p:val>
                                        </p:tav>
                                      </p:tavLst>
                                    </p:anim>
                                    <p:anim calcmode="lin" valueType="num">
                                      <p:cBhvr>
                                        <p:cTn id="85" dur="1000" fill="hold"/>
                                        <p:tgtEl>
                                          <p:spTgt spid="49"/>
                                        </p:tgtEl>
                                        <p:attrNameLst>
                                          <p:attrName>ppt_h</p:attrName>
                                        </p:attrNameLst>
                                      </p:cBhvr>
                                      <p:tavLst>
                                        <p:tav tm="0">
                                          <p:val>
                                            <p:strVal val="#ppt_h"/>
                                          </p:val>
                                        </p:tav>
                                        <p:tav tm="100000">
                                          <p:val>
                                            <p:strVal val="#ppt_h"/>
                                          </p:val>
                                        </p:tav>
                                      </p:tavLst>
                                    </p:anim>
                                    <p:animEffect transition="in" filter="fade">
                                      <p:cBhvr>
                                        <p:cTn id="86" dur="1000"/>
                                        <p:tgtEl>
                                          <p:spTgt spid="49"/>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nodeType="click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strVal val="#ppt_w*0.70"/>
                                          </p:val>
                                        </p:tav>
                                        <p:tav tm="100000">
                                          <p:val>
                                            <p:strVal val="#ppt_w"/>
                                          </p:val>
                                        </p:tav>
                                      </p:tavLst>
                                    </p:anim>
                                    <p:anim calcmode="lin" valueType="num">
                                      <p:cBhvr>
                                        <p:cTn id="92" dur="1000" fill="hold"/>
                                        <p:tgtEl>
                                          <p:spTgt spid="37"/>
                                        </p:tgtEl>
                                        <p:attrNameLst>
                                          <p:attrName>ppt_h</p:attrName>
                                        </p:attrNameLst>
                                      </p:cBhvr>
                                      <p:tavLst>
                                        <p:tav tm="0">
                                          <p:val>
                                            <p:strVal val="#ppt_h"/>
                                          </p:val>
                                        </p:tav>
                                        <p:tav tm="100000">
                                          <p:val>
                                            <p:strVal val="#ppt_h"/>
                                          </p:val>
                                        </p:tav>
                                      </p:tavLst>
                                    </p:anim>
                                    <p:animEffect transition="in" filter="fade">
                                      <p:cBhvr>
                                        <p:cTn id="93"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1997D0D-9988-498A-8D32-CAFF5AC0B5E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77826" y="565830"/>
            <a:ext cx="9636347" cy="5896462"/>
          </a:xfrm>
          <a:prstGeom prst="rect">
            <a:avLst/>
          </a:prstGeom>
        </p:spPr>
      </p:pic>
      <p:sp>
        <p:nvSpPr>
          <p:cNvPr id="2" name="Title 1">
            <a:extLst>
              <a:ext uri="{FF2B5EF4-FFF2-40B4-BE49-F238E27FC236}">
                <a16:creationId xmlns:a16="http://schemas.microsoft.com/office/drawing/2014/main" id="{40687A83-8913-49E6-A715-95A016FBF067}"/>
              </a:ext>
            </a:extLst>
          </p:cNvPr>
          <p:cNvSpPr>
            <a:spLocks noGrp="1"/>
          </p:cNvSpPr>
          <p:nvPr>
            <p:ph type="title"/>
          </p:nvPr>
        </p:nvSpPr>
        <p:spPr/>
        <p:txBody>
          <a:bodyPr/>
          <a:lstStyle/>
          <a:p>
            <a:r>
              <a:rPr lang="en-GB"/>
              <a:t>More resources</a:t>
            </a:r>
          </a:p>
        </p:txBody>
      </p:sp>
      <p:sp>
        <p:nvSpPr>
          <p:cNvPr id="18" name="TextBox 17">
            <a:extLst>
              <a:ext uri="{FF2B5EF4-FFF2-40B4-BE49-F238E27FC236}">
                <a16:creationId xmlns:a16="http://schemas.microsoft.com/office/drawing/2014/main" id="{90CF117D-5386-4B3F-8C25-BEFC6FF36C12}"/>
              </a:ext>
            </a:extLst>
          </p:cNvPr>
          <p:cNvSpPr txBox="1"/>
          <p:nvPr/>
        </p:nvSpPr>
        <p:spPr>
          <a:xfrm>
            <a:off x="3051544" y="1382233"/>
            <a:ext cx="6253670" cy="461665"/>
          </a:xfrm>
          <a:prstGeom prst="rect">
            <a:avLst/>
          </a:prstGeom>
          <a:noFill/>
        </p:spPr>
        <p:txBody>
          <a:bodyPr wrap="square" rtlCol="0">
            <a:spAutoFit/>
          </a:bodyPr>
          <a:lstStyle/>
          <a:p>
            <a:pPr algn="ctr"/>
            <a:r>
              <a:rPr lang="en-GB" sz="2400"/>
              <a:t>MORE RESOURSCES AT</a:t>
            </a:r>
          </a:p>
        </p:txBody>
      </p:sp>
      <p:sp>
        <p:nvSpPr>
          <p:cNvPr id="15" name="TextBox 14">
            <a:extLst>
              <a:ext uri="{FF2B5EF4-FFF2-40B4-BE49-F238E27FC236}">
                <a16:creationId xmlns:a16="http://schemas.microsoft.com/office/drawing/2014/main" id="{7E786403-4259-401C-B5EB-BBB01A8E16A0}"/>
              </a:ext>
            </a:extLst>
          </p:cNvPr>
          <p:cNvSpPr txBox="1"/>
          <p:nvPr/>
        </p:nvSpPr>
        <p:spPr>
          <a:xfrm>
            <a:off x="3302295" y="3210991"/>
            <a:ext cx="6118718" cy="436017"/>
          </a:xfrm>
          <a:prstGeom prst="rect">
            <a:avLst/>
          </a:prstGeom>
        </p:spPr>
        <p:txBody>
          <a:bodyPr wrap="square" lIns="0" tIns="0" rIns="0" bIns="0" rtlCol="0" anchor="t">
            <a:spAutoFit/>
          </a:bodyPr>
          <a:lstStyle/>
          <a:p>
            <a:pPr algn="ctr">
              <a:lnSpc>
                <a:spcPts val="3359"/>
              </a:lnSpc>
            </a:pPr>
            <a:r>
              <a:rPr lang="en-US" sz="3200" baseline="0" dirty="0">
                <a:solidFill>
                  <a:schemeClr val="bg1">
                    <a:lumMod val="50000"/>
                  </a:schemeClr>
                </a:solidFill>
                <a:latin typeface="Arial" panose="020B0604020202020204" pitchFamily="34" charset="0"/>
                <a:cs typeface="Arial" panose="020B0604020202020204" pitchFamily="34" charset="0"/>
                <a:hlinkClick r:id="rId3"/>
              </a:rPr>
              <a:t>HistoricEngland.org.uk/Education</a:t>
            </a:r>
            <a:endParaRPr lang="en-US" sz="3200" baseline="0" dirty="0">
              <a:solidFill>
                <a:schemeClr val="bg1">
                  <a:lumMod val="50000"/>
                </a:schemeClr>
              </a:solidFill>
              <a:latin typeface="Arial" panose="020B0604020202020204" pitchFamily="34" charset="0"/>
              <a:cs typeface="Arial" panose="020B0604020202020204" pitchFamily="34" charset="0"/>
            </a:endParaRPr>
          </a:p>
        </p:txBody>
      </p:sp>
      <p:pic>
        <p:nvPicPr>
          <p:cNvPr id="16" name="Picture 7" descr="Historic England logo">
            <a:extLst>
              <a:ext uri="{FF2B5EF4-FFF2-40B4-BE49-F238E27FC236}">
                <a16:creationId xmlns:a16="http://schemas.microsoft.com/office/drawing/2014/main" id="{1ED56333-3D6D-402E-AC99-95FEF75BA2F2}"/>
              </a:ext>
            </a:extLst>
          </p:cNvPr>
          <p:cNvPicPr>
            <a:picLocks noChangeAspect="1"/>
          </p:cNvPicPr>
          <p:nvPr/>
        </p:nvPicPr>
        <p:blipFill>
          <a:blip r:embed="rId4"/>
          <a:srcRect/>
          <a:stretch>
            <a:fillRect/>
          </a:stretch>
        </p:blipFill>
        <p:spPr>
          <a:xfrm>
            <a:off x="4120545" y="4515907"/>
            <a:ext cx="3950909" cy="1308050"/>
          </a:xfrm>
          <a:prstGeom prst="rect">
            <a:avLst/>
          </a:prstGeom>
        </p:spPr>
      </p:pic>
    </p:spTree>
    <p:extLst>
      <p:ext uri="{BB962C8B-B14F-4D97-AF65-F5344CB8AC3E}">
        <p14:creationId xmlns:p14="http://schemas.microsoft.com/office/powerpoint/2010/main" val="4065189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9FDB1-7E3A-6E5C-B0EF-016D0A65AEA3}"/>
              </a:ext>
            </a:extLst>
          </p:cNvPr>
          <p:cNvSpPr>
            <a:spLocks noGrp="1"/>
          </p:cNvSpPr>
          <p:nvPr>
            <p:ph type="title"/>
          </p:nvPr>
        </p:nvSpPr>
        <p:spPr/>
        <p:txBody>
          <a:bodyPr/>
          <a:lstStyle/>
          <a:p>
            <a:r>
              <a:rPr lang="en-GB" dirty="0"/>
              <a:t>PTSD – What do you know or think you know about it?</a:t>
            </a:r>
          </a:p>
        </p:txBody>
      </p:sp>
      <p:pic>
        <p:nvPicPr>
          <p:cNvPr id="8" name="Picture Placeholder 7" descr="Photo of a soldier sitting on the floor">
            <a:extLst>
              <a:ext uri="{FF2B5EF4-FFF2-40B4-BE49-F238E27FC236}">
                <a16:creationId xmlns:a16="http://schemas.microsoft.com/office/drawing/2014/main" id="{681D4433-858E-B69E-7934-7FF70AE3EAC3}"/>
              </a:ext>
            </a:extLst>
          </p:cNvPr>
          <p:cNvPicPr>
            <a:picLocks noGrp="1" noChangeAspect="1"/>
          </p:cNvPicPr>
          <p:nvPr>
            <p:ph type="pic" sz="quarter" idx="14"/>
          </p:nvPr>
        </p:nvPicPr>
        <p:blipFill>
          <a:blip r:embed="rId2"/>
          <a:srcRect t="12793" b="12793"/>
          <a:stretch>
            <a:fillRect/>
          </a:stretch>
        </p:blipFill>
        <p:spPr>
          <a:xfrm>
            <a:off x="2847470" y="1220968"/>
            <a:ext cx="5845267" cy="5165233"/>
          </a:xfrm>
        </p:spPr>
      </p:pic>
    </p:spTree>
    <p:extLst>
      <p:ext uri="{BB962C8B-B14F-4D97-AF65-F5344CB8AC3E}">
        <p14:creationId xmlns:p14="http://schemas.microsoft.com/office/powerpoint/2010/main" val="2126002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47DA2-4A10-ED50-9101-D02981341BAA}"/>
              </a:ext>
            </a:extLst>
          </p:cNvPr>
          <p:cNvSpPr>
            <a:spLocks noGrp="1"/>
          </p:cNvSpPr>
          <p:nvPr>
            <p:ph type="title"/>
          </p:nvPr>
        </p:nvSpPr>
        <p:spPr/>
        <p:txBody>
          <a:bodyPr/>
          <a:lstStyle/>
          <a:p>
            <a:r>
              <a:rPr lang="en-GB" dirty="0"/>
              <a:t>PSTD</a:t>
            </a:r>
          </a:p>
        </p:txBody>
      </p:sp>
      <p:sp>
        <p:nvSpPr>
          <p:cNvPr id="3" name="Content Placeholder 2">
            <a:extLst>
              <a:ext uri="{FF2B5EF4-FFF2-40B4-BE49-F238E27FC236}">
                <a16:creationId xmlns:a16="http://schemas.microsoft.com/office/drawing/2014/main" id="{90AD0DFD-2B5E-0867-1564-BD4A1111E93C}"/>
              </a:ext>
            </a:extLst>
          </p:cNvPr>
          <p:cNvSpPr>
            <a:spLocks noGrp="1"/>
          </p:cNvSpPr>
          <p:nvPr>
            <p:ph idx="1"/>
          </p:nvPr>
        </p:nvSpPr>
        <p:spPr>
          <a:xfrm>
            <a:off x="1104406" y="1128156"/>
            <a:ext cx="9642764" cy="5265150"/>
          </a:xfrm>
        </p:spPr>
        <p:txBody>
          <a:bodyPr/>
          <a:lstStyle/>
          <a:p>
            <a:pPr algn="ctr">
              <a:spcAft>
                <a:spcPts val="1200"/>
              </a:spcAft>
            </a:pPr>
            <a:r>
              <a:rPr lang="en-GB" sz="2400" dirty="0">
                <a:latin typeface="Arial" panose="020B0604020202020204" pitchFamily="34" charset="0"/>
                <a:cs typeface="Arial" panose="020B0604020202020204" pitchFamily="34" charset="0"/>
              </a:rPr>
              <a:t>Post Traumatic Stress Disorder is well documented in today’s society. It is a mental health disorder that can affect anyone who has been through a traumatic experience. Many soldiers are diagnosed with PTSD following their service in war zones and the trauma that combat can have on individuals. The term PTSD only developed in the 1980s, but the reality of it has been inexistence probably since time began.</a:t>
            </a:r>
          </a:p>
          <a:p>
            <a:pPr algn="ctr"/>
            <a:r>
              <a:rPr lang="en-GB" sz="2400" dirty="0">
                <a:latin typeface="Arial" panose="020B0604020202020204" pitchFamily="34" charset="0"/>
                <a:cs typeface="Arial" panose="020B0604020202020204" pitchFamily="34" charset="0"/>
              </a:rPr>
              <a:t>But how was it recognised in the wars of the 20</a:t>
            </a:r>
            <a:r>
              <a:rPr lang="en-GB" sz="2400" baseline="30000" dirty="0">
                <a:latin typeface="Arial" panose="020B0604020202020204" pitchFamily="34" charset="0"/>
                <a:cs typeface="Arial" panose="020B0604020202020204" pitchFamily="34" charset="0"/>
              </a:rPr>
              <a:t>th</a:t>
            </a:r>
            <a:r>
              <a:rPr lang="en-GB" sz="2400" dirty="0">
                <a:latin typeface="Arial" panose="020B0604020202020204" pitchFamily="34" charset="0"/>
                <a:cs typeface="Arial" panose="020B0604020202020204" pitchFamily="34" charset="0"/>
              </a:rPr>
              <a:t> Century? If a real understanding of the condition did not exist until the 1980s, how were soldiers and civilians with the condition treated before its official acknowledgement? Was progress made between the First and the Second World War?</a:t>
            </a:r>
          </a:p>
          <a:p>
            <a:endParaRPr lang="en-GB" dirty="0"/>
          </a:p>
        </p:txBody>
      </p:sp>
      <p:pic>
        <p:nvPicPr>
          <p:cNvPr id="4" name="Picture 3">
            <a:extLst>
              <a:ext uri="{FF2B5EF4-FFF2-40B4-BE49-F238E27FC236}">
                <a16:creationId xmlns:a16="http://schemas.microsoft.com/office/drawing/2014/main" id="{BA698441-B915-20B7-2142-49C3346C0F2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55304" y="712520"/>
            <a:ext cx="10232290" cy="5386388"/>
          </a:xfrm>
          <a:prstGeom prst="rect">
            <a:avLst/>
          </a:prstGeom>
        </p:spPr>
      </p:pic>
    </p:spTree>
    <p:extLst>
      <p:ext uri="{BB962C8B-B14F-4D97-AF65-F5344CB8AC3E}">
        <p14:creationId xmlns:p14="http://schemas.microsoft.com/office/powerpoint/2010/main" val="139560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6E69A-57F4-B446-583F-BE09D4457776}"/>
              </a:ext>
            </a:extLst>
          </p:cNvPr>
          <p:cNvSpPr>
            <a:spLocks noGrp="1"/>
          </p:cNvSpPr>
          <p:nvPr>
            <p:ph type="title"/>
          </p:nvPr>
        </p:nvSpPr>
        <p:spPr/>
        <p:txBody>
          <a:bodyPr/>
          <a:lstStyle/>
          <a:p>
            <a:r>
              <a:rPr lang="en-GB" dirty="0"/>
              <a:t>Activity 1</a:t>
            </a:r>
          </a:p>
        </p:txBody>
      </p:sp>
      <p:grpSp>
        <p:nvGrpSpPr>
          <p:cNvPr id="4" name="Post-It" descr="Post-it note to highlight text">
            <a:extLst>
              <a:ext uri="{FF2B5EF4-FFF2-40B4-BE49-F238E27FC236}">
                <a16:creationId xmlns:a16="http://schemas.microsoft.com/office/drawing/2014/main" id="{DA79D9AC-8E4A-74DE-88E2-8DD84C7DF4A7}"/>
              </a:ext>
            </a:extLst>
          </p:cNvPr>
          <p:cNvGrpSpPr/>
          <p:nvPr/>
        </p:nvGrpSpPr>
        <p:grpSpPr>
          <a:xfrm>
            <a:off x="724952" y="686483"/>
            <a:ext cx="4838566" cy="4716789"/>
            <a:chOff x="439945" y="2669663"/>
            <a:chExt cx="2947874" cy="3230847"/>
          </a:xfrm>
        </p:grpSpPr>
        <p:sp>
          <p:nvSpPr>
            <p:cNvPr id="5" name="Decorative-Blob">
              <a:extLst>
                <a:ext uri="{FF2B5EF4-FFF2-40B4-BE49-F238E27FC236}">
                  <a16:creationId xmlns:a16="http://schemas.microsoft.com/office/drawing/2014/main" id="{A8796D5B-5CE2-1FB7-9748-370B927B1A40}"/>
                </a:ext>
                <a:ext uri="{C183D7F6-B498-43B3-948B-1728B52AA6E4}">
                  <adec:decorative xmlns:adec="http://schemas.microsoft.com/office/drawing/2017/decorative" val="1"/>
                </a:ext>
              </a:extLst>
            </p:cNvPr>
            <p:cNvSpPr/>
            <p:nvPr/>
          </p:nvSpPr>
          <p:spPr>
            <a:xfrm>
              <a:off x="439945" y="2906868"/>
              <a:ext cx="2947874" cy="2993642"/>
            </a:xfrm>
            <a:custGeom>
              <a:avLst/>
              <a:gdLst>
                <a:gd name="connsiteX0" fmla="*/ 76272 w 2947874"/>
                <a:gd name="connsiteY0" fmla="*/ 447743 h 2993642"/>
                <a:gd name="connsiteX1" fmla="*/ 7643 w 2947874"/>
                <a:gd name="connsiteY1" fmla="*/ 1339135 h 2993642"/>
                <a:gd name="connsiteX2" fmla="*/ 119773 w 2947874"/>
                <a:gd name="connsiteY2" fmla="*/ 2752952 h 2993642"/>
                <a:gd name="connsiteX3" fmla="*/ 1107119 w 2947874"/>
                <a:gd name="connsiteY3" fmla="*/ 2910280 h 2993642"/>
                <a:gd name="connsiteX4" fmla="*/ 2124266 w 2947874"/>
                <a:gd name="connsiteY4" fmla="*/ 2988486 h 2993642"/>
                <a:gd name="connsiteX5" fmla="*/ 2828436 w 2947874"/>
                <a:gd name="connsiteY5" fmla="*/ 2817022 h 2993642"/>
                <a:gd name="connsiteX6" fmla="*/ 2939842 w 2947874"/>
                <a:gd name="connsiteY6" fmla="*/ 2376064 h 2993642"/>
                <a:gd name="connsiteX7" fmla="*/ 2914214 w 2947874"/>
                <a:gd name="connsiteY7" fmla="*/ 1426056 h 2993642"/>
                <a:gd name="connsiteX8" fmla="*/ 2881174 w 2947874"/>
                <a:gd name="connsiteY8" fmla="*/ 713417 h 2993642"/>
                <a:gd name="connsiteX9" fmla="*/ 2754649 w 2947874"/>
                <a:gd name="connsiteY9" fmla="*/ 206979 h 2993642"/>
                <a:gd name="connsiteX10" fmla="*/ 2431810 w 2947874"/>
                <a:gd name="connsiteY10" fmla="*/ 101639 h 2993642"/>
                <a:gd name="connsiteX11" fmla="*/ 836820 w 2947874"/>
                <a:gd name="connsiteY11" fmla="*/ 31669 h 2993642"/>
                <a:gd name="connsiteX12" fmla="*/ 234058 w 2947874"/>
                <a:gd name="connsiteY12" fmla="*/ 121296 h 2993642"/>
                <a:gd name="connsiteX13" fmla="*/ 76272 w 2947874"/>
                <a:gd name="connsiteY13" fmla="*/ 447743 h 299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7874" h="2993642">
                  <a:moveTo>
                    <a:pt x="76272" y="447743"/>
                  </a:moveTo>
                  <a:cubicBezTo>
                    <a:pt x="58882" y="823463"/>
                    <a:pt x="26795" y="963528"/>
                    <a:pt x="7643" y="1339135"/>
                  </a:cubicBezTo>
                  <a:cubicBezTo>
                    <a:pt x="-375" y="1496305"/>
                    <a:pt x="-30216" y="2663187"/>
                    <a:pt x="119773" y="2752952"/>
                  </a:cubicBezTo>
                  <a:cubicBezTo>
                    <a:pt x="453156" y="2952397"/>
                    <a:pt x="783921" y="2894231"/>
                    <a:pt x="1107119" y="2910280"/>
                  </a:cubicBezTo>
                  <a:cubicBezTo>
                    <a:pt x="1438334" y="2926702"/>
                    <a:pt x="1762224" y="3014471"/>
                    <a:pt x="2124266" y="2988486"/>
                  </a:cubicBezTo>
                  <a:cubicBezTo>
                    <a:pt x="2272687" y="2977842"/>
                    <a:pt x="2718810" y="2942709"/>
                    <a:pt x="2828436" y="2817022"/>
                  </a:cubicBezTo>
                  <a:cubicBezTo>
                    <a:pt x="2923075" y="2708464"/>
                    <a:pt x="2930421" y="2525883"/>
                    <a:pt x="2939842" y="2376064"/>
                  </a:cubicBezTo>
                  <a:cubicBezTo>
                    <a:pt x="2961188" y="2036928"/>
                    <a:pt x="2934407" y="1763201"/>
                    <a:pt x="2914214" y="1426056"/>
                  </a:cubicBezTo>
                  <a:cubicBezTo>
                    <a:pt x="2902257" y="1226154"/>
                    <a:pt x="2890628" y="913789"/>
                    <a:pt x="2881174" y="713417"/>
                  </a:cubicBezTo>
                  <a:cubicBezTo>
                    <a:pt x="2871490" y="507668"/>
                    <a:pt x="2921527" y="325303"/>
                    <a:pt x="2754649" y="206979"/>
                  </a:cubicBezTo>
                  <a:cubicBezTo>
                    <a:pt x="2663575" y="142389"/>
                    <a:pt x="2535000" y="115842"/>
                    <a:pt x="2431810" y="101639"/>
                  </a:cubicBezTo>
                  <a:cubicBezTo>
                    <a:pt x="1863267" y="23391"/>
                    <a:pt x="1438743" y="-41702"/>
                    <a:pt x="836820" y="31669"/>
                  </a:cubicBezTo>
                  <a:cubicBezTo>
                    <a:pt x="679156" y="50886"/>
                    <a:pt x="377689" y="37095"/>
                    <a:pt x="234058" y="121296"/>
                  </a:cubicBezTo>
                  <a:cubicBezTo>
                    <a:pt x="126572" y="184311"/>
                    <a:pt x="80109" y="288910"/>
                    <a:pt x="76272" y="447743"/>
                  </a:cubicBezTo>
                  <a:close/>
                </a:path>
              </a:pathLst>
            </a:custGeom>
            <a:solidFill>
              <a:schemeClr val="accent2">
                <a:lumMod val="40000"/>
                <a:lumOff val="60000"/>
              </a:schemeClr>
            </a:solidFill>
            <a:ln w="3294" cap="flat">
              <a:noFill/>
              <a:prstDash val="solid"/>
              <a:round/>
            </a:ln>
          </p:spPr>
          <p:txBody>
            <a:bodyPr vert="horz" lIns="108000" tIns="108000" rIns="180000" bIns="180000" rtlCol="0" anchor="ctr"/>
            <a:lstStyle/>
            <a:p>
              <a:endParaRPr lang="en-US" dirty="0"/>
            </a:p>
          </p:txBody>
        </p:sp>
        <p:sp>
          <p:nvSpPr>
            <p:cNvPr id="6" name="Decorative-Washi">
              <a:extLst>
                <a:ext uri="{FF2B5EF4-FFF2-40B4-BE49-F238E27FC236}">
                  <a16:creationId xmlns:a16="http://schemas.microsoft.com/office/drawing/2014/main" id="{9249BC92-B2E7-0DC0-24CE-81DA0DA1BC0D}"/>
                </a:ext>
                <a:ext uri="{C183D7F6-B498-43B3-948B-1728B52AA6E4}">
                  <adec:decorative xmlns:adec="http://schemas.microsoft.com/office/drawing/2017/decorative" val="1"/>
                </a:ext>
              </a:extLst>
            </p:cNvPr>
            <p:cNvSpPr/>
            <p:nvPr/>
          </p:nvSpPr>
          <p:spPr>
            <a:xfrm rot="10800000" flipV="1">
              <a:off x="1023726" y="2669663"/>
              <a:ext cx="1699655" cy="548526"/>
            </a:xfrm>
            <a:custGeom>
              <a:avLst/>
              <a:gdLst>
                <a:gd name="connsiteX0" fmla="*/ -9 w 1699655"/>
                <a:gd name="connsiteY0" fmla="*/ 403590 h 548526"/>
                <a:gd name="connsiteX1" fmla="*/ -9 w 1699655"/>
                <a:gd name="connsiteY1" fmla="*/ 389709 h 548526"/>
                <a:gd name="connsiteX2" fmla="*/ 1104 w 1699655"/>
                <a:gd name="connsiteY2" fmla="*/ 380087 h 548526"/>
                <a:gd name="connsiteX3" fmla="*/ 7926 w 1699655"/>
                <a:gd name="connsiteY3" fmla="*/ 329422 h 548526"/>
                <a:gd name="connsiteX4" fmla="*/ 11222 w 1699655"/>
                <a:gd name="connsiteY4" fmla="*/ 277199 h 548526"/>
                <a:gd name="connsiteX5" fmla="*/ 11446 w 1699655"/>
                <a:gd name="connsiteY5" fmla="*/ 220084 h 548526"/>
                <a:gd name="connsiteX6" fmla="*/ 11182 w 1699655"/>
                <a:gd name="connsiteY6" fmla="*/ 186012 h 548526"/>
                <a:gd name="connsiteX7" fmla="*/ 9699 w 1699655"/>
                <a:gd name="connsiteY7" fmla="*/ 147904 h 548526"/>
                <a:gd name="connsiteX8" fmla="*/ 9976 w 1699655"/>
                <a:gd name="connsiteY8" fmla="*/ 113839 h 548526"/>
                <a:gd name="connsiteX9" fmla="*/ 10220 w 1699655"/>
                <a:gd name="connsiteY9" fmla="*/ 94610 h 548526"/>
                <a:gd name="connsiteX10" fmla="*/ 14590 w 1699655"/>
                <a:gd name="connsiteY10" fmla="*/ 61770 h 548526"/>
                <a:gd name="connsiteX11" fmla="*/ 23468 w 1699655"/>
                <a:gd name="connsiteY11" fmla="*/ 30906 h 548526"/>
                <a:gd name="connsiteX12" fmla="*/ 64400 w 1699655"/>
                <a:gd name="connsiteY12" fmla="*/ 3623 h 548526"/>
                <a:gd name="connsiteX13" fmla="*/ 108191 w 1699655"/>
                <a:gd name="connsiteY13" fmla="*/ 567 h 548526"/>
                <a:gd name="connsiteX14" fmla="*/ 160737 w 1699655"/>
                <a:gd name="connsiteY14" fmla="*/ 331 h 548526"/>
                <a:gd name="connsiteX15" fmla="*/ 202044 w 1699655"/>
                <a:gd name="connsiteY15" fmla="*/ 2 h 548526"/>
                <a:gd name="connsiteX16" fmla="*/ 284962 w 1699655"/>
                <a:gd name="connsiteY16" fmla="*/ 2240 h 548526"/>
                <a:gd name="connsiteX17" fmla="*/ 367036 w 1699655"/>
                <a:gd name="connsiteY17" fmla="*/ 4722 h 548526"/>
                <a:gd name="connsiteX18" fmla="*/ 440739 w 1699655"/>
                <a:gd name="connsiteY18" fmla="*/ 6632 h 548526"/>
                <a:gd name="connsiteX19" fmla="*/ 509287 w 1699655"/>
                <a:gd name="connsiteY19" fmla="*/ 7917 h 548526"/>
                <a:gd name="connsiteX20" fmla="*/ 585402 w 1699655"/>
                <a:gd name="connsiteY20" fmla="*/ 9781 h 548526"/>
                <a:gd name="connsiteX21" fmla="*/ 666797 w 1699655"/>
                <a:gd name="connsiteY21" fmla="*/ 10992 h 548526"/>
                <a:gd name="connsiteX22" fmla="*/ 760254 w 1699655"/>
                <a:gd name="connsiteY22" fmla="*/ 11743 h 548526"/>
                <a:gd name="connsiteX23" fmla="*/ 825181 w 1699655"/>
                <a:gd name="connsiteY23" fmla="*/ 12935 h 548526"/>
                <a:gd name="connsiteX24" fmla="*/ 912996 w 1699655"/>
                <a:gd name="connsiteY24" fmla="*/ 14212 h 548526"/>
                <a:gd name="connsiteX25" fmla="*/ 975968 w 1699655"/>
                <a:gd name="connsiteY25" fmla="*/ 14811 h 548526"/>
                <a:gd name="connsiteX26" fmla="*/ 1071801 w 1699655"/>
                <a:gd name="connsiteY26" fmla="*/ 16128 h 548526"/>
                <a:gd name="connsiteX27" fmla="*/ 1150714 w 1699655"/>
                <a:gd name="connsiteY27" fmla="*/ 18011 h 548526"/>
                <a:gd name="connsiteX28" fmla="*/ 1216730 w 1699655"/>
                <a:gd name="connsiteY28" fmla="*/ 20494 h 548526"/>
                <a:gd name="connsiteX29" fmla="*/ 1294721 w 1699655"/>
                <a:gd name="connsiteY29" fmla="*/ 23681 h 548526"/>
                <a:gd name="connsiteX30" fmla="*/ 1347453 w 1699655"/>
                <a:gd name="connsiteY30" fmla="*/ 26355 h 548526"/>
                <a:gd name="connsiteX31" fmla="*/ 1426458 w 1699655"/>
                <a:gd name="connsiteY31" fmla="*/ 31222 h 548526"/>
                <a:gd name="connsiteX32" fmla="*/ 1477926 w 1699655"/>
                <a:gd name="connsiteY32" fmla="*/ 34363 h 548526"/>
                <a:gd name="connsiteX33" fmla="*/ 1551092 w 1699655"/>
                <a:gd name="connsiteY33" fmla="*/ 42686 h 548526"/>
                <a:gd name="connsiteX34" fmla="*/ 1639618 w 1699655"/>
                <a:gd name="connsiteY34" fmla="*/ 69250 h 548526"/>
                <a:gd name="connsiteX35" fmla="*/ 1686289 w 1699655"/>
                <a:gd name="connsiteY35" fmla="*/ 111725 h 548526"/>
                <a:gd name="connsiteX36" fmla="*/ 1693918 w 1699655"/>
                <a:gd name="connsiteY36" fmla="*/ 144084 h 548526"/>
                <a:gd name="connsiteX37" fmla="*/ 1697516 w 1699655"/>
                <a:gd name="connsiteY37" fmla="*/ 206374 h 548526"/>
                <a:gd name="connsiteX38" fmla="*/ 1695579 w 1699655"/>
                <a:gd name="connsiteY38" fmla="*/ 249530 h 548526"/>
                <a:gd name="connsiteX39" fmla="*/ 1695320 w 1699655"/>
                <a:gd name="connsiteY39" fmla="*/ 300315 h 548526"/>
                <a:gd name="connsiteX40" fmla="*/ 1699223 w 1699655"/>
                <a:gd name="connsiteY40" fmla="*/ 359118 h 548526"/>
                <a:gd name="connsiteX41" fmla="*/ 1695966 w 1699655"/>
                <a:gd name="connsiteY41" fmla="*/ 409387 h 548526"/>
                <a:gd name="connsiteX42" fmla="*/ 1684960 w 1699655"/>
                <a:gd name="connsiteY42" fmla="*/ 464706 h 548526"/>
                <a:gd name="connsiteX43" fmla="*/ 1663152 w 1699655"/>
                <a:gd name="connsiteY43" fmla="*/ 516431 h 548526"/>
                <a:gd name="connsiteX44" fmla="*/ 1638834 w 1699655"/>
                <a:gd name="connsiteY44" fmla="*/ 533860 h 548526"/>
                <a:gd name="connsiteX45" fmla="*/ 1618935 w 1699655"/>
                <a:gd name="connsiteY45" fmla="*/ 538386 h 548526"/>
                <a:gd name="connsiteX46" fmla="*/ 1563758 w 1699655"/>
                <a:gd name="connsiteY46" fmla="*/ 543418 h 548526"/>
                <a:gd name="connsiteX47" fmla="*/ 1496220 w 1699655"/>
                <a:gd name="connsiteY47" fmla="*/ 546579 h 548526"/>
                <a:gd name="connsiteX48" fmla="*/ 1411227 w 1699655"/>
                <a:gd name="connsiteY48" fmla="*/ 547944 h 548526"/>
                <a:gd name="connsiteX49" fmla="*/ 1355479 w 1699655"/>
                <a:gd name="connsiteY49" fmla="*/ 548441 h 548526"/>
                <a:gd name="connsiteX50" fmla="*/ 1185032 w 1699655"/>
                <a:gd name="connsiteY50" fmla="*/ 547344 h 548526"/>
                <a:gd name="connsiteX51" fmla="*/ 1120972 w 1699655"/>
                <a:gd name="connsiteY51" fmla="*/ 545492 h 548526"/>
                <a:gd name="connsiteX52" fmla="*/ 1061385 w 1699655"/>
                <a:gd name="connsiteY52" fmla="*/ 543040 h 548526"/>
                <a:gd name="connsiteX53" fmla="*/ 1003690 w 1699655"/>
                <a:gd name="connsiteY53" fmla="*/ 541722 h 548526"/>
                <a:gd name="connsiteX54" fmla="*/ 929095 w 1699655"/>
                <a:gd name="connsiteY54" fmla="*/ 540976 h 548526"/>
                <a:gd name="connsiteX55" fmla="*/ 899850 w 1699655"/>
                <a:gd name="connsiteY55" fmla="*/ 540229 h 548526"/>
                <a:gd name="connsiteX56" fmla="*/ 852312 w 1699655"/>
                <a:gd name="connsiteY56" fmla="*/ 537833 h 548526"/>
                <a:gd name="connsiteX57" fmla="*/ 826352 w 1699655"/>
                <a:gd name="connsiteY57" fmla="*/ 536478 h 548526"/>
                <a:gd name="connsiteX58" fmla="*/ 770866 w 1699655"/>
                <a:gd name="connsiteY58" fmla="*/ 533418 h 548526"/>
                <a:gd name="connsiteX59" fmla="*/ 732927 w 1699655"/>
                <a:gd name="connsiteY59" fmla="*/ 531445 h 548526"/>
                <a:gd name="connsiteX60" fmla="*/ 677838 w 1699655"/>
                <a:gd name="connsiteY60" fmla="*/ 528376 h 548526"/>
                <a:gd name="connsiteX61" fmla="*/ 641105 w 1699655"/>
                <a:gd name="connsiteY61" fmla="*/ 526394 h 548526"/>
                <a:gd name="connsiteX62" fmla="*/ 591256 w 1699655"/>
                <a:gd name="connsiteY62" fmla="*/ 523344 h 548526"/>
                <a:gd name="connsiteX63" fmla="*/ 558959 w 1699655"/>
                <a:gd name="connsiteY63" fmla="*/ 521371 h 548526"/>
                <a:gd name="connsiteX64" fmla="*/ 509524 w 1699655"/>
                <a:gd name="connsiteY64" fmla="*/ 518330 h 548526"/>
                <a:gd name="connsiteX65" fmla="*/ 474011 w 1699655"/>
                <a:gd name="connsiteY65" fmla="*/ 516302 h 548526"/>
                <a:gd name="connsiteX66" fmla="*/ 427358 w 1699655"/>
                <a:gd name="connsiteY66" fmla="*/ 513343 h 548526"/>
                <a:gd name="connsiteX67" fmla="*/ 391838 w 1699655"/>
                <a:gd name="connsiteY67" fmla="*/ 511260 h 548526"/>
                <a:gd name="connsiteX68" fmla="*/ 331397 w 1699655"/>
                <a:gd name="connsiteY68" fmla="*/ 506330 h 548526"/>
                <a:gd name="connsiteX69" fmla="*/ 283986 w 1699655"/>
                <a:gd name="connsiteY69" fmla="*/ 500790 h 548526"/>
                <a:gd name="connsiteX70" fmla="*/ 225324 w 1699655"/>
                <a:gd name="connsiteY70" fmla="*/ 496182 h 548526"/>
                <a:gd name="connsiteX71" fmla="*/ 208068 w 1699655"/>
                <a:gd name="connsiteY71" fmla="*/ 496182 h 548526"/>
                <a:gd name="connsiteX72" fmla="*/ 192539 w 1699655"/>
                <a:gd name="connsiteY72" fmla="*/ 495168 h 548526"/>
                <a:gd name="connsiteX73" fmla="*/ 161112 w 1699655"/>
                <a:gd name="connsiteY73" fmla="*/ 489242 h 548526"/>
                <a:gd name="connsiteX74" fmla="*/ 117281 w 1699655"/>
                <a:gd name="connsiteY74" fmla="*/ 479674 h 548526"/>
                <a:gd name="connsiteX75" fmla="*/ 81972 w 1699655"/>
                <a:gd name="connsiteY75" fmla="*/ 466282 h 548526"/>
                <a:gd name="connsiteX76" fmla="*/ 26243 w 1699655"/>
                <a:gd name="connsiteY76" fmla="*/ 440254 h 548526"/>
                <a:gd name="connsiteX77" fmla="*/ 20970 w 1699655"/>
                <a:gd name="connsiteY77" fmla="*/ 436890 h 548526"/>
                <a:gd name="connsiteX78" fmla="*/ 2119 w 1699655"/>
                <a:gd name="connsiteY78" fmla="*/ 414401 h 548526"/>
                <a:gd name="connsiteX79" fmla="*/ -9 w 1699655"/>
                <a:gd name="connsiteY79" fmla="*/ 403590 h 54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699655" h="548526">
                  <a:moveTo>
                    <a:pt x="-9" y="403590"/>
                  </a:moveTo>
                  <a:lnTo>
                    <a:pt x="-9" y="389709"/>
                  </a:lnTo>
                  <a:cubicBezTo>
                    <a:pt x="353" y="386502"/>
                    <a:pt x="649" y="383294"/>
                    <a:pt x="1104" y="380087"/>
                  </a:cubicBezTo>
                  <a:cubicBezTo>
                    <a:pt x="3411" y="363192"/>
                    <a:pt x="6258" y="346344"/>
                    <a:pt x="7926" y="329422"/>
                  </a:cubicBezTo>
                  <a:cubicBezTo>
                    <a:pt x="9653" y="312048"/>
                    <a:pt x="10681" y="294619"/>
                    <a:pt x="11222" y="277199"/>
                  </a:cubicBezTo>
                  <a:cubicBezTo>
                    <a:pt x="11789" y="258176"/>
                    <a:pt x="11460" y="239122"/>
                    <a:pt x="11446" y="220084"/>
                  </a:cubicBezTo>
                  <a:cubicBezTo>
                    <a:pt x="11446" y="208731"/>
                    <a:pt x="11446" y="197365"/>
                    <a:pt x="11182" y="186012"/>
                  </a:cubicBezTo>
                  <a:cubicBezTo>
                    <a:pt x="10846" y="173309"/>
                    <a:pt x="9930" y="160613"/>
                    <a:pt x="9699" y="147904"/>
                  </a:cubicBezTo>
                  <a:cubicBezTo>
                    <a:pt x="9488" y="136544"/>
                    <a:pt x="9865" y="125192"/>
                    <a:pt x="9976" y="113839"/>
                  </a:cubicBezTo>
                  <a:cubicBezTo>
                    <a:pt x="10029" y="107432"/>
                    <a:pt x="9580" y="100985"/>
                    <a:pt x="10220" y="94610"/>
                  </a:cubicBezTo>
                  <a:cubicBezTo>
                    <a:pt x="11321" y="83640"/>
                    <a:pt x="13120" y="72715"/>
                    <a:pt x="14590" y="61770"/>
                  </a:cubicBezTo>
                  <a:cubicBezTo>
                    <a:pt x="15875" y="51073"/>
                    <a:pt x="18872" y="40651"/>
                    <a:pt x="23468" y="30906"/>
                  </a:cubicBezTo>
                  <a:cubicBezTo>
                    <a:pt x="31176" y="15090"/>
                    <a:pt x="46824" y="4661"/>
                    <a:pt x="64400" y="3623"/>
                  </a:cubicBezTo>
                  <a:cubicBezTo>
                    <a:pt x="78861" y="1865"/>
                    <a:pt x="93559" y="989"/>
                    <a:pt x="108191" y="567"/>
                  </a:cubicBezTo>
                  <a:cubicBezTo>
                    <a:pt x="125685" y="34"/>
                    <a:pt x="143225" y="423"/>
                    <a:pt x="160737" y="331"/>
                  </a:cubicBezTo>
                  <a:cubicBezTo>
                    <a:pt x="174513" y="264"/>
                    <a:pt x="188282" y="-262"/>
                    <a:pt x="202044" y="2"/>
                  </a:cubicBezTo>
                  <a:cubicBezTo>
                    <a:pt x="229688" y="534"/>
                    <a:pt x="257318" y="1437"/>
                    <a:pt x="284962" y="2240"/>
                  </a:cubicBezTo>
                  <a:cubicBezTo>
                    <a:pt x="312322" y="3037"/>
                    <a:pt x="339669" y="3939"/>
                    <a:pt x="367036" y="4722"/>
                  </a:cubicBezTo>
                  <a:cubicBezTo>
                    <a:pt x="391595" y="5421"/>
                    <a:pt x="416162" y="6057"/>
                    <a:pt x="440739" y="6632"/>
                  </a:cubicBezTo>
                  <a:cubicBezTo>
                    <a:pt x="463577" y="7139"/>
                    <a:pt x="486442" y="7416"/>
                    <a:pt x="509287" y="7917"/>
                  </a:cubicBezTo>
                  <a:cubicBezTo>
                    <a:pt x="534670" y="8463"/>
                    <a:pt x="560039" y="9273"/>
                    <a:pt x="585402" y="9781"/>
                  </a:cubicBezTo>
                  <a:cubicBezTo>
                    <a:pt x="612528" y="10307"/>
                    <a:pt x="639659" y="10711"/>
                    <a:pt x="666797" y="10992"/>
                  </a:cubicBezTo>
                  <a:cubicBezTo>
                    <a:pt x="697941" y="11321"/>
                    <a:pt x="729098" y="11387"/>
                    <a:pt x="760254" y="11743"/>
                  </a:cubicBezTo>
                  <a:cubicBezTo>
                    <a:pt x="781899" y="11986"/>
                    <a:pt x="803532" y="12579"/>
                    <a:pt x="825181" y="12935"/>
                  </a:cubicBezTo>
                  <a:cubicBezTo>
                    <a:pt x="854453" y="13408"/>
                    <a:pt x="883715" y="13834"/>
                    <a:pt x="912996" y="14212"/>
                  </a:cubicBezTo>
                  <a:cubicBezTo>
                    <a:pt x="933975" y="14482"/>
                    <a:pt x="954972" y="14554"/>
                    <a:pt x="975968" y="14811"/>
                  </a:cubicBezTo>
                  <a:cubicBezTo>
                    <a:pt x="1007906" y="15194"/>
                    <a:pt x="1039863" y="15569"/>
                    <a:pt x="1071801" y="16128"/>
                  </a:cubicBezTo>
                  <a:cubicBezTo>
                    <a:pt x="1098102" y="16602"/>
                    <a:pt x="1124413" y="17230"/>
                    <a:pt x="1150714" y="18011"/>
                  </a:cubicBezTo>
                  <a:cubicBezTo>
                    <a:pt x="1172735" y="18670"/>
                    <a:pt x="1194728" y="19625"/>
                    <a:pt x="1216730" y="20494"/>
                  </a:cubicBezTo>
                  <a:cubicBezTo>
                    <a:pt x="1242727" y="21522"/>
                    <a:pt x="1268724" y="22536"/>
                    <a:pt x="1294721" y="23681"/>
                  </a:cubicBezTo>
                  <a:cubicBezTo>
                    <a:pt x="1312295" y="24458"/>
                    <a:pt x="1329879" y="25350"/>
                    <a:pt x="1347453" y="26355"/>
                  </a:cubicBezTo>
                  <a:cubicBezTo>
                    <a:pt x="1373819" y="27890"/>
                    <a:pt x="1400111" y="29595"/>
                    <a:pt x="1426458" y="31222"/>
                  </a:cubicBezTo>
                  <a:cubicBezTo>
                    <a:pt x="1443590" y="32283"/>
                    <a:pt x="1460749" y="33330"/>
                    <a:pt x="1477926" y="34363"/>
                  </a:cubicBezTo>
                  <a:cubicBezTo>
                    <a:pt x="1502447" y="35838"/>
                    <a:pt x="1526866" y="38616"/>
                    <a:pt x="1551092" y="42686"/>
                  </a:cubicBezTo>
                  <a:cubicBezTo>
                    <a:pt x="1581665" y="47497"/>
                    <a:pt x="1611444" y="56432"/>
                    <a:pt x="1639618" y="69250"/>
                  </a:cubicBezTo>
                  <a:cubicBezTo>
                    <a:pt x="1661205" y="79339"/>
                    <a:pt x="1677848" y="92714"/>
                    <a:pt x="1686289" y="111725"/>
                  </a:cubicBezTo>
                  <a:cubicBezTo>
                    <a:pt x="1690745" y="121969"/>
                    <a:pt x="1693337" y="132929"/>
                    <a:pt x="1693918" y="144084"/>
                  </a:cubicBezTo>
                  <a:cubicBezTo>
                    <a:pt x="1695237" y="164854"/>
                    <a:pt x="1697045" y="185603"/>
                    <a:pt x="1697516" y="206374"/>
                  </a:cubicBezTo>
                  <a:cubicBezTo>
                    <a:pt x="1697830" y="220743"/>
                    <a:pt x="1695911" y="235137"/>
                    <a:pt x="1695579" y="249530"/>
                  </a:cubicBezTo>
                  <a:cubicBezTo>
                    <a:pt x="1695182" y="266452"/>
                    <a:pt x="1695643" y="283384"/>
                    <a:pt x="1695320" y="300315"/>
                  </a:cubicBezTo>
                  <a:cubicBezTo>
                    <a:pt x="1694961" y="320002"/>
                    <a:pt x="1697645" y="339533"/>
                    <a:pt x="1699223" y="359118"/>
                  </a:cubicBezTo>
                  <a:cubicBezTo>
                    <a:pt x="1700339" y="375939"/>
                    <a:pt x="1699250" y="392843"/>
                    <a:pt x="1695966" y="409387"/>
                  </a:cubicBezTo>
                  <a:cubicBezTo>
                    <a:pt x="1692562" y="427830"/>
                    <a:pt x="1688900" y="446263"/>
                    <a:pt x="1684960" y="464706"/>
                  </a:cubicBezTo>
                  <a:cubicBezTo>
                    <a:pt x="1681030" y="483168"/>
                    <a:pt x="1673632" y="500716"/>
                    <a:pt x="1663152" y="516431"/>
                  </a:cubicBezTo>
                  <a:cubicBezTo>
                    <a:pt x="1657432" y="525003"/>
                    <a:pt x="1648788" y="531197"/>
                    <a:pt x="1638834" y="533860"/>
                  </a:cubicBezTo>
                  <a:cubicBezTo>
                    <a:pt x="1632339" y="535943"/>
                    <a:pt x="1625688" y="537455"/>
                    <a:pt x="1618935" y="538386"/>
                  </a:cubicBezTo>
                  <a:cubicBezTo>
                    <a:pt x="1600595" y="540423"/>
                    <a:pt x="1582200" y="542229"/>
                    <a:pt x="1563758" y="543418"/>
                  </a:cubicBezTo>
                  <a:cubicBezTo>
                    <a:pt x="1541276" y="544874"/>
                    <a:pt x="1518767" y="545934"/>
                    <a:pt x="1496220" y="546579"/>
                  </a:cubicBezTo>
                  <a:cubicBezTo>
                    <a:pt x="1467871" y="547363"/>
                    <a:pt x="1439567" y="547566"/>
                    <a:pt x="1411227" y="547944"/>
                  </a:cubicBezTo>
                  <a:cubicBezTo>
                    <a:pt x="1392647" y="548192"/>
                    <a:pt x="1374059" y="548524"/>
                    <a:pt x="1355479" y="548441"/>
                  </a:cubicBezTo>
                  <a:cubicBezTo>
                    <a:pt x="1298669" y="548202"/>
                    <a:pt x="1241851" y="547833"/>
                    <a:pt x="1185032" y="547344"/>
                  </a:cubicBezTo>
                  <a:cubicBezTo>
                    <a:pt x="1163666" y="547132"/>
                    <a:pt x="1142310" y="546257"/>
                    <a:pt x="1120972" y="545492"/>
                  </a:cubicBezTo>
                  <a:cubicBezTo>
                    <a:pt x="1101110" y="544782"/>
                    <a:pt x="1081257" y="543694"/>
                    <a:pt x="1061385" y="543040"/>
                  </a:cubicBezTo>
                  <a:cubicBezTo>
                    <a:pt x="1042178" y="542413"/>
                    <a:pt x="1022934" y="542026"/>
                    <a:pt x="1003690" y="541722"/>
                  </a:cubicBezTo>
                  <a:cubicBezTo>
                    <a:pt x="978837" y="541372"/>
                    <a:pt x="953966" y="541270"/>
                    <a:pt x="929095" y="540976"/>
                  </a:cubicBezTo>
                  <a:cubicBezTo>
                    <a:pt x="919343" y="540856"/>
                    <a:pt x="909592" y="540644"/>
                    <a:pt x="899850" y="540229"/>
                  </a:cubicBezTo>
                  <a:cubicBezTo>
                    <a:pt x="884001" y="539565"/>
                    <a:pt x="868162" y="538644"/>
                    <a:pt x="852312" y="537833"/>
                  </a:cubicBezTo>
                  <a:cubicBezTo>
                    <a:pt x="843650" y="537390"/>
                    <a:pt x="834997" y="536939"/>
                    <a:pt x="826352" y="536478"/>
                  </a:cubicBezTo>
                  <a:cubicBezTo>
                    <a:pt x="807852" y="535473"/>
                    <a:pt x="789357" y="534450"/>
                    <a:pt x="770866" y="533418"/>
                  </a:cubicBezTo>
                  <a:cubicBezTo>
                    <a:pt x="758218" y="532763"/>
                    <a:pt x="745576" y="532100"/>
                    <a:pt x="732927" y="531445"/>
                  </a:cubicBezTo>
                  <a:cubicBezTo>
                    <a:pt x="714564" y="530441"/>
                    <a:pt x="696201" y="529418"/>
                    <a:pt x="677838" y="528376"/>
                  </a:cubicBezTo>
                  <a:cubicBezTo>
                    <a:pt x="665591" y="527713"/>
                    <a:pt x="653345" y="527095"/>
                    <a:pt x="641105" y="526394"/>
                  </a:cubicBezTo>
                  <a:cubicBezTo>
                    <a:pt x="624482" y="525418"/>
                    <a:pt x="607865" y="524358"/>
                    <a:pt x="591256" y="523344"/>
                  </a:cubicBezTo>
                  <a:lnTo>
                    <a:pt x="558959" y="521371"/>
                  </a:lnTo>
                  <a:cubicBezTo>
                    <a:pt x="542481" y="520357"/>
                    <a:pt x="526003" y="519307"/>
                    <a:pt x="509524" y="518330"/>
                  </a:cubicBezTo>
                  <a:cubicBezTo>
                    <a:pt x="497661" y="517620"/>
                    <a:pt x="485836" y="517012"/>
                    <a:pt x="474011" y="516302"/>
                  </a:cubicBezTo>
                  <a:cubicBezTo>
                    <a:pt x="458456" y="515344"/>
                    <a:pt x="442907" y="514293"/>
                    <a:pt x="427358" y="513343"/>
                  </a:cubicBezTo>
                  <a:cubicBezTo>
                    <a:pt x="415494" y="512606"/>
                    <a:pt x="403630" y="512145"/>
                    <a:pt x="391838" y="511260"/>
                  </a:cubicBezTo>
                  <a:cubicBezTo>
                    <a:pt x="371676" y="509767"/>
                    <a:pt x="351507" y="508237"/>
                    <a:pt x="331397" y="506330"/>
                  </a:cubicBezTo>
                  <a:cubicBezTo>
                    <a:pt x="315538" y="504836"/>
                    <a:pt x="299666" y="503131"/>
                    <a:pt x="283986" y="500790"/>
                  </a:cubicBezTo>
                  <a:cubicBezTo>
                    <a:pt x="264640" y="497269"/>
                    <a:pt x="244984" y="495721"/>
                    <a:pt x="225324" y="496182"/>
                  </a:cubicBezTo>
                  <a:cubicBezTo>
                    <a:pt x="219604" y="496486"/>
                    <a:pt x="213817" y="496348"/>
                    <a:pt x="208068" y="496182"/>
                  </a:cubicBezTo>
                  <a:cubicBezTo>
                    <a:pt x="202875" y="496191"/>
                    <a:pt x="197687" y="495850"/>
                    <a:pt x="192539" y="495168"/>
                  </a:cubicBezTo>
                  <a:cubicBezTo>
                    <a:pt x="181994" y="493454"/>
                    <a:pt x="171540" y="491389"/>
                    <a:pt x="161112" y="489242"/>
                  </a:cubicBezTo>
                  <a:cubicBezTo>
                    <a:pt x="146434" y="486228"/>
                    <a:pt x="131492" y="483711"/>
                    <a:pt x="117281" y="479674"/>
                  </a:cubicBezTo>
                  <a:cubicBezTo>
                    <a:pt x="105210" y="476043"/>
                    <a:pt x="93411" y="471573"/>
                    <a:pt x="81972" y="466282"/>
                  </a:cubicBezTo>
                  <a:cubicBezTo>
                    <a:pt x="63154" y="457950"/>
                    <a:pt x="44778" y="449010"/>
                    <a:pt x="26243" y="440254"/>
                  </a:cubicBezTo>
                  <a:cubicBezTo>
                    <a:pt x="24368" y="439332"/>
                    <a:pt x="22599" y="438208"/>
                    <a:pt x="20970" y="436890"/>
                  </a:cubicBezTo>
                  <a:cubicBezTo>
                    <a:pt x="12685" y="430447"/>
                    <a:pt x="4315" y="424005"/>
                    <a:pt x="2119" y="414401"/>
                  </a:cubicBezTo>
                  <a:cubicBezTo>
                    <a:pt x="1236" y="410834"/>
                    <a:pt x="676" y="407212"/>
                    <a:pt x="-9" y="403590"/>
                  </a:cubicBezTo>
                  <a:close/>
                </a:path>
              </a:pathLst>
            </a:custGeom>
            <a:solidFill>
              <a:schemeClr val="accent5">
                <a:lumMod val="40000"/>
                <a:lumOff val="60000"/>
              </a:schemeClr>
            </a:solidFill>
            <a:ln w="9257" cap="flat">
              <a:noFill/>
              <a:prstDash val="solid"/>
              <a:miter/>
            </a:ln>
          </p:spPr>
          <p:txBody>
            <a:bodyPr rtlCol="0" anchor="ctr"/>
            <a:lstStyle/>
            <a:p>
              <a:endParaRPr lang="en-US"/>
            </a:p>
          </p:txBody>
        </p:sp>
        <p:sp>
          <p:nvSpPr>
            <p:cNvPr id="7" name="Subtitle-Text">
              <a:extLst>
                <a:ext uri="{FF2B5EF4-FFF2-40B4-BE49-F238E27FC236}">
                  <a16:creationId xmlns:a16="http://schemas.microsoft.com/office/drawing/2014/main" id="{83FD8FAD-A4A0-9421-F2F7-DA2FDEFBCADD}"/>
                </a:ext>
              </a:extLst>
            </p:cNvPr>
            <p:cNvSpPr txBox="1">
              <a:spLocks/>
            </p:cNvSpPr>
            <p:nvPr/>
          </p:nvSpPr>
          <p:spPr>
            <a:xfrm rot="21383919">
              <a:off x="952088" y="2800498"/>
              <a:ext cx="1786092" cy="230842"/>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THIS SIDE OF THE ROOM</a:t>
              </a:r>
            </a:p>
          </p:txBody>
        </p:sp>
        <p:sp>
          <p:nvSpPr>
            <p:cNvPr id="8" name="Main-Text" descr="Post-it note to highlight text">
              <a:extLst>
                <a:ext uri="{FF2B5EF4-FFF2-40B4-BE49-F238E27FC236}">
                  <a16:creationId xmlns:a16="http://schemas.microsoft.com/office/drawing/2014/main" id="{F9502FD4-950E-4462-AB6D-35540CC67F30}"/>
                </a:ext>
              </a:extLst>
            </p:cNvPr>
            <p:cNvSpPr txBox="1"/>
            <p:nvPr/>
          </p:nvSpPr>
          <p:spPr>
            <a:xfrm>
              <a:off x="612687" y="3345989"/>
              <a:ext cx="2683925" cy="2340068"/>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You are going to research PTSD during the First World War.</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Your task is to explain what your sources show you about treatment of patients and rehabilitation after trauma.</a:t>
              </a:r>
            </a:p>
          </p:txBody>
        </p:sp>
      </p:grpSp>
      <p:grpSp>
        <p:nvGrpSpPr>
          <p:cNvPr id="9" name="Post-It" descr="Post-it note to highlight text">
            <a:extLst>
              <a:ext uri="{FF2B5EF4-FFF2-40B4-BE49-F238E27FC236}">
                <a16:creationId xmlns:a16="http://schemas.microsoft.com/office/drawing/2014/main" id="{208BFB76-68E7-01D1-4AAB-92CCD02CC817}"/>
              </a:ext>
            </a:extLst>
          </p:cNvPr>
          <p:cNvGrpSpPr/>
          <p:nvPr/>
        </p:nvGrpSpPr>
        <p:grpSpPr>
          <a:xfrm flipH="1">
            <a:off x="5786978" y="601377"/>
            <a:ext cx="4838565" cy="4716789"/>
            <a:chOff x="481887" y="2669663"/>
            <a:chExt cx="2947874" cy="3230847"/>
          </a:xfrm>
        </p:grpSpPr>
        <p:sp>
          <p:nvSpPr>
            <p:cNvPr id="10" name="Decorative-Blob">
              <a:extLst>
                <a:ext uri="{FF2B5EF4-FFF2-40B4-BE49-F238E27FC236}">
                  <a16:creationId xmlns:a16="http://schemas.microsoft.com/office/drawing/2014/main" id="{3360C5D1-BF04-887B-C1D8-D04CA4B0F714}"/>
                </a:ext>
                <a:ext uri="{C183D7F6-B498-43B3-948B-1728B52AA6E4}">
                  <adec:decorative xmlns:adec="http://schemas.microsoft.com/office/drawing/2017/decorative" val="1"/>
                </a:ext>
              </a:extLst>
            </p:cNvPr>
            <p:cNvSpPr/>
            <p:nvPr/>
          </p:nvSpPr>
          <p:spPr>
            <a:xfrm>
              <a:off x="481887" y="2906868"/>
              <a:ext cx="2947874" cy="2993642"/>
            </a:xfrm>
            <a:custGeom>
              <a:avLst/>
              <a:gdLst>
                <a:gd name="connsiteX0" fmla="*/ 76272 w 2947874"/>
                <a:gd name="connsiteY0" fmla="*/ 447743 h 2993642"/>
                <a:gd name="connsiteX1" fmla="*/ 7643 w 2947874"/>
                <a:gd name="connsiteY1" fmla="*/ 1339135 h 2993642"/>
                <a:gd name="connsiteX2" fmla="*/ 119773 w 2947874"/>
                <a:gd name="connsiteY2" fmla="*/ 2752952 h 2993642"/>
                <a:gd name="connsiteX3" fmla="*/ 1107119 w 2947874"/>
                <a:gd name="connsiteY3" fmla="*/ 2910280 h 2993642"/>
                <a:gd name="connsiteX4" fmla="*/ 2124266 w 2947874"/>
                <a:gd name="connsiteY4" fmla="*/ 2988486 h 2993642"/>
                <a:gd name="connsiteX5" fmla="*/ 2828436 w 2947874"/>
                <a:gd name="connsiteY5" fmla="*/ 2817022 h 2993642"/>
                <a:gd name="connsiteX6" fmla="*/ 2939842 w 2947874"/>
                <a:gd name="connsiteY6" fmla="*/ 2376064 h 2993642"/>
                <a:gd name="connsiteX7" fmla="*/ 2914214 w 2947874"/>
                <a:gd name="connsiteY7" fmla="*/ 1426056 h 2993642"/>
                <a:gd name="connsiteX8" fmla="*/ 2881174 w 2947874"/>
                <a:gd name="connsiteY8" fmla="*/ 713417 h 2993642"/>
                <a:gd name="connsiteX9" fmla="*/ 2754649 w 2947874"/>
                <a:gd name="connsiteY9" fmla="*/ 206979 h 2993642"/>
                <a:gd name="connsiteX10" fmla="*/ 2431810 w 2947874"/>
                <a:gd name="connsiteY10" fmla="*/ 101639 h 2993642"/>
                <a:gd name="connsiteX11" fmla="*/ 836820 w 2947874"/>
                <a:gd name="connsiteY11" fmla="*/ 31669 h 2993642"/>
                <a:gd name="connsiteX12" fmla="*/ 234058 w 2947874"/>
                <a:gd name="connsiteY12" fmla="*/ 121296 h 2993642"/>
                <a:gd name="connsiteX13" fmla="*/ 76272 w 2947874"/>
                <a:gd name="connsiteY13" fmla="*/ 447743 h 299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7874" h="2993642">
                  <a:moveTo>
                    <a:pt x="76272" y="447743"/>
                  </a:moveTo>
                  <a:cubicBezTo>
                    <a:pt x="58882" y="823463"/>
                    <a:pt x="26795" y="963528"/>
                    <a:pt x="7643" y="1339135"/>
                  </a:cubicBezTo>
                  <a:cubicBezTo>
                    <a:pt x="-375" y="1496305"/>
                    <a:pt x="-30216" y="2663187"/>
                    <a:pt x="119773" y="2752952"/>
                  </a:cubicBezTo>
                  <a:cubicBezTo>
                    <a:pt x="453156" y="2952397"/>
                    <a:pt x="783921" y="2894231"/>
                    <a:pt x="1107119" y="2910280"/>
                  </a:cubicBezTo>
                  <a:cubicBezTo>
                    <a:pt x="1438334" y="2926702"/>
                    <a:pt x="1762224" y="3014471"/>
                    <a:pt x="2124266" y="2988486"/>
                  </a:cubicBezTo>
                  <a:cubicBezTo>
                    <a:pt x="2272687" y="2977842"/>
                    <a:pt x="2718810" y="2942709"/>
                    <a:pt x="2828436" y="2817022"/>
                  </a:cubicBezTo>
                  <a:cubicBezTo>
                    <a:pt x="2923075" y="2708464"/>
                    <a:pt x="2930421" y="2525883"/>
                    <a:pt x="2939842" y="2376064"/>
                  </a:cubicBezTo>
                  <a:cubicBezTo>
                    <a:pt x="2961188" y="2036928"/>
                    <a:pt x="2934407" y="1763201"/>
                    <a:pt x="2914214" y="1426056"/>
                  </a:cubicBezTo>
                  <a:cubicBezTo>
                    <a:pt x="2902257" y="1226154"/>
                    <a:pt x="2890628" y="913789"/>
                    <a:pt x="2881174" y="713417"/>
                  </a:cubicBezTo>
                  <a:cubicBezTo>
                    <a:pt x="2871490" y="507668"/>
                    <a:pt x="2921527" y="325303"/>
                    <a:pt x="2754649" y="206979"/>
                  </a:cubicBezTo>
                  <a:cubicBezTo>
                    <a:pt x="2663575" y="142389"/>
                    <a:pt x="2535000" y="115842"/>
                    <a:pt x="2431810" y="101639"/>
                  </a:cubicBezTo>
                  <a:cubicBezTo>
                    <a:pt x="1863267" y="23391"/>
                    <a:pt x="1438743" y="-41702"/>
                    <a:pt x="836820" y="31669"/>
                  </a:cubicBezTo>
                  <a:cubicBezTo>
                    <a:pt x="679156" y="50886"/>
                    <a:pt x="377689" y="37095"/>
                    <a:pt x="234058" y="121296"/>
                  </a:cubicBezTo>
                  <a:cubicBezTo>
                    <a:pt x="126572" y="184311"/>
                    <a:pt x="80109" y="288910"/>
                    <a:pt x="76272" y="447743"/>
                  </a:cubicBezTo>
                  <a:close/>
                </a:path>
              </a:pathLst>
            </a:custGeom>
            <a:solidFill>
              <a:schemeClr val="accent1">
                <a:lumMod val="20000"/>
                <a:lumOff val="80000"/>
              </a:schemeClr>
            </a:solidFill>
            <a:ln w="3294" cap="flat">
              <a:noFill/>
              <a:prstDash val="solid"/>
              <a:round/>
            </a:ln>
          </p:spPr>
          <p:txBody>
            <a:bodyPr vert="horz" lIns="108000" tIns="108000" rIns="180000" bIns="180000" rtlCol="0" anchor="ctr"/>
            <a:lstStyle/>
            <a:p>
              <a:endParaRPr lang="en-US" dirty="0"/>
            </a:p>
          </p:txBody>
        </p:sp>
        <p:sp>
          <p:nvSpPr>
            <p:cNvPr id="11" name="Decorative-Washi">
              <a:extLst>
                <a:ext uri="{FF2B5EF4-FFF2-40B4-BE49-F238E27FC236}">
                  <a16:creationId xmlns:a16="http://schemas.microsoft.com/office/drawing/2014/main" id="{BF19B31A-F697-2D88-F8AA-AE7274379A6C}"/>
                </a:ext>
                <a:ext uri="{C183D7F6-B498-43B3-948B-1728B52AA6E4}">
                  <adec:decorative xmlns:adec="http://schemas.microsoft.com/office/drawing/2017/decorative" val="1"/>
                </a:ext>
              </a:extLst>
            </p:cNvPr>
            <p:cNvSpPr/>
            <p:nvPr/>
          </p:nvSpPr>
          <p:spPr>
            <a:xfrm rot="10800000" flipV="1">
              <a:off x="1043863" y="2669663"/>
              <a:ext cx="1699655" cy="548526"/>
            </a:xfrm>
            <a:custGeom>
              <a:avLst/>
              <a:gdLst>
                <a:gd name="connsiteX0" fmla="*/ -9 w 1699655"/>
                <a:gd name="connsiteY0" fmla="*/ 403590 h 548526"/>
                <a:gd name="connsiteX1" fmla="*/ -9 w 1699655"/>
                <a:gd name="connsiteY1" fmla="*/ 389709 h 548526"/>
                <a:gd name="connsiteX2" fmla="*/ 1104 w 1699655"/>
                <a:gd name="connsiteY2" fmla="*/ 380087 h 548526"/>
                <a:gd name="connsiteX3" fmla="*/ 7926 w 1699655"/>
                <a:gd name="connsiteY3" fmla="*/ 329422 h 548526"/>
                <a:gd name="connsiteX4" fmla="*/ 11222 w 1699655"/>
                <a:gd name="connsiteY4" fmla="*/ 277199 h 548526"/>
                <a:gd name="connsiteX5" fmla="*/ 11446 w 1699655"/>
                <a:gd name="connsiteY5" fmla="*/ 220084 h 548526"/>
                <a:gd name="connsiteX6" fmla="*/ 11182 w 1699655"/>
                <a:gd name="connsiteY6" fmla="*/ 186012 h 548526"/>
                <a:gd name="connsiteX7" fmla="*/ 9699 w 1699655"/>
                <a:gd name="connsiteY7" fmla="*/ 147904 h 548526"/>
                <a:gd name="connsiteX8" fmla="*/ 9976 w 1699655"/>
                <a:gd name="connsiteY8" fmla="*/ 113839 h 548526"/>
                <a:gd name="connsiteX9" fmla="*/ 10220 w 1699655"/>
                <a:gd name="connsiteY9" fmla="*/ 94610 h 548526"/>
                <a:gd name="connsiteX10" fmla="*/ 14590 w 1699655"/>
                <a:gd name="connsiteY10" fmla="*/ 61770 h 548526"/>
                <a:gd name="connsiteX11" fmla="*/ 23468 w 1699655"/>
                <a:gd name="connsiteY11" fmla="*/ 30906 h 548526"/>
                <a:gd name="connsiteX12" fmla="*/ 64400 w 1699655"/>
                <a:gd name="connsiteY12" fmla="*/ 3623 h 548526"/>
                <a:gd name="connsiteX13" fmla="*/ 108191 w 1699655"/>
                <a:gd name="connsiteY13" fmla="*/ 567 h 548526"/>
                <a:gd name="connsiteX14" fmla="*/ 160737 w 1699655"/>
                <a:gd name="connsiteY14" fmla="*/ 331 h 548526"/>
                <a:gd name="connsiteX15" fmla="*/ 202044 w 1699655"/>
                <a:gd name="connsiteY15" fmla="*/ 2 h 548526"/>
                <a:gd name="connsiteX16" fmla="*/ 284962 w 1699655"/>
                <a:gd name="connsiteY16" fmla="*/ 2240 h 548526"/>
                <a:gd name="connsiteX17" fmla="*/ 367036 w 1699655"/>
                <a:gd name="connsiteY17" fmla="*/ 4722 h 548526"/>
                <a:gd name="connsiteX18" fmla="*/ 440739 w 1699655"/>
                <a:gd name="connsiteY18" fmla="*/ 6632 h 548526"/>
                <a:gd name="connsiteX19" fmla="*/ 509287 w 1699655"/>
                <a:gd name="connsiteY19" fmla="*/ 7917 h 548526"/>
                <a:gd name="connsiteX20" fmla="*/ 585402 w 1699655"/>
                <a:gd name="connsiteY20" fmla="*/ 9781 h 548526"/>
                <a:gd name="connsiteX21" fmla="*/ 666797 w 1699655"/>
                <a:gd name="connsiteY21" fmla="*/ 10992 h 548526"/>
                <a:gd name="connsiteX22" fmla="*/ 760254 w 1699655"/>
                <a:gd name="connsiteY22" fmla="*/ 11743 h 548526"/>
                <a:gd name="connsiteX23" fmla="*/ 825181 w 1699655"/>
                <a:gd name="connsiteY23" fmla="*/ 12935 h 548526"/>
                <a:gd name="connsiteX24" fmla="*/ 912996 w 1699655"/>
                <a:gd name="connsiteY24" fmla="*/ 14212 h 548526"/>
                <a:gd name="connsiteX25" fmla="*/ 975968 w 1699655"/>
                <a:gd name="connsiteY25" fmla="*/ 14811 h 548526"/>
                <a:gd name="connsiteX26" fmla="*/ 1071801 w 1699655"/>
                <a:gd name="connsiteY26" fmla="*/ 16128 h 548526"/>
                <a:gd name="connsiteX27" fmla="*/ 1150714 w 1699655"/>
                <a:gd name="connsiteY27" fmla="*/ 18011 h 548526"/>
                <a:gd name="connsiteX28" fmla="*/ 1216730 w 1699655"/>
                <a:gd name="connsiteY28" fmla="*/ 20494 h 548526"/>
                <a:gd name="connsiteX29" fmla="*/ 1294721 w 1699655"/>
                <a:gd name="connsiteY29" fmla="*/ 23681 h 548526"/>
                <a:gd name="connsiteX30" fmla="*/ 1347453 w 1699655"/>
                <a:gd name="connsiteY30" fmla="*/ 26355 h 548526"/>
                <a:gd name="connsiteX31" fmla="*/ 1426458 w 1699655"/>
                <a:gd name="connsiteY31" fmla="*/ 31222 h 548526"/>
                <a:gd name="connsiteX32" fmla="*/ 1477926 w 1699655"/>
                <a:gd name="connsiteY32" fmla="*/ 34363 h 548526"/>
                <a:gd name="connsiteX33" fmla="*/ 1551092 w 1699655"/>
                <a:gd name="connsiteY33" fmla="*/ 42686 h 548526"/>
                <a:gd name="connsiteX34" fmla="*/ 1639618 w 1699655"/>
                <a:gd name="connsiteY34" fmla="*/ 69250 h 548526"/>
                <a:gd name="connsiteX35" fmla="*/ 1686289 w 1699655"/>
                <a:gd name="connsiteY35" fmla="*/ 111725 h 548526"/>
                <a:gd name="connsiteX36" fmla="*/ 1693918 w 1699655"/>
                <a:gd name="connsiteY36" fmla="*/ 144084 h 548526"/>
                <a:gd name="connsiteX37" fmla="*/ 1697516 w 1699655"/>
                <a:gd name="connsiteY37" fmla="*/ 206374 h 548526"/>
                <a:gd name="connsiteX38" fmla="*/ 1695579 w 1699655"/>
                <a:gd name="connsiteY38" fmla="*/ 249530 h 548526"/>
                <a:gd name="connsiteX39" fmla="*/ 1695320 w 1699655"/>
                <a:gd name="connsiteY39" fmla="*/ 300315 h 548526"/>
                <a:gd name="connsiteX40" fmla="*/ 1699223 w 1699655"/>
                <a:gd name="connsiteY40" fmla="*/ 359118 h 548526"/>
                <a:gd name="connsiteX41" fmla="*/ 1695966 w 1699655"/>
                <a:gd name="connsiteY41" fmla="*/ 409387 h 548526"/>
                <a:gd name="connsiteX42" fmla="*/ 1684960 w 1699655"/>
                <a:gd name="connsiteY42" fmla="*/ 464706 h 548526"/>
                <a:gd name="connsiteX43" fmla="*/ 1663152 w 1699655"/>
                <a:gd name="connsiteY43" fmla="*/ 516431 h 548526"/>
                <a:gd name="connsiteX44" fmla="*/ 1638834 w 1699655"/>
                <a:gd name="connsiteY44" fmla="*/ 533860 h 548526"/>
                <a:gd name="connsiteX45" fmla="*/ 1618935 w 1699655"/>
                <a:gd name="connsiteY45" fmla="*/ 538386 h 548526"/>
                <a:gd name="connsiteX46" fmla="*/ 1563758 w 1699655"/>
                <a:gd name="connsiteY46" fmla="*/ 543418 h 548526"/>
                <a:gd name="connsiteX47" fmla="*/ 1496220 w 1699655"/>
                <a:gd name="connsiteY47" fmla="*/ 546579 h 548526"/>
                <a:gd name="connsiteX48" fmla="*/ 1411227 w 1699655"/>
                <a:gd name="connsiteY48" fmla="*/ 547944 h 548526"/>
                <a:gd name="connsiteX49" fmla="*/ 1355479 w 1699655"/>
                <a:gd name="connsiteY49" fmla="*/ 548441 h 548526"/>
                <a:gd name="connsiteX50" fmla="*/ 1185032 w 1699655"/>
                <a:gd name="connsiteY50" fmla="*/ 547344 h 548526"/>
                <a:gd name="connsiteX51" fmla="*/ 1120972 w 1699655"/>
                <a:gd name="connsiteY51" fmla="*/ 545492 h 548526"/>
                <a:gd name="connsiteX52" fmla="*/ 1061385 w 1699655"/>
                <a:gd name="connsiteY52" fmla="*/ 543040 h 548526"/>
                <a:gd name="connsiteX53" fmla="*/ 1003690 w 1699655"/>
                <a:gd name="connsiteY53" fmla="*/ 541722 h 548526"/>
                <a:gd name="connsiteX54" fmla="*/ 929095 w 1699655"/>
                <a:gd name="connsiteY54" fmla="*/ 540976 h 548526"/>
                <a:gd name="connsiteX55" fmla="*/ 899850 w 1699655"/>
                <a:gd name="connsiteY55" fmla="*/ 540229 h 548526"/>
                <a:gd name="connsiteX56" fmla="*/ 852312 w 1699655"/>
                <a:gd name="connsiteY56" fmla="*/ 537833 h 548526"/>
                <a:gd name="connsiteX57" fmla="*/ 826352 w 1699655"/>
                <a:gd name="connsiteY57" fmla="*/ 536478 h 548526"/>
                <a:gd name="connsiteX58" fmla="*/ 770866 w 1699655"/>
                <a:gd name="connsiteY58" fmla="*/ 533418 h 548526"/>
                <a:gd name="connsiteX59" fmla="*/ 732927 w 1699655"/>
                <a:gd name="connsiteY59" fmla="*/ 531445 h 548526"/>
                <a:gd name="connsiteX60" fmla="*/ 677838 w 1699655"/>
                <a:gd name="connsiteY60" fmla="*/ 528376 h 548526"/>
                <a:gd name="connsiteX61" fmla="*/ 641105 w 1699655"/>
                <a:gd name="connsiteY61" fmla="*/ 526394 h 548526"/>
                <a:gd name="connsiteX62" fmla="*/ 591256 w 1699655"/>
                <a:gd name="connsiteY62" fmla="*/ 523344 h 548526"/>
                <a:gd name="connsiteX63" fmla="*/ 558959 w 1699655"/>
                <a:gd name="connsiteY63" fmla="*/ 521371 h 548526"/>
                <a:gd name="connsiteX64" fmla="*/ 509524 w 1699655"/>
                <a:gd name="connsiteY64" fmla="*/ 518330 h 548526"/>
                <a:gd name="connsiteX65" fmla="*/ 474011 w 1699655"/>
                <a:gd name="connsiteY65" fmla="*/ 516302 h 548526"/>
                <a:gd name="connsiteX66" fmla="*/ 427358 w 1699655"/>
                <a:gd name="connsiteY66" fmla="*/ 513343 h 548526"/>
                <a:gd name="connsiteX67" fmla="*/ 391838 w 1699655"/>
                <a:gd name="connsiteY67" fmla="*/ 511260 h 548526"/>
                <a:gd name="connsiteX68" fmla="*/ 331397 w 1699655"/>
                <a:gd name="connsiteY68" fmla="*/ 506330 h 548526"/>
                <a:gd name="connsiteX69" fmla="*/ 283986 w 1699655"/>
                <a:gd name="connsiteY69" fmla="*/ 500790 h 548526"/>
                <a:gd name="connsiteX70" fmla="*/ 225324 w 1699655"/>
                <a:gd name="connsiteY70" fmla="*/ 496182 h 548526"/>
                <a:gd name="connsiteX71" fmla="*/ 208068 w 1699655"/>
                <a:gd name="connsiteY71" fmla="*/ 496182 h 548526"/>
                <a:gd name="connsiteX72" fmla="*/ 192539 w 1699655"/>
                <a:gd name="connsiteY72" fmla="*/ 495168 h 548526"/>
                <a:gd name="connsiteX73" fmla="*/ 161112 w 1699655"/>
                <a:gd name="connsiteY73" fmla="*/ 489242 h 548526"/>
                <a:gd name="connsiteX74" fmla="*/ 117281 w 1699655"/>
                <a:gd name="connsiteY74" fmla="*/ 479674 h 548526"/>
                <a:gd name="connsiteX75" fmla="*/ 81972 w 1699655"/>
                <a:gd name="connsiteY75" fmla="*/ 466282 h 548526"/>
                <a:gd name="connsiteX76" fmla="*/ 26243 w 1699655"/>
                <a:gd name="connsiteY76" fmla="*/ 440254 h 548526"/>
                <a:gd name="connsiteX77" fmla="*/ 20970 w 1699655"/>
                <a:gd name="connsiteY77" fmla="*/ 436890 h 548526"/>
                <a:gd name="connsiteX78" fmla="*/ 2119 w 1699655"/>
                <a:gd name="connsiteY78" fmla="*/ 414401 h 548526"/>
                <a:gd name="connsiteX79" fmla="*/ -9 w 1699655"/>
                <a:gd name="connsiteY79" fmla="*/ 403590 h 54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699655" h="548526">
                  <a:moveTo>
                    <a:pt x="-9" y="403590"/>
                  </a:moveTo>
                  <a:lnTo>
                    <a:pt x="-9" y="389709"/>
                  </a:lnTo>
                  <a:cubicBezTo>
                    <a:pt x="353" y="386502"/>
                    <a:pt x="649" y="383294"/>
                    <a:pt x="1104" y="380087"/>
                  </a:cubicBezTo>
                  <a:cubicBezTo>
                    <a:pt x="3411" y="363192"/>
                    <a:pt x="6258" y="346344"/>
                    <a:pt x="7926" y="329422"/>
                  </a:cubicBezTo>
                  <a:cubicBezTo>
                    <a:pt x="9653" y="312048"/>
                    <a:pt x="10681" y="294619"/>
                    <a:pt x="11222" y="277199"/>
                  </a:cubicBezTo>
                  <a:cubicBezTo>
                    <a:pt x="11789" y="258176"/>
                    <a:pt x="11460" y="239122"/>
                    <a:pt x="11446" y="220084"/>
                  </a:cubicBezTo>
                  <a:cubicBezTo>
                    <a:pt x="11446" y="208731"/>
                    <a:pt x="11446" y="197365"/>
                    <a:pt x="11182" y="186012"/>
                  </a:cubicBezTo>
                  <a:cubicBezTo>
                    <a:pt x="10846" y="173309"/>
                    <a:pt x="9930" y="160613"/>
                    <a:pt x="9699" y="147904"/>
                  </a:cubicBezTo>
                  <a:cubicBezTo>
                    <a:pt x="9488" y="136544"/>
                    <a:pt x="9865" y="125192"/>
                    <a:pt x="9976" y="113839"/>
                  </a:cubicBezTo>
                  <a:cubicBezTo>
                    <a:pt x="10029" y="107432"/>
                    <a:pt x="9580" y="100985"/>
                    <a:pt x="10220" y="94610"/>
                  </a:cubicBezTo>
                  <a:cubicBezTo>
                    <a:pt x="11321" y="83640"/>
                    <a:pt x="13120" y="72715"/>
                    <a:pt x="14590" y="61770"/>
                  </a:cubicBezTo>
                  <a:cubicBezTo>
                    <a:pt x="15875" y="51073"/>
                    <a:pt x="18872" y="40651"/>
                    <a:pt x="23468" y="30906"/>
                  </a:cubicBezTo>
                  <a:cubicBezTo>
                    <a:pt x="31176" y="15090"/>
                    <a:pt x="46824" y="4661"/>
                    <a:pt x="64400" y="3623"/>
                  </a:cubicBezTo>
                  <a:cubicBezTo>
                    <a:pt x="78861" y="1865"/>
                    <a:pt x="93559" y="989"/>
                    <a:pt x="108191" y="567"/>
                  </a:cubicBezTo>
                  <a:cubicBezTo>
                    <a:pt x="125685" y="34"/>
                    <a:pt x="143225" y="423"/>
                    <a:pt x="160737" y="331"/>
                  </a:cubicBezTo>
                  <a:cubicBezTo>
                    <a:pt x="174513" y="264"/>
                    <a:pt x="188282" y="-262"/>
                    <a:pt x="202044" y="2"/>
                  </a:cubicBezTo>
                  <a:cubicBezTo>
                    <a:pt x="229688" y="534"/>
                    <a:pt x="257318" y="1437"/>
                    <a:pt x="284962" y="2240"/>
                  </a:cubicBezTo>
                  <a:cubicBezTo>
                    <a:pt x="312322" y="3037"/>
                    <a:pt x="339669" y="3939"/>
                    <a:pt x="367036" y="4722"/>
                  </a:cubicBezTo>
                  <a:cubicBezTo>
                    <a:pt x="391595" y="5421"/>
                    <a:pt x="416162" y="6057"/>
                    <a:pt x="440739" y="6632"/>
                  </a:cubicBezTo>
                  <a:cubicBezTo>
                    <a:pt x="463577" y="7139"/>
                    <a:pt x="486442" y="7416"/>
                    <a:pt x="509287" y="7917"/>
                  </a:cubicBezTo>
                  <a:cubicBezTo>
                    <a:pt x="534670" y="8463"/>
                    <a:pt x="560039" y="9273"/>
                    <a:pt x="585402" y="9781"/>
                  </a:cubicBezTo>
                  <a:cubicBezTo>
                    <a:pt x="612528" y="10307"/>
                    <a:pt x="639659" y="10711"/>
                    <a:pt x="666797" y="10992"/>
                  </a:cubicBezTo>
                  <a:cubicBezTo>
                    <a:pt x="697941" y="11321"/>
                    <a:pt x="729098" y="11387"/>
                    <a:pt x="760254" y="11743"/>
                  </a:cubicBezTo>
                  <a:cubicBezTo>
                    <a:pt x="781899" y="11986"/>
                    <a:pt x="803532" y="12579"/>
                    <a:pt x="825181" y="12935"/>
                  </a:cubicBezTo>
                  <a:cubicBezTo>
                    <a:pt x="854453" y="13408"/>
                    <a:pt x="883715" y="13834"/>
                    <a:pt x="912996" y="14212"/>
                  </a:cubicBezTo>
                  <a:cubicBezTo>
                    <a:pt x="933975" y="14482"/>
                    <a:pt x="954972" y="14554"/>
                    <a:pt x="975968" y="14811"/>
                  </a:cubicBezTo>
                  <a:cubicBezTo>
                    <a:pt x="1007906" y="15194"/>
                    <a:pt x="1039863" y="15569"/>
                    <a:pt x="1071801" y="16128"/>
                  </a:cubicBezTo>
                  <a:cubicBezTo>
                    <a:pt x="1098102" y="16602"/>
                    <a:pt x="1124413" y="17230"/>
                    <a:pt x="1150714" y="18011"/>
                  </a:cubicBezTo>
                  <a:cubicBezTo>
                    <a:pt x="1172735" y="18670"/>
                    <a:pt x="1194728" y="19625"/>
                    <a:pt x="1216730" y="20494"/>
                  </a:cubicBezTo>
                  <a:cubicBezTo>
                    <a:pt x="1242727" y="21522"/>
                    <a:pt x="1268724" y="22536"/>
                    <a:pt x="1294721" y="23681"/>
                  </a:cubicBezTo>
                  <a:cubicBezTo>
                    <a:pt x="1312295" y="24458"/>
                    <a:pt x="1329879" y="25350"/>
                    <a:pt x="1347453" y="26355"/>
                  </a:cubicBezTo>
                  <a:cubicBezTo>
                    <a:pt x="1373819" y="27890"/>
                    <a:pt x="1400111" y="29595"/>
                    <a:pt x="1426458" y="31222"/>
                  </a:cubicBezTo>
                  <a:cubicBezTo>
                    <a:pt x="1443590" y="32283"/>
                    <a:pt x="1460749" y="33330"/>
                    <a:pt x="1477926" y="34363"/>
                  </a:cubicBezTo>
                  <a:cubicBezTo>
                    <a:pt x="1502447" y="35838"/>
                    <a:pt x="1526866" y="38616"/>
                    <a:pt x="1551092" y="42686"/>
                  </a:cubicBezTo>
                  <a:cubicBezTo>
                    <a:pt x="1581665" y="47497"/>
                    <a:pt x="1611444" y="56432"/>
                    <a:pt x="1639618" y="69250"/>
                  </a:cubicBezTo>
                  <a:cubicBezTo>
                    <a:pt x="1661205" y="79339"/>
                    <a:pt x="1677848" y="92714"/>
                    <a:pt x="1686289" y="111725"/>
                  </a:cubicBezTo>
                  <a:cubicBezTo>
                    <a:pt x="1690745" y="121969"/>
                    <a:pt x="1693337" y="132929"/>
                    <a:pt x="1693918" y="144084"/>
                  </a:cubicBezTo>
                  <a:cubicBezTo>
                    <a:pt x="1695237" y="164854"/>
                    <a:pt x="1697045" y="185603"/>
                    <a:pt x="1697516" y="206374"/>
                  </a:cubicBezTo>
                  <a:cubicBezTo>
                    <a:pt x="1697830" y="220743"/>
                    <a:pt x="1695911" y="235137"/>
                    <a:pt x="1695579" y="249530"/>
                  </a:cubicBezTo>
                  <a:cubicBezTo>
                    <a:pt x="1695182" y="266452"/>
                    <a:pt x="1695643" y="283384"/>
                    <a:pt x="1695320" y="300315"/>
                  </a:cubicBezTo>
                  <a:cubicBezTo>
                    <a:pt x="1694961" y="320002"/>
                    <a:pt x="1697645" y="339533"/>
                    <a:pt x="1699223" y="359118"/>
                  </a:cubicBezTo>
                  <a:cubicBezTo>
                    <a:pt x="1700339" y="375939"/>
                    <a:pt x="1699250" y="392843"/>
                    <a:pt x="1695966" y="409387"/>
                  </a:cubicBezTo>
                  <a:cubicBezTo>
                    <a:pt x="1692562" y="427830"/>
                    <a:pt x="1688900" y="446263"/>
                    <a:pt x="1684960" y="464706"/>
                  </a:cubicBezTo>
                  <a:cubicBezTo>
                    <a:pt x="1681030" y="483168"/>
                    <a:pt x="1673632" y="500716"/>
                    <a:pt x="1663152" y="516431"/>
                  </a:cubicBezTo>
                  <a:cubicBezTo>
                    <a:pt x="1657432" y="525003"/>
                    <a:pt x="1648788" y="531197"/>
                    <a:pt x="1638834" y="533860"/>
                  </a:cubicBezTo>
                  <a:cubicBezTo>
                    <a:pt x="1632339" y="535943"/>
                    <a:pt x="1625688" y="537455"/>
                    <a:pt x="1618935" y="538386"/>
                  </a:cubicBezTo>
                  <a:cubicBezTo>
                    <a:pt x="1600595" y="540423"/>
                    <a:pt x="1582200" y="542229"/>
                    <a:pt x="1563758" y="543418"/>
                  </a:cubicBezTo>
                  <a:cubicBezTo>
                    <a:pt x="1541276" y="544874"/>
                    <a:pt x="1518767" y="545934"/>
                    <a:pt x="1496220" y="546579"/>
                  </a:cubicBezTo>
                  <a:cubicBezTo>
                    <a:pt x="1467871" y="547363"/>
                    <a:pt x="1439567" y="547566"/>
                    <a:pt x="1411227" y="547944"/>
                  </a:cubicBezTo>
                  <a:cubicBezTo>
                    <a:pt x="1392647" y="548192"/>
                    <a:pt x="1374059" y="548524"/>
                    <a:pt x="1355479" y="548441"/>
                  </a:cubicBezTo>
                  <a:cubicBezTo>
                    <a:pt x="1298669" y="548202"/>
                    <a:pt x="1241851" y="547833"/>
                    <a:pt x="1185032" y="547344"/>
                  </a:cubicBezTo>
                  <a:cubicBezTo>
                    <a:pt x="1163666" y="547132"/>
                    <a:pt x="1142310" y="546257"/>
                    <a:pt x="1120972" y="545492"/>
                  </a:cubicBezTo>
                  <a:cubicBezTo>
                    <a:pt x="1101110" y="544782"/>
                    <a:pt x="1081257" y="543694"/>
                    <a:pt x="1061385" y="543040"/>
                  </a:cubicBezTo>
                  <a:cubicBezTo>
                    <a:pt x="1042178" y="542413"/>
                    <a:pt x="1022934" y="542026"/>
                    <a:pt x="1003690" y="541722"/>
                  </a:cubicBezTo>
                  <a:cubicBezTo>
                    <a:pt x="978837" y="541372"/>
                    <a:pt x="953966" y="541270"/>
                    <a:pt x="929095" y="540976"/>
                  </a:cubicBezTo>
                  <a:cubicBezTo>
                    <a:pt x="919343" y="540856"/>
                    <a:pt x="909592" y="540644"/>
                    <a:pt x="899850" y="540229"/>
                  </a:cubicBezTo>
                  <a:cubicBezTo>
                    <a:pt x="884001" y="539565"/>
                    <a:pt x="868162" y="538644"/>
                    <a:pt x="852312" y="537833"/>
                  </a:cubicBezTo>
                  <a:cubicBezTo>
                    <a:pt x="843650" y="537390"/>
                    <a:pt x="834997" y="536939"/>
                    <a:pt x="826352" y="536478"/>
                  </a:cubicBezTo>
                  <a:cubicBezTo>
                    <a:pt x="807852" y="535473"/>
                    <a:pt x="789357" y="534450"/>
                    <a:pt x="770866" y="533418"/>
                  </a:cubicBezTo>
                  <a:cubicBezTo>
                    <a:pt x="758218" y="532763"/>
                    <a:pt x="745576" y="532100"/>
                    <a:pt x="732927" y="531445"/>
                  </a:cubicBezTo>
                  <a:cubicBezTo>
                    <a:pt x="714564" y="530441"/>
                    <a:pt x="696201" y="529418"/>
                    <a:pt x="677838" y="528376"/>
                  </a:cubicBezTo>
                  <a:cubicBezTo>
                    <a:pt x="665591" y="527713"/>
                    <a:pt x="653345" y="527095"/>
                    <a:pt x="641105" y="526394"/>
                  </a:cubicBezTo>
                  <a:cubicBezTo>
                    <a:pt x="624482" y="525418"/>
                    <a:pt x="607865" y="524358"/>
                    <a:pt x="591256" y="523344"/>
                  </a:cubicBezTo>
                  <a:lnTo>
                    <a:pt x="558959" y="521371"/>
                  </a:lnTo>
                  <a:cubicBezTo>
                    <a:pt x="542481" y="520357"/>
                    <a:pt x="526003" y="519307"/>
                    <a:pt x="509524" y="518330"/>
                  </a:cubicBezTo>
                  <a:cubicBezTo>
                    <a:pt x="497661" y="517620"/>
                    <a:pt x="485836" y="517012"/>
                    <a:pt x="474011" y="516302"/>
                  </a:cubicBezTo>
                  <a:cubicBezTo>
                    <a:pt x="458456" y="515344"/>
                    <a:pt x="442907" y="514293"/>
                    <a:pt x="427358" y="513343"/>
                  </a:cubicBezTo>
                  <a:cubicBezTo>
                    <a:pt x="415494" y="512606"/>
                    <a:pt x="403630" y="512145"/>
                    <a:pt x="391838" y="511260"/>
                  </a:cubicBezTo>
                  <a:cubicBezTo>
                    <a:pt x="371676" y="509767"/>
                    <a:pt x="351507" y="508237"/>
                    <a:pt x="331397" y="506330"/>
                  </a:cubicBezTo>
                  <a:cubicBezTo>
                    <a:pt x="315538" y="504836"/>
                    <a:pt x="299666" y="503131"/>
                    <a:pt x="283986" y="500790"/>
                  </a:cubicBezTo>
                  <a:cubicBezTo>
                    <a:pt x="264640" y="497269"/>
                    <a:pt x="244984" y="495721"/>
                    <a:pt x="225324" y="496182"/>
                  </a:cubicBezTo>
                  <a:cubicBezTo>
                    <a:pt x="219604" y="496486"/>
                    <a:pt x="213817" y="496348"/>
                    <a:pt x="208068" y="496182"/>
                  </a:cubicBezTo>
                  <a:cubicBezTo>
                    <a:pt x="202875" y="496191"/>
                    <a:pt x="197687" y="495850"/>
                    <a:pt x="192539" y="495168"/>
                  </a:cubicBezTo>
                  <a:cubicBezTo>
                    <a:pt x="181994" y="493454"/>
                    <a:pt x="171540" y="491389"/>
                    <a:pt x="161112" y="489242"/>
                  </a:cubicBezTo>
                  <a:cubicBezTo>
                    <a:pt x="146434" y="486228"/>
                    <a:pt x="131492" y="483711"/>
                    <a:pt x="117281" y="479674"/>
                  </a:cubicBezTo>
                  <a:cubicBezTo>
                    <a:pt x="105210" y="476043"/>
                    <a:pt x="93411" y="471573"/>
                    <a:pt x="81972" y="466282"/>
                  </a:cubicBezTo>
                  <a:cubicBezTo>
                    <a:pt x="63154" y="457950"/>
                    <a:pt x="44778" y="449010"/>
                    <a:pt x="26243" y="440254"/>
                  </a:cubicBezTo>
                  <a:cubicBezTo>
                    <a:pt x="24368" y="439332"/>
                    <a:pt x="22599" y="438208"/>
                    <a:pt x="20970" y="436890"/>
                  </a:cubicBezTo>
                  <a:cubicBezTo>
                    <a:pt x="12685" y="430447"/>
                    <a:pt x="4315" y="424005"/>
                    <a:pt x="2119" y="414401"/>
                  </a:cubicBezTo>
                  <a:cubicBezTo>
                    <a:pt x="1236" y="410834"/>
                    <a:pt x="676" y="407212"/>
                    <a:pt x="-9" y="403590"/>
                  </a:cubicBezTo>
                  <a:close/>
                </a:path>
              </a:pathLst>
            </a:custGeom>
            <a:solidFill>
              <a:srgbClr val="ADD0F0"/>
            </a:solidFill>
            <a:ln w="9257" cap="flat">
              <a:noFill/>
              <a:prstDash val="solid"/>
              <a:miter/>
            </a:ln>
          </p:spPr>
          <p:txBody>
            <a:bodyPr rtlCol="0" anchor="ctr"/>
            <a:lstStyle/>
            <a:p>
              <a:endParaRPr lang="en-US"/>
            </a:p>
          </p:txBody>
        </p:sp>
        <p:sp>
          <p:nvSpPr>
            <p:cNvPr id="12" name="Subtitle-Text">
              <a:extLst>
                <a:ext uri="{FF2B5EF4-FFF2-40B4-BE49-F238E27FC236}">
                  <a16:creationId xmlns:a16="http://schemas.microsoft.com/office/drawing/2014/main" id="{5AE098A5-F8C6-D364-B603-62C7E51720D6}"/>
                </a:ext>
              </a:extLst>
            </p:cNvPr>
            <p:cNvSpPr txBox="1">
              <a:spLocks/>
            </p:cNvSpPr>
            <p:nvPr/>
          </p:nvSpPr>
          <p:spPr>
            <a:xfrm rot="21383919">
              <a:off x="1003757" y="2813838"/>
              <a:ext cx="1782130" cy="301624"/>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THIS SIDE OF THE ROOM</a:t>
              </a:r>
            </a:p>
          </p:txBody>
        </p:sp>
        <p:sp>
          <p:nvSpPr>
            <p:cNvPr id="13" name="Main-Text" descr="Post-it note to highlight text">
              <a:extLst>
                <a:ext uri="{FF2B5EF4-FFF2-40B4-BE49-F238E27FC236}">
                  <a16:creationId xmlns:a16="http://schemas.microsoft.com/office/drawing/2014/main" id="{1A6F05A7-BA19-0DBF-2375-896E676CDA89}"/>
                </a:ext>
              </a:extLst>
            </p:cNvPr>
            <p:cNvSpPr txBox="1"/>
            <p:nvPr/>
          </p:nvSpPr>
          <p:spPr>
            <a:xfrm>
              <a:off x="529273" y="3391269"/>
              <a:ext cx="2640046" cy="2340068"/>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You are going to research PTSD during the Second World War.</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Your task is to explain what your sources show you about treatment of patients and rehabilitation after trauma.</a:t>
              </a:r>
            </a:p>
          </p:txBody>
        </p:sp>
      </p:grpSp>
      <p:pic>
        <p:nvPicPr>
          <p:cNvPr id="14" name="Arrow">
            <a:extLst>
              <a:ext uri="{FF2B5EF4-FFF2-40B4-BE49-F238E27FC236}">
                <a16:creationId xmlns:a16="http://schemas.microsoft.com/office/drawing/2014/main" id="{ACA98BFF-146B-D92A-0ADC-6F70AD09545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727993" y="459454"/>
            <a:ext cx="1247008" cy="458351"/>
          </a:xfrm>
          <a:prstGeom prst="rect">
            <a:avLst/>
          </a:prstGeom>
        </p:spPr>
      </p:pic>
      <p:pic>
        <p:nvPicPr>
          <p:cNvPr id="15" name="Arrow">
            <a:extLst>
              <a:ext uri="{FF2B5EF4-FFF2-40B4-BE49-F238E27FC236}">
                <a16:creationId xmlns:a16="http://schemas.microsoft.com/office/drawing/2014/main" id="{9E232E97-A5E1-AEA2-98EB-95DC602694A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192738" y="379237"/>
            <a:ext cx="1247008" cy="418679"/>
          </a:xfrm>
          <a:prstGeom prst="rect">
            <a:avLst/>
          </a:prstGeom>
        </p:spPr>
      </p:pic>
      <p:grpSp>
        <p:nvGrpSpPr>
          <p:cNvPr id="16" name="Washi" descr="Washi tape">
            <a:extLst>
              <a:ext uri="{FF2B5EF4-FFF2-40B4-BE49-F238E27FC236}">
                <a16:creationId xmlns:a16="http://schemas.microsoft.com/office/drawing/2014/main" id="{BED3A7DB-472C-12BA-F421-DD8A1784CAA3}"/>
              </a:ext>
            </a:extLst>
          </p:cNvPr>
          <p:cNvGrpSpPr/>
          <p:nvPr/>
        </p:nvGrpSpPr>
        <p:grpSpPr>
          <a:xfrm>
            <a:off x="1021715" y="5509521"/>
            <a:ext cx="9230757" cy="898579"/>
            <a:chOff x="9465187" y="1396869"/>
            <a:chExt cx="1839067" cy="969242"/>
          </a:xfrm>
        </p:grpSpPr>
        <p:pic>
          <p:nvPicPr>
            <p:cNvPr id="17" name="Picture 16">
              <a:extLst>
                <a:ext uri="{FF2B5EF4-FFF2-40B4-BE49-F238E27FC236}">
                  <a16:creationId xmlns:a16="http://schemas.microsoft.com/office/drawing/2014/main" id="{5EA69486-F428-36DC-4A55-843FDA96911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465187" y="1396869"/>
              <a:ext cx="1835524" cy="969242"/>
            </a:xfrm>
            <a:prstGeom prst="rect">
              <a:avLst/>
            </a:prstGeom>
          </p:spPr>
        </p:pic>
        <p:sp>
          <p:nvSpPr>
            <p:cNvPr id="18" name="Text Placeholder">
              <a:extLst>
                <a:ext uri="{FF2B5EF4-FFF2-40B4-BE49-F238E27FC236}">
                  <a16:creationId xmlns:a16="http://schemas.microsoft.com/office/drawing/2014/main" id="{000CD00C-6812-F94B-7EEB-6D4F47CA414C}"/>
                </a:ext>
              </a:extLst>
            </p:cNvPr>
            <p:cNvSpPr txBox="1">
              <a:spLocks/>
            </p:cNvSpPr>
            <p:nvPr/>
          </p:nvSpPr>
          <p:spPr>
            <a:xfrm>
              <a:off x="9472342" y="1696109"/>
              <a:ext cx="1831912" cy="362756"/>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800" dirty="0">
                  <a:latin typeface="Arial" panose="020B0604020202020204" pitchFamily="34" charset="0"/>
                  <a:cs typeface="Arial" panose="020B0604020202020204" pitchFamily="34" charset="0"/>
                </a:rPr>
                <a:t>Use the worksheet provided to record your findings.</a:t>
              </a:r>
            </a:p>
          </p:txBody>
        </p:sp>
      </p:grpSp>
    </p:spTree>
    <p:extLst>
      <p:ext uri="{BB962C8B-B14F-4D97-AF65-F5344CB8AC3E}">
        <p14:creationId xmlns:p14="http://schemas.microsoft.com/office/powerpoint/2010/main" val="1911537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612BAA-BF11-352B-A454-3FBC7C617FF0}"/>
              </a:ext>
            </a:extLst>
          </p:cNvPr>
          <p:cNvSpPr>
            <a:spLocks noGrp="1"/>
          </p:cNvSpPr>
          <p:nvPr>
            <p:ph type="title" idx="4294967295"/>
          </p:nvPr>
        </p:nvSpPr>
        <p:spPr>
          <a:xfrm>
            <a:off x="0" y="-709613"/>
            <a:ext cx="10996613" cy="709613"/>
          </a:xfrm>
        </p:spPr>
        <p:txBody>
          <a:bodyPr vert="horz" lIns="0" tIns="45720" rIns="90000" bIns="45720" rtlCol="0" anchor="b">
            <a:normAutofit/>
          </a:bodyPr>
          <a:lstStyle/>
          <a:p>
            <a:r>
              <a:rPr lang="en-GB" dirty="0"/>
              <a:t>Table1</a:t>
            </a:r>
          </a:p>
        </p:txBody>
      </p:sp>
      <p:graphicFrame>
        <p:nvGraphicFramePr>
          <p:cNvPr id="8" name="Table 7" descr="Table">
            <a:extLst>
              <a:ext uri="{FF2B5EF4-FFF2-40B4-BE49-F238E27FC236}">
                <a16:creationId xmlns:a16="http://schemas.microsoft.com/office/drawing/2014/main" id="{116A887E-5D2A-726D-23BE-3C03309F3EEC}"/>
              </a:ext>
            </a:extLst>
          </p:cNvPr>
          <p:cNvGraphicFramePr>
            <a:graphicFrameLocks noGrp="1"/>
          </p:cNvGraphicFramePr>
          <p:nvPr>
            <p:extLst>
              <p:ext uri="{D42A27DB-BD31-4B8C-83A1-F6EECF244321}">
                <p14:modId xmlns:p14="http://schemas.microsoft.com/office/powerpoint/2010/main" val="2222170265"/>
              </p:ext>
            </p:extLst>
          </p:nvPr>
        </p:nvGraphicFramePr>
        <p:xfrm>
          <a:off x="429869" y="527340"/>
          <a:ext cx="10862420" cy="5803320"/>
        </p:xfrm>
        <a:graphic>
          <a:graphicData uri="http://schemas.openxmlformats.org/drawingml/2006/table">
            <a:tbl>
              <a:tblPr firstRow="1">
                <a:tableStyleId>{5940675A-B579-460E-94D1-54222C63F5DA}</a:tableStyleId>
              </a:tblPr>
              <a:tblGrid>
                <a:gridCol w="881139">
                  <a:extLst>
                    <a:ext uri="{9D8B030D-6E8A-4147-A177-3AD203B41FA5}">
                      <a16:colId xmlns:a16="http://schemas.microsoft.com/office/drawing/2014/main" val="20000"/>
                    </a:ext>
                  </a:extLst>
                </a:gridCol>
                <a:gridCol w="4549966">
                  <a:extLst>
                    <a:ext uri="{9D8B030D-6E8A-4147-A177-3AD203B41FA5}">
                      <a16:colId xmlns:a16="http://schemas.microsoft.com/office/drawing/2014/main" val="20001"/>
                    </a:ext>
                  </a:extLst>
                </a:gridCol>
                <a:gridCol w="2599980">
                  <a:extLst>
                    <a:ext uri="{9D8B030D-6E8A-4147-A177-3AD203B41FA5}">
                      <a16:colId xmlns:a16="http://schemas.microsoft.com/office/drawing/2014/main" val="20002"/>
                    </a:ext>
                  </a:extLst>
                </a:gridCol>
                <a:gridCol w="2831335">
                  <a:extLst>
                    <a:ext uri="{9D8B030D-6E8A-4147-A177-3AD203B41FA5}">
                      <a16:colId xmlns:a16="http://schemas.microsoft.com/office/drawing/2014/main" val="20003"/>
                    </a:ext>
                  </a:extLst>
                </a:gridCol>
              </a:tblGrid>
              <a:tr h="570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none" dirty="0">
                          <a:solidFill>
                            <a:srgbClr val="000000"/>
                          </a:solidFill>
                        </a:rPr>
                        <a:t>Source</a:t>
                      </a:r>
                      <a:endParaRPr lang="en-US" sz="1600" b="1" dirty="0"/>
                    </a:p>
                    <a:p>
                      <a:pPr algn="l">
                        <a:defRPr/>
                      </a:pPr>
                      <a:endParaRPr lang="en-US" sz="1600" b="1" dirty="0">
                        <a:latin typeface="Arial"/>
                      </a:endParaRPr>
                    </a:p>
                  </a:txBody>
                  <a:tcPr/>
                </a:tc>
                <a:tc>
                  <a:txBody>
                    <a:bodyPr/>
                    <a:lstStyle/>
                    <a:p>
                      <a:pPr algn="ctr">
                        <a:defRPr/>
                      </a:pPr>
                      <a:r>
                        <a:rPr lang="en-US" sz="1600" b="1" u="none" dirty="0">
                          <a:solidFill>
                            <a:srgbClr val="000000"/>
                          </a:solidFill>
                        </a:rPr>
                        <a:t>What can you learn from the source</a:t>
                      </a:r>
                      <a:endParaRPr lang="en-US" sz="1600" b="1" dirty="0">
                        <a:latin typeface="+mj-lt"/>
                      </a:endParaRPr>
                    </a:p>
                  </a:txBody>
                  <a:tcPr/>
                </a:tc>
                <a:tc>
                  <a:txBody>
                    <a:bodyPr/>
                    <a:lstStyle/>
                    <a:p>
                      <a:pPr algn="ctr"/>
                      <a:r>
                        <a:rPr lang="en-GB" sz="1600" b="1" dirty="0"/>
                        <a:t>How much does it show that people understood about PTSD?</a:t>
                      </a:r>
                      <a:endParaRPr lang="en-GB" sz="1600" b="1" dirty="0">
                        <a:latin typeface="Arial" panose="020B0604020202020204" pitchFamily="34" charset="0"/>
                        <a:cs typeface="Arial" panose="020B0604020202020204" pitchFamily="34" charset="0"/>
                      </a:endParaRPr>
                    </a:p>
                  </a:txBody>
                  <a:tcPr/>
                </a:tc>
                <a:tc>
                  <a:txBody>
                    <a:bodyPr/>
                    <a:lstStyle/>
                    <a:p>
                      <a:pPr algn="ctr"/>
                      <a:r>
                        <a:rPr lang="en-GB" sz="1600" b="1" dirty="0"/>
                        <a:t>In 3 words describe the treatment and rehabilitation of soldiers</a:t>
                      </a:r>
                      <a:endParaRPr lang="en-GB"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72626049"/>
                  </a:ext>
                </a:extLst>
              </a:tr>
              <a:tr h="838018">
                <a:tc>
                  <a:txBody>
                    <a:bodyPr/>
                    <a:lstStyle/>
                    <a:p>
                      <a:pPr algn="ctr">
                        <a:defRPr/>
                      </a:pPr>
                      <a:r>
                        <a:rPr lang="en-US" sz="1600" u="none" dirty="0">
                          <a:solidFill>
                            <a:srgbClr val="000000"/>
                          </a:solidFill>
                        </a:rPr>
                        <a:t>1</a:t>
                      </a:r>
                      <a:endParaRPr lang="en-US" sz="1600" dirty="0">
                        <a:latin typeface="+mn-lt"/>
                      </a:endParaRPr>
                    </a:p>
                  </a:txBody>
                  <a:tcPr/>
                </a:tc>
                <a:tc>
                  <a:txBody>
                    <a:bodyPr/>
                    <a:lstStyle/>
                    <a:p>
                      <a:endParaRPr lang="en-US" sz="1100" dirty="0">
                        <a:latin typeface="Arial"/>
                      </a:endParaRPr>
                    </a:p>
                  </a:txBody>
                  <a:tcPr/>
                </a:tc>
                <a:tc>
                  <a:txBody>
                    <a:bodyPr/>
                    <a:lstStyle/>
                    <a:p>
                      <a:endParaRPr lang="en-US" sz="1100" dirty="0">
                        <a:latin typeface="Arial"/>
                      </a:endParaRPr>
                    </a:p>
                  </a:txBody>
                  <a:tcPr/>
                </a:tc>
                <a:tc>
                  <a:txBody>
                    <a:bodyPr/>
                    <a:lstStyle/>
                    <a:p>
                      <a:endParaRPr lang="en-US" sz="1100" dirty="0">
                        <a:latin typeface="Arial"/>
                      </a:endParaRPr>
                    </a:p>
                  </a:txBody>
                  <a:tcPr/>
                </a:tc>
                <a:extLst>
                  <a:ext uri="{0D108BD9-81ED-4DB2-BD59-A6C34878D82A}">
                    <a16:rowId xmlns:a16="http://schemas.microsoft.com/office/drawing/2014/main" val="10001"/>
                  </a:ext>
                </a:extLst>
              </a:tr>
              <a:tr h="837282">
                <a:tc>
                  <a:txBody>
                    <a:bodyPr/>
                    <a:lstStyle/>
                    <a:p>
                      <a:pPr algn="ctr">
                        <a:defRPr/>
                      </a:pPr>
                      <a:r>
                        <a:rPr lang="en-US" sz="1600" u="none" dirty="0">
                          <a:solidFill>
                            <a:srgbClr val="000000"/>
                          </a:solidFill>
                        </a:rPr>
                        <a:t>2</a:t>
                      </a:r>
                      <a:endParaRPr lang="en-US" sz="1600" dirty="0">
                        <a:latin typeface="+mn-lt"/>
                      </a:endParaRPr>
                    </a:p>
                  </a:txBody>
                  <a:tcPr/>
                </a:tc>
                <a:tc>
                  <a:txBody>
                    <a:bodyPr/>
                    <a:lstStyle/>
                    <a:p>
                      <a:endParaRPr lang="en-US" sz="1100" dirty="0">
                        <a:latin typeface="Arial"/>
                      </a:endParaRPr>
                    </a:p>
                  </a:txBody>
                  <a:tcPr/>
                </a:tc>
                <a:tc>
                  <a:txBody>
                    <a:bodyPr/>
                    <a:lstStyle/>
                    <a:p>
                      <a:endParaRPr lang="en-US" sz="1100">
                        <a:latin typeface="Arial"/>
                      </a:endParaRPr>
                    </a:p>
                  </a:txBody>
                  <a:tcPr/>
                </a:tc>
                <a:tc>
                  <a:txBody>
                    <a:bodyPr/>
                    <a:lstStyle/>
                    <a:p>
                      <a:endParaRPr lang="en-US" sz="1100">
                        <a:latin typeface="Arial"/>
                      </a:endParaRPr>
                    </a:p>
                  </a:txBody>
                  <a:tcPr/>
                </a:tc>
                <a:extLst>
                  <a:ext uri="{0D108BD9-81ED-4DB2-BD59-A6C34878D82A}">
                    <a16:rowId xmlns:a16="http://schemas.microsoft.com/office/drawing/2014/main" val="10002"/>
                  </a:ext>
                </a:extLst>
              </a:tr>
              <a:tr h="837282">
                <a:tc>
                  <a:txBody>
                    <a:bodyPr/>
                    <a:lstStyle/>
                    <a:p>
                      <a:pPr algn="ctr">
                        <a:defRPr/>
                      </a:pPr>
                      <a:r>
                        <a:rPr lang="en-US" sz="1600" u="none" dirty="0">
                          <a:solidFill>
                            <a:srgbClr val="000000"/>
                          </a:solidFill>
                        </a:rPr>
                        <a:t>3</a:t>
                      </a:r>
                      <a:endParaRPr lang="en-US" sz="1600" dirty="0">
                        <a:latin typeface="+mn-lt"/>
                      </a:endParaRPr>
                    </a:p>
                  </a:txBody>
                  <a:tcPr/>
                </a:tc>
                <a:tc>
                  <a:txBody>
                    <a:bodyPr/>
                    <a:lstStyle/>
                    <a:p>
                      <a:endParaRPr lang="en-US" sz="1100" dirty="0">
                        <a:latin typeface="Arial"/>
                      </a:endParaRPr>
                    </a:p>
                  </a:txBody>
                  <a:tcPr/>
                </a:tc>
                <a:tc>
                  <a:txBody>
                    <a:bodyPr/>
                    <a:lstStyle/>
                    <a:p>
                      <a:endParaRPr lang="en-US" sz="1100">
                        <a:latin typeface="Arial"/>
                      </a:endParaRPr>
                    </a:p>
                  </a:txBody>
                  <a:tcPr/>
                </a:tc>
                <a:tc>
                  <a:txBody>
                    <a:bodyPr/>
                    <a:lstStyle/>
                    <a:p>
                      <a:endParaRPr lang="en-US" sz="1100">
                        <a:latin typeface="Arial"/>
                      </a:endParaRPr>
                    </a:p>
                  </a:txBody>
                  <a:tcPr/>
                </a:tc>
                <a:extLst>
                  <a:ext uri="{0D108BD9-81ED-4DB2-BD59-A6C34878D82A}">
                    <a16:rowId xmlns:a16="http://schemas.microsoft.com/office/drawing/2014/main" val="10003"/>
                  </a:ext>
                </a:extLst>
              </a:tr>
              <a:tr h="848299">
                <a:tc>
                  <a:txBody>
                    <a:bodyPr/>
                    <a:lstStyle/>
                    <a:p>
                      <a:pPr algn="ctr">
                        <a:defRPr/>
                      </a:pPr>
                      <a:r>
                        <a:rPr lang="en-US" sz="1600" u="none" dirty="0">
                          <a:solidFill>
                            <a:srgbClr val="000000"/>
                          </a:solidFill>
                        </a:rPr>
                        <a:t>4</a:t>
                      </a:r>
                      <a:endParaRPr lang="en-US" sz="1600" dirty="0">
                        <a:latin typeface="+mn-lt"/>
                      </a:endParaRPr>
                    </a:p>
                  </a:txBody>
                  <a:tcPr/>
                </a:tc>
                <a:tc>
                  <a:txBody>
                    <a:bodyPr/>
                    <a:lstStyle/>
                    <a:p>
                      <a:endParaRPr lang="en-US" sz="1100" dirty="0">
                        <a:latin typeface="Arial"/>
                      </a:endParaRPr>
                    </a:p>
                  </a:txBody>
                  <a:tcPr/>
                </a:tc>
                <a:tc>
                  <a:txBody>
                    <a:bodyPr/>
                    <a:lstStyle/>
                    <a:p>
                      <a:endParaRPr lang="en-US" sz="1100" dirty="0">
                        <a:latin typeface="Arial"/>
                      </a:endParaRPr>
                    </a:p>
                  </a:txBody>
                  <a:tcPr/>
                </a:tc>
                <a:tc>
                  <a:txBody>
                    <a:bodyPr/>
                    <a:lstStyle/>
                    <a:p>
                      <a:endParaRPr lang="en-US" sz="1100">
                        <a:latin typeface="Arial"/>
                      </a:endParaRPr>
                    </a:p>
                  </a:txBody>
                  <a:tcPr/>
                </a:tc>
                <a:extLst>
                  <a:ext uri="{0D108BD9-81ED-4DB2-BD59-A6C34878D82A}">
                    <a16:rowId xmlns:a16="http://schemas.microsoft.com/office/drawing/2014/main" val="10004"/>
                  </a:ext>
                </a:extLst>
              </a:tr>
              <a:tr h="826265">
                <a:tc>
                  <a:txBody>
                    <a:bodyPr/>
                    <a:lstStyle/>
                    <a:p>
                      <a:pPr algn="ctr">
                        <a:defRPr/>
                      </a:pPr>
                      <a:r>
                        <a:rPr lang="en-US" sz="1600" u="none" dirty="0">
                          <a:solidFill>
                            <a:srgbClr val="000000"/>
                          </a:solidFill>
                        </a:rPr>
                        <a:t>5</a:t>
                      </a:r>
                      <a:endParaRPr lang="en-US" sz="1600" dirty="0">
                        <a:latin typeface="+mn-lt"/>
                      </a:endParaRPr>
                    </a:p>
                  </a:txBody>
                  <a:tcPr/>
                </a:tc>
                <a:tc>
                  <a:txBody>
                    <a:bodyPr/>
                    <a:lstStyle/>
                    <a:p>
                      <a:endParaRPr lang="en-US" sz="1100" dirty="0">
                        <a:latin typeface="Arial"/>
                      </a:endParaRPr>
                    </a:p>
                  </a:txBody>
                  <a:tcPr/>
                </a:tc>
                <a:tc>
                  <a:txBody>
                    <a:bodyPr/>
                    <a:lstStyle/>
                    <a:p>
                      <a:endParaRPr lang="en-US" sz="1100" dirty="0">
                        <a:latin typeface="Arial"/>
                      </a:endParaRPr>
                    </a:p>
                  </a:txBody>
                  <a:tcPr/>
                </a:tc>
                <a:tc>
                  <a:txBody>
                    <a:bodyPr/>
                    <a:lstStyle/>
                    <a:p>
                      <a:endParaRPr lang="en-US" sz="1100">
                        <a:latin typeface="Arial"/>
                      </a:endParaRPr>
                    </a:p>
                  </a:txBody>
                  <a:tcPr/>
                </a:tc>
                <a:extLst>
                  <a:ext uri="{0D108BD9-81ED-4DB2-BD59-A6C34878D82A}">
                    <a16:rowId xmlns:a16="http://schemas.microsoft.com/office/drawing/2014/main" val="10005"/>
                  </a:ext>
                </a:extLst>
              </a:tr>
              <a:tr h="793214">
                <a:tc>
                  <a:txBody>
                    <a:bodyPr/>
                    <a:lstStyle/>
                    <a:p>
                      <a:pPr algn="ctr">
                        <a:defRPr/>
                      </a:pPr>
                      <a:r>
                        <a:rPr lang="en-US" sz="1600" u="none" dirty="0">
                          <a:solidFill>
                            <a:srgbClr val="000000"/>
                          </a:solidFill>
                        </a:rPr>
                        <a:t>6</a:t>
                      </a:r>
                      <a:endParaRPr lang="en-US" sz="1600" dirty="0">
                        <a:latin typeface="+mn-lt"/>
                      </a:endParaRPr>
                    </a:p>
                  </a:txBody>
                  <a:tcPr/>
                </a:tc>
                <a:tc>
                  <a:txBody>
                    <a:bodyPr/>
                    <a:lstStyle/>
                    <a:p>
                      <a:endParaRPr lang="en-US" sz="1100">
                        <a:latin typeface="Arial"/>
                      </a:endParaRPr>
                    </a:p>
                  </a:txBody>
                  <a:tcPr/>
                </a:tc>
                <a:tc>
                  <a:txBody>
                    <a:bodyPr/>
                    <a:lstStyle/>
                    <a:p>
                      <a:endParaRPr lang="en-US" sz="1100">
                        <a:latin typeface="Arial"/>
                      </a:endParaRPr>
                    </a:p>
                  </a:txBody>
                  <a:tcPr/>
                </a:tc>
                <a:tc>
                  <a:txBody>
                    <a:bodyPr/>
                    <a:lstStyle/>
                    <a:p>
                      <a:endParaRPr lang="en-US" sz="1100" dirty="0">
                        <a:latin typeface="Arial"/>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11394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B803-9827-5E14-CD85-1670324D773B}"/>
              </a:ext>
            </a:extLst>
          </p:cNvPr>
          <p:cNvSpPr>
            <a:spLocks noGrp="1"/>
          </p:cNvSpPr>
          <p:nvPr>
            <p:ph type="title"/>
          </p:nvPr>
        </p:nvSpPr>
        <p:spPr/>
        <p:txBody>
          <a:bodyPr>
            <a:normAutofit fontScale="90000"/>
          </a:bodyPr>
          <a:lstStyle/>
          <a:p>
            <a:r>
              <a:rPr lang="en-GB" sz="3200" dirty="0">
                <a:latin typeface="Arial" panose="020B0604020202020204" pitchFamily="34" charset="0"/>
              </a:rPr>
              <a:t>Teacher notes on the sources:</a:t>
            </a:r>
            <a:br>
              <a:rPr lang="en-GB" sz="3200" dirty="0">
                <a:latin typeface="Arial" panose="020B0604020202020204" pitchFamily="34" charset="0"/>
              </a:rPr>
            </a:br>
            <a:endParaRPr lang="en-GB" dirty="0"/>
          </a:p>
        </p:txBody>
      </p:sp>
      <p:grpSp>
        <p:nvGrpSpPr>
          <p:cNvPr id="8" name="Post-It" descr="Post-it note to highlight text">
            <a:extLst>
              <a:ext uri="{FF2B5EF4-FFF2-40B4-BE49-F238E27FC236}">
                <a16:creationId xmlns:a16="http://schemas.microsoft.com/office/drawing/2014/main" id="{AB856AEE-1BDE-9F9E-FABA-E76325A3399F}"/>
              </a:ext>
            </a:extLst>
          </p:cNvPr>
          <p:cNvGrpSpPr/>
          <p:nvPr/>
        </p:nvGrpSpPr>
        <p:grpSpPr>
          <a:xfrm>
            <a:off x="1893321" y="628181"/>
            <a:ext cx="8405358" cy="5864693"/>
            <a:chOff x="7915572" y="3506957"/>
            <a:chExt cx="3236716" cy="2876227"/>
          </a:xfrm>
        </p:grpSpPr>
        <p:sp>
          <p:nvSpPr>
            <p:cNvPr id="9" name="Decorative-Blob">
              <a:extLst>
                <a:ext uri="{FF2B5EF4-FFF2-40B4-BE49-F238E27FC236}">
                  <a16:creationId xmlns:a16="http://schemas.microsoft.com/office/drawing/2014/main" id="{8CCE6C12-79C2-9C0A-5B6A-B52696D7A4A3}"/>
                </a:ext>
                <a:ext uri="{C183D7F6-B498-43B3-948B-1728B52AA6E4}">
                  <adec:decorative xmlns:adec="http://schemas.microsoft.com/office/drawing/2017/decorative" val="0"/>
                </a:ext>
              </a:extLst>
            </p:cNvPr>
            <p:cNvSpPr/>
            <p:nvPr/>
          </p:nvSpPr>
          <p:spPr>
            <a:xfrm>
              <a:off x="7915572" y="3778982"/>
              <a:ext cx="3236716" cy="2604202"/>
            </a:xfrm>
            <a:custGeom>
              <a:avLst/>
              <a:gdLst>
                <a:gd name="connsiteX0" fmla="*/ 83763 w 3236716"/>
                <a:gd name="connsiteY0" fmla="*/ 389447 h 2604202"/>
                <a:gd name="connsiteX1" fmla="*/ 8409 w 3236716"/>
                <a:gd name="connsiteY1" fmla="*/ 1164879 h 2604202"/>
                <a:gd name="connsiteX2" fmla="*/ 131527 w 3236716"/>
                <a:gd name="connsiteY2" fmla="*/ 2394774 h 2604202"/>
                <a:gd name="connsiteX3" fmla="*/ 1215616 w 3236716"/>
                <a:gd name="connsiteY3" fmla="*/ 2531635 h 2604202"/>
                <a:gd name="connsiteX4" fmla="*/ 2332426 w 3236716"/>
                <a:gd name="connsiteY4" fmla="*/ 2599667 h 2604202"/>
                <a:gd name="connsiteX5" fmla="*/ 3105594 w 3236716"/>
                <a:gd name="connsiteY5" fmla="*/ 2450509 h 2604202"/>
                <a:gd name="connsiteX6" fmla="*/ 3227915 w 3236716"/>
                <a:gd name="connsiteY6" fmla="*/ 2066914 h 2604202"/>
                <a:gd name="connsiteX7" fmla="*/ 3199776 w 3236716"/>
                <a:gd name="connsiteY7" fmla="*/ 1240492 h 2604202"/>
                <a:gd name="connsiteX8" fmla="*/ 3163499 w 3236716"/>
                <a:gd name="connsiteY8" fmla="*/ 620559 h 2604202"/>
                <a:gd name="connsiteX9" fmla="*/ 3024577 w 3236716"/>
                <a:gd name="connsiteY9" fmla="*/ 180003 h 2604202"/>
                <a:gd name="connsiteX10" fmla="*/ 2670105 w 3236716"/>
                <a:gd name="connsiteY10" fmla="*/ 88367 h 2604202"/>
                <a:gd name="connsiteX11" fmla="*/ 918832 w 3236716"/>
                <a:gd name="connsiteY11" fmla="*/ 27499 h 2604202"/>
                <a:gd name="connsiteX12" fmla="*/ 257009 w 3236716"/>
                <a:gd name="connsiteY12" fmla="*/ 105468 h 2604202"/>
                <a:gd name="connsiteX13" fmla="*/ 83763 w 3236716"/>
                <a:gd name="connsiteY13" fmla="*/ 389447 h 260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6716" h="2604202">
                  <a:moveTo>
                    <a:pt x="83763" y="389447"/>
                  </a:moveTo>
                  <a:cubicBezTo>
                    <a:pt x="64669" y="716290"/>
                    <a:pt x="29438" y="838134"/>
                    <a:pt x="8409" y="1164879"/>
                  </a:cubicBezTo>
                  <a:cubicBezTo>
                    <a:pt x="-394" y="1301603"/>
                    <a:pt x="-33159" y="2316686"/>
                    <a:pt x="131527" y="2394774"/>
                  </a:cubicBezTo>
                  <a:cubicBezTo>
                    <a:pt x="497576" y="2568273"/>
                    <a:pt x="860750" y="2517674"/>
                    <a:pt x="1215616" y="2531635"/>
                  </a:cubicBezTo>
                  <a:cubicBezTo>
                    <a:pt x="1579285" y="2545921"/>
                    <a:pt x="1934910" y="2622272"/>
                    <a:pt x="2332426" y="2599667"/>
                  </a:cubicBezTo>
                  <a:cubicBezTo>
                    <a:pt x="2495390" y="2590408"/>
                    <a:pt x="2985226" y="2559846"/>
                    <a:pt x="3105594" y="2450509"/>
                  </a:cubicBezTo>
                  <a:cubicBezTo>
                    <a:pt x="3209506" y="2356073"/>
                    <a:pt x="3217571" y="2197243"/>
                    <a:pt x="3227915" y="2066914"/>
                  </a:cubicBezTo>
                  <a:cubicBezTo>
                    <a:pt x="3251352" y="1771896"/>
                    <a:pt x="3221948" y="1533778"/>
                    <a:pt x="3199776" y="1240492"/>
                  </a:cubicBezTo>
                  <a:cubicBezTo>
                    <a:pt x="3186647" y="1066595"/>
                    <a:pt x="3173880" y="794866"/>
                    <a:pt x="3163499" y="620559"/>
                  </a:cubicBezTo>
                  <a:cubicBezTo>
                    <a:pt x="3152866" y="441577"/>
                    <a:pt x="3207806" y="282935"/>
                    <a:pt x="3024577" y="180003"/>
                  </a:cubicBezTo>
                  <a:cubicBezTo>
                    <a:pt x="2924578" y="123816"/>
                    <a:pt x="2783406" y="100722"/>
                    <a:pt x="2670105" y="88367"/>
                  </a:cubicBezTo>
                  <a:cubicBezTo>
                    <a:pt x="2045853" y="20298"/>
                    <a:pt x="1579734" y="-36327"/>
                    <a:pt x="918832" y="27499"/>
                  </a:cubicBezTo>
                  <a:cubicBezTo>
                    <a:pt x="745720" y="44216"/>
                    <a:pt x="414714" y="32219"/>
                    <a:pt x="257009" y="105468"/>
                  </a:cubicBezTo>
                  <a:cubicBezTo>
                    <a:pt x="138992" y="160284"/>
                    <a:pt x="87976" y="251277"/>
                    <a:pt x="83763" y="389447"/>
                  </a:cubicBezTo>
                  <a:close/>
                </a:path>
              </a:pathLst>
            </a:custGeom>
            <a:solidFill>
              <a:srgbClr val="F5B6CD"/>
            </a:solidFill>
            <a:ln w="3609" cap="flat">
              <a:noFill/>
              <a:prstDash val="solid"/>
              <a:round/>
            </a:ln>
          </p:spPr>
          <p:txBody>
            <a:bodyPr rtlCol="0" anchor="ctr"/>
            <a:lstStyle/>
            <a:p>
              <a:endParaRPr lang="en-US" dirty="0"/>
            </a:p>
          </p:txBody>
        </p:sp>
        <p:sp>
          <p:nvSpPr>
            <p:cNvPr id="10" name="Main-Text" descr="Post-it note to highlight text">
              <a:extLst>
                <a:ext uri="{FF2B5EF4-FFF2-40B4-BE49-F238E27FC236}">
                  <a16:creationId xmlns:a16="http://schemas.microsoft.com/office/drawing/2014/main" id="{89B55ABB-B864-AD32-0BEA-7F0D7C0E3AFF}"/>
                </a:ext>
              </a:extLst>
            </p:cNvPr>
            <p:cNvSpPr txBox="1"/>
            <p:nvPr/>
          </p:nvSpPr>
          <p:spPr>
            <a:xfrm>
              <a:off x="8267256" y="4029175"/>
              <a:ext cx="2574916" cy="2224997"/>
            </a:xfrm>
            <a:prstGeom prst="rect">
              <a:avLst/>
            </a:prstGeom>
            <a:noFill/>
          </p:spPr>
          <p:txBody>
            <a:bodyPr wrap="square" rtlCol="0">
              <a:spAutoFit/>
            </a:bodyPr>
            <a:lstStyle/>
            <a:p>
              <a:pPr algn="ctr">
                <a:lnSpc>
                  <a:spcPct val="150000"/>
                </a:lnSpc>
              </a:pPr>
              <a:r>
                <a:rPr lang="en-GB" sz="2800" dirty="0">
                  <a:latin typeface="Arial" panose="020B0604020202020204" pitchFamily="34" charset="0"/>
                </a:rPr>
                <a:t>Due to copyright</a:t>
              </a:r>
            </a:p>
            <a:p>
              <a:pPr algn="ctr">
                <a:lnSpc>
                  <a:spcPct val="150000"/>
                </a:lnSpc>
              </a:pPr>
              <a:r>
                <a:rPr lang="en-GB" sz="2800" dirty="0">
                  <a:latin typeface="Arial" panose="020B0604020202020204" pitchFamily="34" charset="0"/>
                </a:rPr>
                <a:t>the sources for the First World War</a:t>
              </a:r>
            </a:p>
            <a:p>
              <a:pPr algn="ctr">
                <a:lnSpc>
                  <a:spcPct val="150000"/>
                </a:lnSpc>
              </a:pPr>
              <a:r>
                <a:rPr lang="en-GB" sz="2800" dirty="0">
                  <a:latin typeface="Arial" panose="020B0604020202020204" pitchFamily="34" charset="0"/>
                </a:rPr>
                <a:t>have far fewer images than for</a:t>
              </a:r>
            </a:p>
            <a:p>
              <a:pPr algn="ctr">
                <a:lnSpc>
                  <a:spcPct val="150000"/>
                </a:lnSpc>
              </a:pPr>
              <a:r>
                <a:rPr lang="en-GB" sz="2800" dirty="0">
                  <a:latin typeface="Arial" panose="020B0604020202020204" pitchFamily="34" charset="0"/>
                </a:rPr>
                <a:t>the Second World War.</a:t>
              </a:r>
            </a:p>
            <a:p>
              <a:pPr algn="ctr">
                <a:lnSpc>
                  <a:spcPct val="150000"/>
                </a:lnSpc>
              </a:pPr>
              <a:r>
                <a:rPr lang="en-GB" sz="2800" dirty="0">
                  <a:latin typeface="Arial" panose="020B0604020202020204" pitchFamily="34" charset="0"/>
                </a:rPr>
                <a:t>Please feel free to add any images you have the rights to use to enhance the sources presented in this lesson.</a:t>
              </a:r>
            </a:p>
          </p:txBody>
        </p:sp>
        <p:pic>
          <p:nvPicPr>
            <p:cNvPr id="11" name="Decorative-Washi" descr="Decorative shape">
              <a:extLst>
                <a:ext uri="{FF2B5EF4-FFF2-40B4-BE49-F238E27FC236}">
                  <a16:creationId xmlns:a16="http://schemas.microsoft.com/office/drawing/2014/main" id="{246EEA67-6E53-AFC1-1FC9-93E51038A4C3}"/>
                </a:ext>
              </a:extLst>
            </p:cNvPr>
            <p:cNvPicPr>
              <a:picLocks noChangeAspect="1"/>
            </p:cNvPicPr>
            <p:nvPr/>
          </p:nvPicPr>
          <p:blipFill>
            <a:blip r:embed="rId2"/>
            <a:stretch>
              <a:fillRect/>
            </a:stretch>
          </p:blipFill>
          <p:spPr>
            <a:xfrm rot="21186504">
              <a:off x="9292757" y="3506957"/>
              <a:ext cx="538040" cy="632988"/>
            </a:xfrm>
            <a:prstGeom prst="rect">
              <a:avLst/>
            </a:prstGeom>
          </p:spPr>
        </p:pic>
      </p:grpSp>
    </p:spTree>
    <p:extLst>
      <p:ext uri="{BB962C8B-B14F-4D97-AF65-F5344CB8AC3E}">
        <p14:creationId xmlns:p14="http://schemas.microsoft.com/office/powerpoint/2010/main" val="89745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vertical)">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6E69A-57F4-B446-583F-BE09D4457776}"/>
              </a:ext>
            </a:extLst>
          </p:cNvPr>
          <p:cNvSpPr>
            <a:spLocks noGrp="1"/>
          </p:cNvSpPr>
          <p:nvPr>
            <p:ph type="title"/>
          </p:nvPr>
        </p:nvSpPr>
        <p:spPr/>
        <p:txBody>
          <a:bodyPr/>
          <a:lstStyle/>
          <a:p>
            <a:r>
              <a:rPr lang="en-GB" dirty="0"/>
              <a:t>Activity 1 – WW1 Sources</a:t>
            </a:r>
          </a:p>
        </p:txBody>
      </p:sp>
      <p:grpSp>
        <p:nvGrpSpPr>
          <p:cNvPr id="4" name="Post-It" descr="Post-it note to highlight text">
            <a:extLst>
              <a:ext uri="{FF2B5EF4-FFF2-40B4-BE49-F238E27FC236}">
                <a16:creationId xmlns:a16="http://schemas.microsoft.com/office/drawing/2014/main" id="{DA79D9AC-8E4A-74DE-88E2-8DD84C7DF4A7}"/>
              </a:ext>
            </a:extLst>
          </p:cNvPr>
          <p:cNvGrpSpPr/>
          <p:nvPr/>
        </p:nvGrpSpPr>
        <p:grpSpPr>
          <a:xfrm>
            <a:off x="2196445" y="1447564"/>
            <a:ext cx="7286920" cy="4370488"/>
            <a:chOff x="2238294" y="3190979"/>
            <a:chExt cx="2947874" cy="2993642"/>
          </a:xfrm>
        </p:grpSpPr>
        <p:sp>
          <p:nvSpPr>
            <p:cNvPr id="5" name="Decorative-Blob">
              <a:extLst>
                <a:ext uri="{FF2B5EF4-FFF2-40B4-BE49-F238E27FC236}">
                  <a16:creationId xmlns:a16="http://schemas.microsoft.com/office/drawing/2014/main" id="{A8796D5B-5CE2-1FB7-9748-370B927B1A40}"/>
                </a:ext>
                <a:ext uri="{C183D7F6-B498-43B3-948B-1728B52AA6E4}">
                  <adec:decorative xmlns:adec="http://schemas.microsoft.com/office/drawing/2017/decorative" val="1"/>
                </a:ext>
              </a:extLst>
            </p:cNvPr>
            <p:cNvSpPr/>
            <p:nvPr/>
          </p:nvSpPr>
          <p:spPr>
            <a:xfrm>
              <a:off x="2238294" y="3190979"/>
              <a:ext cx="2947874" cy="2993642"/>
            </a:xfrm>
            <a:custGeom>
              <a:avLst/>
              <a:gdLst>
                <a:gd name="connsiteX0" fmla="*/ 76272 w 2947874"/>
                <a:gd name="connsiteY0" fmla="*/ 447743 h 2993642"/>
                <a:gd name="connsiteX1" fmla="*/ 7643 w 2947874"/>
                <a:gd name="connsiteY1" fmla="*/ 1339135 h 2993642"/>
                <a:gd name="connsiteX2" fmla="*/ 119773 w 2947874"/>
                <a:gd name="connsiteY2" fmla="*/ 2752952 h 2993642"/>
                <a:gd name="connsiteX3" fmla="*/ 1107119 w 2947874"/>
                <a:gd name="connsiteY3" fmla="*/ 2910280 h 2993642"/>
                <a:gd name="connsiteX4" fmla="*/ 2124266 w 2947874"/>
                <a:gd name="connsiteY4" fmla="*/ 2988486 h 2993642"/>
                <a:gd name="connsiteX5" fmla="*/ 2828436 w 2947874"/>
                <a:gd name="connsiteY5" fmla="*/ 2817022 h 2993642"/>
                <a:gd name="connsiteX6" fmla="*/ 2939842 w 2947874"/>
                <a:gd name="connsiteY6" fmla="*/ 2376064 h 2993642"/>
                <a:gd name="connsiteX7" fmla="*/ 2914214 w 2947874"/>
                <a:gd name="connsiteY7" fmla="*/ 1426056 h 2993642"/>
                <a:gd name="connsiteX8" fmla="*/ 2881174 w 2947874"/>
                <a:gd name="connsiteY8" fmla="*/ 713417 h 2993642"/>
                <a:gd name="connsiteX9" fmla="*/ 2754649 w 2947874"/>
                <a:gd name="connsiteY9" fmla="*/ 206979 h 2993642"/>
                <a:gd name="connsiteX10" fmla="*/ 2431810 w 2947874"/>
                <a:gd name="connsiteY10" fmla="*/ 101639 h 2993642"/>
                <a:gd name="connsiteX11" fmla="*/ 836820 w 2947874"/>
                <a:gd name="connsiteY11" fmla="*/ 31669 h 2993642"/>
                <a:gd name="connsiteX12" fmla="*/ 234058 w 2947874"/>
                <a:gd name="connsiteY12" fmla="*/ 121296 h 2993642"/>
                <a:gd name="connsiteX13" fmla="*/ 76272 w 2947874"/>
                <a:gd name="connsiteY13" fmla="*/ 447743 h 299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7874" h="2993642">
                  <a:moveTo>
                    <a:pt x="76272" y="447743"/>
                  </a:moveTo>
                  <a:cubicBezTo>
                    <a:pt x="58882" y="823463"/>
                    <a:pt x="26795" y="963528"/>
                    <a:pt x="7643" y="1339135"/>
                  </a:cubicBezTo>
                  <a:cubicBezTo>
                    <a:pt x="-375" y="1496305"/>
                    <a:pt x="-30216" y="2663187"/>
                    <a:pt x="119773" y="2752952"/>
                  </a:cubicBezTo>
                  <a:cubicBezTo>
                    <a:pt x="453156" y="2952397"/>
                    <a:pt x="783921" y="2894231"/>
                    <a:pt x="1107119" y="2910280"/>
                  </a:cubicBezTo>
                  <a:cubicBezTo>
                    <a:pt x="1438334" y="2926702"/>
                    <a:pt x="1762224" y="3014471"/>
                    <a:pt x="2124266" y="2988486"/>
                  </a:cubicBezTo>
                  <a:cubicBezTo>
                    <a:pt x="2272687" y="2977842"/>
                    <a:pt x="2718810" y="2942709"/>
                    <a:pt x="2828436" y="2817022"/>
                  </a:cubicBezTo>
                  <a:cubicBezTo>
                    <a:pt x="2923075" y="2708464"/>
                    <a:pt x="2930421" y="2525883"/>
                    <a:pt x="2939842" y="2376064"/>
                  </a:cubicBezTo>
                  <a:cubicBezTo>
                    <a:pt x="2961188" y="2036928"/>
                    <a:pt x="2934407" y="1763201"/>
                    <a:pt x="2914214" y="1426056"/>
                  </a:cubicBezTo>
                  <a:cubicBezTo>
                    <a:pt x="2902257" y="1226154"/>
                    <a:pt x="2890628" y="913789"/>
                    <a:pt x="2881174" y="713417"/>
                  </a:cubicBezTo>
                  <a:cubicBezTo>
                    <a:pt x="2871490" y="507668"/>
                    <a:pt x="2921527" y="325303"/>
                    <a:pt x="2754649" y="206979"/>
                  </a:cubicBezTo>
                  <a:cubicBezTo>
                    <a:pt x="2663575" y="142389"/>
                    <a:pt x="2535000" y="115842"/>
                    <a:pt x="2431810" y="101639"/>
                  </a:cubicBezTo>
                  <a:cubicBezTo>
                    <a:pt x="1863267" y="23391"/>
                    <a:pt x="1438743" y="-41702"/>
                    <a:pt x="836820" y="31669"/>
                  </a:cubicBezTo>
                  <a:cubicBezTo>
                    <a:pt x="679156" y="50886"/>
                    <a:pt x="377689" y="37095"/>
                    <a:pt x="234058" y="121296"/>
                  </a:cubicBezTo>
                  <a:cubicBezTo>
                    <a:pt x="126572" y="184311"/>
                    <a:pt x="80109" y="288910"/>
                    <a:pt x="76272" y="447743"/>
                  </a:cubicBezTo>
                  <a:close/>
                </a:path>
              </a:pathLst>
            </a:custGeom>
            <a:solidFill>
              <a:schemeClr val="accent2">
                <a:lumMod val="40000"/>
                <a:lumOff val="60000"/>
              </a:schemeClr>
            </a:solidFill>
            <a:ln w="3294" cap="flat">
              <a:noFill/>
              <a:prstDash val="solid"/>
              <a:round/>
            </a:ln>
          </p:spPr>
          <p:txBody>
            <a:bodyPr vert="horz" lIns="108000" tIns="108000" rIns="180000" bIns="180000" rtlCol="0" anchor="ctr"/>
            <a:lstStyle/>
            <a:p>
              <a:endParaRPr lang="en-US" dirty="0"/>
            </a:p>
          </p:txBody>
        </p:sp>
        <p:sp>
          <p:nvSpPr>
            <p:cNvPr id="8" name="Main-Text" descr="Post-it note to highlight text">
              <a:extLst>
                <a:ext uri="{FF2B5EF4-FFF2-40B4-BE49-F238E27FC236}">
                  <a16:creationId xmlns:a16="http://schemas.microsoft.com/office/drawing/2014/main" id="{F9502FD4-950E-4462-AB6D-35540CC67F30}"/>
                </a:ext>
              </a:extLst>
            </p:cNvPr>
            <p:cNvSpPr txBox="1"/>
            <p:nvPr/>
          </p:nvSpPr>
          <p:spPr>
            <a:xfrm>
              <a:off x="2370269" y="3884125"/>
              <a:ext cx="2683925" cy="1328146"/>
            </a:xfrm>
            <a:prstGeom prst="rect">
              <a:avLst/>
            </a:prstGeom>
            <a:noFill/>
          </p:spPr>
          <p:txBody>
            <a:bodyPr wrap="square" rtlCol="0">
              <a:spAutoFit/>
            </a:bodyPr>
            <a:lstStyle/>
            <a:p>
              <a:pPr algn="ctr"/>
              <a:r>
                <a:rPr lang="en-GB" sz="6000" dirty="0">
                  <a:latin typeface="Arial" panose="020B0604020202020204" pitchFamily="34" charset="0"/>
                  <a:cs typeface="Arial" panose="020B0604020202020204" pitchFamily="34" charset="0"/>
                </a:rPr>
                <a:t>First World War Sources</a:t>
              </a:r>
            </a:p>
          </p:txBody>
        </p:sp>
      </p:grpSp>
    </p:spTree>
    <p:extLst>
      <p:ext uri="{BB962C8B-B14F-4D97-AF65-F5344CB8AC3E}">
        <p14:creationId xmlns:p14="http://schemas.microsoft.com/office/powerpoint/2010/main" val="2046431730"/>
      </p:ext>
    </p:extLst>
  </p:cSld>
  <p:clrMapOvr>
    <a:masterClrMapping/>
  </p:clrMapOvr>
</p:sld>
</file>

<file path=ppt/theme/theme1.xml><?xml version="1.0" encoding="utf-8"?>
<a:theme xmlns:a="http://schemas.openxmlformats.org/drawingml/2006/main" name="Office Theme">
  <a:themeElements>
    <a:clrScheme name="HistoricEngland-Colours">
      <a:dk1>
        <a:srgbClr val="000000"/>
      </a:dk1>
      <a:lt1>
        <a:srgbClr val="FFFFFF"/>
      </a:lt1>
      <a:dk2>
        <a:srgbClr val="1F497D"/>
      </a:dk2>
      <a:lt2>
        <a:srgbClr val="EEECE1"/>
      </a:lt2>
      <a:accent1>
        <a:srgbClr val="65B9E3"/>
      </a:accent1>
      <a:accent2>
        <a:srgbClr val="F192B3"/>
      </a:accent2>
      <a:accent3>
        <a:srgbClr val="7FB5A9"/>
      </a:accent3>
      <a:accent4>
        <a:srgbClr val="F5C946"/>
      </a:accent4>
      <a:accent5>
        <a:srgbClr val="A761FF"/>
      </a:accent5>
      <a:accent6>
        <a:srgbClr val="F18C5C"/>
      </a:accent6>
      <a:hlink>
        <a:srgbClr val="32A2D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6E8938743425438F2EDCFC960B8DB1" ma:contentTypeVersion="15" ma:contentTypeDescription="Create a new document." ma:contentTypeScope="" ma:versionID="b874dd9b998a3b814aeccda84769c1ef">
  <xsd:schema xmlns:xsd="http://www.w3.org/2001/XMLSchema" xmlns:xs="http://www.w3.org/2001/XMLSchema" xmlns:p="http://schemas.microsoft.com/office/2006/metadata/properties" xmlns:ns3="3cb168fb-557d-4aff-aaa1-591c64e5f6f0" xmlns:ns4="be30f734-6a04-496a-ba73-5e5e8d7e44d2" targetNamespace="http://schemas.microsoft.com/office/2006/metadata/properties" ma:root="true" ma:fieldsID="bc6165daa2a6fe768080225ad7a2e212" ns3:_="" ns4:_="">
    <xsd:import namespace="3cb168fb-557d-4aff-aaa1-591c64e5f6f0"/>
    <xsd:import namespace="be30f734-6a04-496a-ba73-5e5e8d7e44d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b168fb-557d-4aff-aaa1-591c64e5f6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30f734-6a04-496a-ba73-5e5e8d7e44d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cb168fb-557d-4aff-aaa1-591c64e5f6f0">
      <UserInfo>
        <DisplayName>Horsley, Daisy</DisplayName>
        <AccountId>21</AccountId>
        <AccountType/>
      </UserInfo>
      <UserInfo>
        <DisplayName>Angel, Victoria</DisplayName>
        <AccountId>24</AccountId>
        <AccountType/>
      </UserInfo>
    </SharedWithUsers>
    <_activity xmlns="be30f734-6a04-496a-ba73-5e5e8d7e44d2" xsi:nil="true"/>
  </documentManagement>
</p:properties>
</file>

<file path=customXml/itemProps1.xml><?xml version="1.0" encoding="utf-8"?>
<ds:datastoreItem xmlns:ds="http://schemas.openxmlformats.org/officeDocument/2006/customXml" ds:itemID="{8921F565-DE58-4D2E-B103-5CB618AE7BD9}">
  <ds:schemaRefs>
    <ds:schemaRef ds:uri="http://schemas.microsoft.com/sharepoint/v3/contenttype/forms"/>
  </ds:schemaRefs>
</ds:datastoreItem>
</file>

<file path=customXml/itemProps2.xml><?xml version="1.0" encoding="utf-8"?>
<ds:datastoreItem xmlns:ds="http://schemas.openxmlformats.org/officeDocument/2006/customXml" ds:itemID="{C904DFA7-9813-4078-BFF1-CD3E0309C097}">
  <ds:schemaRefs>
    <ds:schemaRef ds:uri="3cb168fb-557d-4aff-aaa1-591c64e5f6f0"/>
    <ds:schemaRef ds:uri="be30f734-6a04-496a-ba73-5e5e8d7e44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16D2E43-4F90-40BF-B410-9AF81C15F411}">
  <ds:schemaRefs>
    <ds:schemaRef ds:uri="http://purl.org/dc/dcmitype/"/>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purl.org/dc/terms/"/>
    <ds:schemaRef ds:uri="http://schemas.openxmlformats.org/package/2006/metadata/core-properties"/>
    <ds:schemaRef ds:uri="be30f734-6a04-496a-ba73-5e5e8d7e44d2"/>
    <ds:schemaRef ds:uri="3cb168fb-557d-4aff-aaa1-591c64e5f6f0"/>
  </ds:schemaRefs>
</ds:datastoreItem>
</file>

<file path=docProps/app.xml><?xml version="1.0" encoding="utf-8"?>
<Properties xmlns="http://schemas.openxmlformats.org/officeDocument/2006/extended-properties" xmlns:vt="http://schemas.openxmlformats.org/officeDocument/2006/docPropsVTypes">
  <TotalTime>678</TotalTime>
  <Words>3285</Words>
  <Application>Microsoft Office PowerPoint</Application>
  <PresentationFormat>Widescreen</PresentationFormat>
  <Paragraphs>188</Paragraphs>
  <Slides>31</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Source Sans Pro</vt:lpstr>
      <vt:lpstr>Source Sans Pro Bold</vt:lpstr>
      <vt:lpstr>Office Theme</vt:lpstr>
      <vt:lpstr>To what extent were the First &amp; Second World Wars factors in the understanding and treatment of Post Traumatic Stress Disorder (PTSD)? </vt:lpstr>
      <vt:lpstr> To what extent were the First &amp; Second World Wars factors in the understanding and treatment of Post Traumatic Stress Disorder (PTSD)? </vt:lpstr>
      <vt:lpstr> To what extent were the First &amp; Second World Wars factors in the understanding and treatment of Post Traumatic Stress Disorder (PTSD)? 2 </vt:lpstr>
      <vt:lpstr>PTSD – What do you know or think you know about it?</vt:lpstr>
      <vt:lpstr>PSTD</vt:lpstr>
      <vt:lpstr>Activity 1</vt:lpstr>
      <vt:lpstr>Table1</vt:lpstr>
      <vt:lpstr>Teacher notes on the sources: </vt:lpstr>
      <vt:lpstr>Activity 1 – WW1 Sources</vt:lpstr>
      <vt:lpstr>Craiglockhart War Hospital</vt:lpstr>
      <vt:lpstr>Photo 1</vt:lpstr>
      <vt:lpstr>Electric shock treatment</vt:lpstr>
      <vt:lpstr>Electric shock treatment 1</vt:lpstr>
      <vt:lpstr>Electric shock treatment 2</vt:lpstr>
      <vt:lpstr>Further information</vt:lpstr>
      <vt:lpstr>Activity 1 – WW2 Sources</vt:lpstr>
      <vt:lpstr>Photo 2</vt:lpstr>
      <vt:lpstr>Additional image information</vt:lpstr>
      <vt:lpstr>Photo 3</vt:lpstr>
      <vt:lpstr>Additional image information 1</vt:lpstr>
      <vt:lpstr>Photo 4</vt:lpstr>
      <vt:lpstr>Additional image information 2</vt:lpstr>
      <vt:lpstr>Photo 5</vt:lpstr>
      <vt:lpstr>Additional image information 3</vt:lpstr>
      <vt:lpstr>Second World War – Source 5</vt:lpstr>
      <vt:lpstr>Second World War – Source 6</vt:lpstr>
      <vt:lpstr>Activity 2</vt:lpstr>
      <vt:lpstr>Activity 3</vt:lpstr>
      <vt:lpstr>Activity 4</vt:lpstr>
      <vt:lpstr> Words and phrases to describe progress </vt:lpstr>
      <vt:lpstr>More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Cheese, Emily-Ann</dc:creator>
  <cp:lastModifiedBy>McHarg, Catherine</cp:lastModifiedBy>
  <cp:revision>5</cp:revision>
  <dcterms:created xsi:type="dcterms:W3CDTF">2022-11-29T11:24:41Z</dcterms:created>
  <dcterms:modified xsi:type="dcterms:W3CDTF">2024-08-06T14:37:21Z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0x010100AE6E8938743425438F2EDCFC960B8DB1</vt:lpwstr>
  </property>
  <property fmtid="{D5CDD505-2E9C-101B-9397-08002B2CF9AE}" pid="3" name="MediaServiceImageTags">
    <vt:lpwstr/>
  </property>
</Properties>
</file>