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362" r:id="rId5"/>
    <p:sldId id="363" r:id="rId6"/>
    <p:sldId id="364" r:id="rId7"/>
    <p:sldId id="365" r:id="rId8"/>
    <p:sldId id="366" r:id="rId9"/>
    <p:sldId id="367" r:id="rId10"/>
    <p:sldId id="368" r:id="rId11"/>
    <p:sldId id="369" r:id="rId12"/>
    <p:sldId id="370" r:id="rId13"/>
    <p:sldId id="371" r:id="rId14"/>
    <p:sldId id="372" r:id="rId15"/>
    <p:sldId id="373" r:id="rId16"/>
    <p:sldId id="374" r:id="rId17"/>
    <p:sldId id="375" r:id="rId18"/>
    <p:sldId id="376" r:id="rId19"/>
    <p:sldId id="377" r:id="rId20"/>
    <p:sldId id="378" r:id="rId21"/>
    <p:sldId id="379" r:id="rId22"/>
    <p:sldId id="380" r:id="rId23"/>
    <p:sldId id="381" r:id="rId24"/>
    <p:sldId id="382" r:id="rId25"/>
    <p:sldId id="383" r:id="rId26"/>
    <p:sldId id="384" r:id="rId27"/>
    <p:sldId id="385" r:id="rId28"/>
    <p:sldId id="386" r:id="rId29"/>
    <p:sldId id="387" r:id="rId30"/>
    <p:sldId id="388" r:id="rId31"/>
    <p:sldId id="40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946"/>
    <a:srgbClr val="7AA62C"/>
    <a:srgbClr val="ADD0F0"/>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395"/>
  </p:normalViewPr>
  <p:slideViewPr>
    <p:cSldViewPr snapToGrid="0">
      <p:cViewPr varScale="1">
        <p:scale>
          <a:sx n="94" d="100"/>
          <a:sy n="94" d="100"/>
        </p:scale>
        <p:origin x="432" y="90"/>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6B96475F-B775-4AF1-9478-5C446A43ECAB}"/>
    <pc:docChg chg="modSld">
      <pc:chgData name="McHarg, Catherine" userId="88b8f76c-9ae3-4745-88eb-fe0667a22af5" providerId="ADAL" clId="{6B96475F-B775-4AF1-9478-5C446A43ECAB}" dt="2024-08-09T10:43:12.741" v="1" actId="20577"/>
      <pc:docMkLst>
        <pc:docMk/>
      </pc:docMkLst>
      <pc:sldChg chg="modSp mod">
        <pc:chgData name="McHarg, Catherine" userId="88b8f76c-9ae3-4745-88eb-fe0667a22af5" providerId="ADAL" clId="{6B96475F-B775-4AF1-9478-5C446A43ECAB}" dt="2024-08-09T10:43:12.741" v="1" actId="20577"/>
        <pc:sldMkLst>
          <pc:docMk/>
          <pc:sldMk cId="946728682" sldId="387"/>
        </pc:sldMkLst>
        <pc:spChg chg="mod">
          <ac:chgData name="McHarg, Catherine" userId="88b8f76c-9ae3-4745-88eb-fe0667a22af5" providerId="ADAL" clId="{6B96475F-B775-4AF1-9478-5C446A43ECAB}" dt="2024-08-09T10:43:12.741" v="1" actId="20577"/>
          <ac:spMkLst>
            <pc:docMk/>
            <pc:sldMk cId="946728682" sldId="387"/>
            <ac:spMk id="3" creationId="{D9C84C9D-14EB-979D-A303-18F28A7E6EE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8/9/2024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8/9/2024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istoricengland.org.uk/images-books/photos/item/MED01/01/053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istoricengland.org.uk/images-books/photos/item/MED01/01/053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istoricengland.org.uk/images-books/photos/item/MED01/01/137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istoricengland.org.uk/images-books/photos/item/MED01/01/084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istoricengland.org.uk/images-books/photos/item/MED01/01/0199"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iwm.org.uk/corporate/privacy-copyright/licence"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commons.wikimedia.org/wiki/File:The_Women%27s_Land_Army_in_Britain_during_the_Second_World_War_HU63784.jpg"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iwm.org.uk/collections/item/object/205020931"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iwm.org.uk/corporate/privacy-copyright/licence"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ommons.wikimedia.org/wiki/File:Colossus.jpg"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en.wikipedia.org/wiki/public_domain" TargetMode="External"/><Relationship Id="rId4" Type="http://schemas.openxmlformats.org/officeDocument/2006/relationships/hyperlink" Target="https://en.wikipedia.org/wiki/Crown_copyright"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Monument_to_the_Women_of_World_War_II"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commons.wikimedia.org/wiki/File:UK-2014-London-Monument_to_the_Women_of_World_War_II_(1).jpg"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how-did-the-second-world-war-change-the-lives-of-women-on-the-home-fron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ki/File:UK-2014-London-Monument_to_the_Women_of_World_War_II_(1).jp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istoricengland.org.uk/images-books/photos/item/MED01/01/004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File:UK-2014-London-Monument_to_the_Women_of_World_War_II_(1).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istoricengland.org.uk/images-books/photos/item/MED01/01/004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Image: </a:t>
            </a:r>
            <a:r>
              <a:rPr lang="en-GB">
                <a:latin typeface="Arial" panose="020B0604020202020204" pitchFamily="34" charset="0"/>
                <a:cs typeface="Arial" panose="020B0604020202020204" pitchFamily="34" charset="0"/>
              </a:rPr>
              <a:t>Andrew Shiva / Wikipedia</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3813586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Women are recognised for their war efforts. Uniforms made easier to use/wear during the war, affected nurses.  Little impact on women but made work easier.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lnSpc>
                <a:spcPct val="107000"/>
              </a:lnSpc>
              <a:spcAft>
                <a:spcPts val="800"/>
              </a:spcAft>
            </a:pPr>
            <a:r>
              <a:rPr lang="en-GB" dirty="0"/>
              <a:t>Image: </a:t>
            </a:r>
            <a:r>
              <a:rPr lang="en-GB" b="0" i="0" dirty="0">
                <a:solidFill>
                  <a:srgbClr val="151515"/>
                </a:solidFill>
                <a:effectLst/>
                <a:latin typeface="Source Sans Pro" panose="020B0503030403020204" pitchFamily="34" charset="0"/>
              </a:rPr>
              <a:t>Source: Historic England Archive Ref: MED01/01/0530 Date: 26 Sep 1939 -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https://historicengland.org.uk/images-books/photos/item/MED01/01/0530</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131530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NB: More than one group of women may be affected</a:t>
            </a:r>
            <a:r>
              <a:rPr lang="en-GB" baseline="0"/>
              <a:t> in some photos</a:t>
            </a:r>
            <a:endParaRPr lang="en-GB"/>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2792019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Women are recognised for their war efforts. Uniforms made easier to use/wear during the war, affected nurses.  Little impact on women but made work easier.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MED01/01/0530 Date: 26 Sep 1939 -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https://historicengland.org.uk/images-books/photos/item/MED01/01/0530</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76261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Nurses had to prepare for the blitz as well as everyone else, affects nurses, little impact on women but shows the difficult circumstances of life at the time.</a:t>
            </a:r>
          </a:p>
          <a:p>
            <a:endParaRPr lang="en-US" dirty="0"/>
          </a:p>
          <a:p>
            <a:pPr>
              <a:lnSpc>
                <a:spcPct val="107000"/>
              </a:lnSpc>
              <a:spcAft>
                <a:spcPts val="800"/>
              </a:spcAft>
            </a:pPr>
            <a:r>
              <a:rPr lang="en-GB" dirty="0"/>
              <a:t>Image: </a:t>
            </a:r>
            <a:r>
              <a:rPr lang="en-GB" b="0" i="0" dirty="0">
                <a:solidFill>
                  <a:srgbClr val="151515"/>
                </a:solidFill>
                <a:effectLst/>
                <a:latin typeface="Source Sans Pro" panose="020B0503030403020204" pitchFamily="34" charset="0"/>
              </a:rPr>
              <a:t>Source: Historic England Archive Ref: MED01/01/1376 Date: 5 Dec 1940 -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https://historicengland.org.uk/images-books/photos/item/MED01/01/1376</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1431934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Women were trained to become nursery workers, affected young women with career aspirations, also shows affects on working mothers, made life easier for working mothers, and developed new careers and opportunities for women in the childcare industry.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MED01/01/0845 Date: 13 Jul 1940 -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https://historicengland.org.uk/images-books/photos/item/MED01/01/0845</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1203752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mothers were expected to return or start work despite having a </a:t>
            </a:r>
            <a:r>
              <a:rPr lang="en-GB" dirty="0" err="1"/>
              <a:t>newborn</a:t>
            </a:r>
            <a:r>
              <a:rPr lang="en-GB" dirty="0"/>
              <a:t> baby. Storage of milk was so that mothers could go to work and leave a young baby – bottle feeding. This is a hard source, but it shows the development of the idea towards working mothers and leaving the baby at home/nursery.</a:t>
            </a:r>
          </a:p>
          <a:p>
            <a:endParaRPr lang="en-US" dirty="0"/>
          </a:p>
          <a:p>
            <a:pPr>
              <a:lnSpc>
                <a:spcPct val="107000"/>
              </a:lnSpc>
              <a:spcAft>
                <a:spcPts val="800"/>
              </a:spcAft>
            </a:pPr>
            <a:r>
              <a:rPr lang="en-GB" dirty="0"/>
              <a:t>Image: </a:t>
            </a:r>
            <a:r>
              <a:rPr lang="en-GB" b="0" i="0" dirty="0">
                <a:solidFill>
                  <a:srgbClr val="151515"/>
                </a:solidFill>
                <a:effectLst/>
                <a:latin typeface="Source Sans Pro" panose="020B0503030403020204" pitchFamily="34" charset="0"/>
              </a:rPr>
              <a:t>Source: Historic England Archive Ref: MED01/01/0199 Date: 15 Feb 1939 -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https://historicengland.org.uk/images-books/photos/item/MED01/01/0199</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1396392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This image was created and released by the Imperial War Museum on the </a:t>
            </a:r>
            <a:r>
              <a:rPr lang="en-GB" dirty="0">
                <a:effectLst/>
                <a:hlinkClick r:id="rId3"/>
              </a:rPr>
              <a:t>IWM Non Commercial Licence</a:t>
            </a:r>
            <a:r>
              <a:rPr lang="en-GB" dirty="0">
                <a:effectLst/>
              </a:rPr>
              <a:t>. Photographs taken, or artworks created, by a member of the forces during their active service duties are covered by Crown Copyright provisions. Faithful reproductions may be reused under that licence, which is considered expired 50 years after their creation.</a:t>
            </a:r>
            <a:endParaRPr lang="en-GB" dirty="0"/>
          </a:p>
          <a:p>
            <a:endParaRPr lang="en-US" dirty="0"/>
          </a:p>
          <a:p>
            <a:pPr>
              <a:lnSpc>
                <a:spcPct val="107000"/>
              </a:lnSpc>
              <a:spcAft>
                <a:spcPts val="800"/>
              </a:spcAft>
            </a:pPr>
            <a:r>
              <a:rPr lang="en-GB" dirty="0"/>
              <a:t>Photo taken from: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https://commons.wikimedia.org/wiki/File:The_Women%27s_Land_Army_in_Britain_during_the_Second_World_War_HU63784.jpg</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3291592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Photo taken from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http://www.iwm.org.uk/collections/item/object/205020931</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GB" dirty="0"/>
          </a:p>
          <a:p>
            <a:r>
              <a:rPr lang="en-GB" dirty="0">
                <a:effectLst/>
              </a:rPr>
              <a:t>This image was created and released by the Imperial War Museum on the </a:t>
            </a:r>
            <a:r>
              <a:rPr lang="en-GB" dirty="0">
                <a:effectLst/>
                <a:hlinkClick r:id="rId4"/>
              </a:rPr>
              <a:t>IWM Non Commercial Licence</a:t>
            </a:r>
            <a:r>
              <a:rPr lang="en-GB" dirty="0">
                <a:effectLst/>
              </a:rPr>
              <a:t>. Photographs taken, or artworks created, by a member of the forces during their active service duties are covered by Crown Copyright provisions. Faithful reproductions may be reused under that licence, which is considered expired 50 years after their creation.</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366640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https://commons.wikimedia.org/wiki/File:Colossus.jpg</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rtl="0"/>
            <a:endParaRPr lang="en-GB" i="1" dirty="0">
              <a:effectLst/>
            </a:endParaRPr>
          </a:p>
          <a:p>
            <a:pPr rtl="0"/>
            <a:r>
              <a:rPr lang="en-GB" i="1" dirty="0">
                <a:effectLst/>
              </a:rPr>
              <a:t>This work </a:t>
            </a:r>
            <a:r>
              <a:rPr lang="en-GB" i="1" dirty="0">
                <a:effectLst/>
                <a:hlinkClick r:id="rId4" tooltip="w:Crown copyright"/>
              </a:rPr>
              <a:t>created by the United Kingdom Government</a:t>
            </a:r>
            <a:r>
              <a:rPr lang="en-GB" i="1" dirty="0">
                <a:effectLst/>
              </a:rPr>
              <a:t> is in the </a:t>
            </a:r>
            <a:r>
              <a:rPr lang="en-GB" b="1" i="1" dirty="0">
                <a:effectLst/>
                <a:hlinkClick r:id="rId5" tooltip="w:public domain"/>
              </a:rPr>
              <a:t>public domain</a:t>
            </a:r>
            <a:r>
              <a:rPr lang="en-GB" dirty="0">
                <a:effectLst/>
              </a:rPr>
              <a:t>. </a:t>
            </a:r>
            <a:r>
              <a:rPr lang="en-GB" i="1" dirty="0">
                <a:effectLst/>
              </a:rPr>
              <a:t>This is because it is one of the following</a:t>
            </a:r>
            <a:r>
              <a:rPr lang="en-GB" dirty="0">
                <a:effectLst/>
              </a:rPr>
              <a:t>:</a:t>
            </a:r>
          </a:p>
          <a:p>
            <a:pPr rtl="0"/>
            <a:r>
              <a:rPr lang="en-GB" dirty="0">
                <a:effectLst/>
              </a:rPr>
              <a:t>It is a photograph taken prior to 1 June 1957; or</a:t>
            </a:r>
          </a:p>
          <a:p>
            <a:pPr rtl="0"/>
            <a:r>
              <a:rPr lang="en-GB" dirty="0">
                <a:effectLst/>
              </a:rPr>
              <a:t>It was published prior to 1967; or</a:t>
            </a:r>
          </a:p>
          <a:p>
            <a:pPr rtl="0"/>
            <a:r>
              <a:rPr lang="en-GB" dirty="0">
                <a:effectLst/>
              </a:rPr>
              <a:t>It is an artistic work other than a photograph or engraving (e.g. a painting) which was created prior to 1967.</a:t>
            </a:r>
          </a:p>
          <a:p>
            <a:pPr rtl="0"/>
            <a:r>
              <a:rPr lang="en-GB" dirty="0">
                <a:effectLst/>
              </a:rPr>
              <a:t>HMSO has declared that the expiry of Crown Copyrights applies worldwide</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3281252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pupils what the different clothes represent? For further information on the monument visit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https://en.wikipedia.org/wiki/Monument_to_the_Women_of_World_War_II</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GB" dirty="0">
                <a:latin typeface="Arial" panose="020B0604020202020204" pitchFamily="34" charset="0"/>
                <a:cs typeface="Arial" panose="020B0604020202020204" pitchFamily="34" charset="0"/>
              </a:rPr>
              <a:t>Andrew Shiva / Wikimedia Commons -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https://commons.wikimedia.org/wiki/File:UK-2014-London-Monument_to_the_Women_of_World_War_II_(1).jpg</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339857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solidFill>
                  <a:srgbClr val="000000"/>
                </a:solidFill>
                <a:latin typeface="Arial" panose="020B0604020202020204" pitchFamily="34" charset="0"/>
              </a:rPr>
              <a:t>Relates to: World War Two, Women’s History</a:t>
            </a:r>
          </a:p>
          <a:p>
            <a:endParaRPr lang="en-GB" sz="1200">
              <a:solidFill>
                <a:srgbClr val="000000"/>
              </a:solidFill>
              <a:latin typeface="Arial" panose="020B0604020202020204" pitchFamily="34" charset="0"/>
            </a:endParaRPr>
          </a:p>
          <a:p>
            <a:r>
              <a:rPr lang="en-GB" sz="1200">
                <a:solidFill>
                  <a:srgbClr val="000000"/>
                </a:solidFill>
                <a:latin typeface="Arial" panose="020B0604020202020204" pitchFamily="34" charset="0"/>
              </a:rPr>
              <a:t>This PPT relates to the </a:t>
            </a:r>
            <a:r>
              <a:rPr lang="en-GB" sz="1200">
                <a:solidFill>
                  <a:srgbClr val="000000"/>
                </a:solidFill>
                <a:latin typeface="Arial" panose="020B0604020202020204" pitchFamily="34" charset="0"/>
                <a:hlinkClick r:id="rId3"/>
              </a:rPr>
              <a:t>Teaching Activity: How did the Second World War change the lives of women on the Home Front?</a:t>
            </a:r>
            <a:endParaRPr lang="en-GB" sz="900">
              <a:solidFill>
                <a:srgbClr val="FFFFFF"/>
              </a:solidFill>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1765124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 </a:t>
            </a:r>
          </a:p>
          <a:p>
            <a:endParaRPr lang="en-GB" dirty="0"/>
          </a:p>
          <a:p>
            <a:r>
              <a:rPr lang="en-GB" dirty="0"/>
              <a:t>Link back to the sources pupils have gone through to make the connections between the different women identified in the sources. Discuss with them how it is hard to study the experience of women in the war due to its diversity etc. so we can only get a snapshot of the past and what life was really like.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GB" dirty="0">
                <a:latin typeface="Arial" panose="020B0604020202020204" pitchFamily="34" charset="0"/>
                <a:cs typeface="Arial" panose="020B0604020202020204" pitchFamily="34" charset="0"/>
              </a:rPr>
              <a:t>Andrew Shiva / Wikimedia Commons -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https://commons.wikimedia.org/wiki/File:UK-2014-London-Monument_to_the_Women_of_World_War_II_(1).jpg</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2475599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2854386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By adding banned words to the plenary, this will help students to use more developed vocabulary.</a:t>
            </a:r>
          </a:p>
          <a:p>
            <a:r>
              <a:rPr lang="en-GB"/>
              <a:t>Homework</a:t>
            </a:r>
            <a:r>
              <a:rPr lang="en-GB" baseline="0"/>
              <a:t> – design your own version of monument to the women of the Second World War</a:t>
            </a:r>
            <a:endParaRPr lang="en-GB"/>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4017798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notes: get pupils to construct questions about the image for example: What are they doing? What is the purpose of the group? Why is a woman watching over them? Where is this group based?  Where is the building?  How does it link to war? How important were these women?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MED01/01/0040 Date: 31 Oct 1938 -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https://historicengland.org.uk/images-books/photos/item/MED01/01/0040</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3795470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original caption that was written</a:t>
            </a:r>
            <a:r>
              <a:rPr lang="en-GB" baseline="0" dirty="0"/>
              <a:t> to go with the photograph.</a:t>
            </a:r>
          </a:p>
          <a:p>
            <a:endParaRPr lang="en-GB" baseline="0" dirty="0"/>
          </a:p>
          <a:p>
            <a:r>
              <a:rPr lang="en-GB" baseline="0" dirty="0"/>
              <a:t>Extra information: </a:t>
            </a:r>
          </a:p>
          <a:p>
            <a:r>
              <a:rPr lang="en-GB" baseline="0" dirty="0"/>
              <a:t>The Pioneer Health Centre, Peckham, was opened in 1926. The founders aimed to discover factors contributing to positive health, rather than simply an absence of illness, and attempted to maintain the health of the local population. Due to its popularity with Peckham’s community, the Centre moved to a purpose-built building in 1935. The new building “represented a revolutionary idea and design”; built with the principle that movement and visibility must not be impeded it featured few doors and was made largely of glass. A swimming pool was at its centre and the Centre also provided a gym and dance hall. The Centre created a large amount of national and international interest. Members underwent a medical examination once a year, and were monitored throughout the year as they participated in events at the Centre. With the establishment of the NHS in 1948, the Centre struggled to be accepted by policy-makers despite the positive support it had achieved. The Centre closed in 1950 but its ideals inspired further projects in the field of social biology. </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1531794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students to speculate about</a:t>
            </a:r>
            <a:r>
              <a:rPr lang="en-GB" baseline="0" dirty="0"/>
              <a:t> this image. </a:t>
            </a:r>
            <a:r>
              <a:rPr lang="en-GB" dirty="0"/>
              <a:t>For further information on the monument visit http://www.raiseyourhats.co.uk/the-monument/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GB" dirty="0">
                <a:latin typeface="Arial" panose="020B0604020202020204" pitchFamily="34" charset="0"/>
                <a:cs typeface="Arial" panose="020B0604020202020204" pitchFamily="34" charset="0"/>
              </a:rPr>
              <a:t>Andrew Shiva / Wikimedia Commons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https://commons.wikimedia.org/wiki/File:UK-2014-London-Monument_to_the_Women_of_World_War_II_(1).jpg</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3232630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students to speculate about</a:t>
            </a:r>
            <a:r>
              <a:rPr lang="en-GB" baseline="0" dirty="0"/>
              <a:t> this image. </a:t>
            </a:r>
            <a:r>
              <a:rPr lang="en-GB" dirty="0"/>
              <a:t>For further information on the monument visit http://www.raiseyourhats.co.uk/the-monument/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Source: Historic England Archive Ref: MED01/01/0040 Date: 31 Oct 1938 -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https://historicengland.org.uk/images-books/photos/item/MED01/01/0040</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1006005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Use</a:t>
            </a:r>
            <a:r>
              <a:rPr lang="en-GB" baseline="0"/>
              <a:t> the worksheet provided on the next slide for students to complete this activity</a:t>
            </a:r>
            <a:endParaRPr lang="en-GB"/>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2181950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Worksheet</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2434063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1137512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lvl1pPr>
              <a:defRPr baseline="0">
                <a:solidFill>
                  <a:srgbClr val="F5C946"/>
                </a:solidFill>
              </a:defRPr>
            </a:lvl1p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F5C946"/>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lvl1pPr>
              <a:defRPr baseline="0">
                <a:solidFill>
                  <a:srgbClr val="B58906"/>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B58906"/>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F5C946"/>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rgbClr val="B58906"/>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F5C946"/>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F5C946"/>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F5C946"/>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F5C946"/>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B58906"/>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B58906"/>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sp>
        <p:nvSpPr>
          <p:cNvPr id="8" name="TextBox 7">
            <a:extLst>
              <a:ext uri="{FF2B5EF4-FFF2-40B4-BE49-F238E27FC236}">
                <a16:creationId xmlns:a16="http://schemas.microsoft.com/office/drawing/2014/main" id="{D735DA5C-8636-113C-BE4F-E6FD7062F037}"/>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rPr>
              <a:t>HistoricEngland.org.uk/Education </a:t>
            </a:r>
            <a:r>
              <a:rPr lang="en-US" sz="1600" baseline="0">
                <a:solidFill>
                  <a:srgbClr val="737373"/>
                </a:solidFill>
                <a:latin typeface="Arial" panose="020B0604020202020204" pitchFamily="34" charset="0"/>
                <a:cs typeface="Arial" panose="020B0604020202020204" pitchFamily="34" charset="0"/>
              </a:rPr>
              <a:t>| contact@historicengland.org.uk</a:t>
            </a:r>
          </a:p>
        </p:txBody>
      </p:sp>
      <p:pic>
        <p:nvPicPr>
          <p:cNvPr id="2" name="Picture 7">
            <a:extLst>
              <a:ext uri="{FF2B5EF4-FFF2-40B4-BE49-F238E27FC236}">
                <a16:creationId xmlns:a16="http://schemas.microsoft.com/office/drawing/2014/main" id="{BA62145B-4E75-E2ED-9F23-A019DEE9223B}"/>
              </a:ext>
            </a:extLst>
          </p:cNvPr>
          <p:cNvPicPr>
            <a:picLocks noChangeAspect="1"/>
          </p:cNvPicPr>
          <p:nvPr userDrawn="1"/>
        </p:nvPicPr>
        <p:blipFill>
          <a:blip r:embed="rId2"/>
          <a:srcRect/>
          <a:stretch/>
        </p:blipFill>
        <p:spPr>
          <a:xfrm>
            <a:off x="8903372" y="6102737"/>
            <a:ext cx="2072055" cy="684997"/>
          </a:xfrm>
          <a:prstGeom prst="rect">
            <a:avLst/>
          </a:prstGeom>
        </p:spPr>
      </p:pic>
      <p:sp>
        <p:nvSpPr>
          <p:cNvPr id="9" name="AutoShape 5">
            <a:extLst>
              <a:ext uri="{FF2B5EF4-FFF2-40B4-BE49-F238E27FC236}">
                <a16:creationId xmlns:a16="http://schemas.microsoft.com/office/drawing/2014/main" id="{846CF8BC-0846-CCE9-FD35-FD5C57642F6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1429220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lvl1pPr>
              <a:defRPr baseline="0">
                <a:solidFill>
                  <a:srgbClr val="B58906"/>
                </a:solidFill>
              </a:defRPr>
            </a:lvl1p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B58906"/>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40320725-1898-A86A-ED6B-74F787FC122B}"/>
              </a:ext>
            </a:extLst>
          </p:cNvPr>
          <p:cNvSpPr>
            <a:spLocks noGrp="1"/>
          </p:cNvSpPr>
          <p:nvPr>
            <p:ph type="title"/>
          </p:nvPr>
        </p:nvSpPr>
        <p:spPr>
          <a:xfrm>
            <a:off x="410966" y="-1384129"/>
            <a:ext cx="10515600" cy="1325563"/>
          </a:xfrm>
        </p:spPr>
        <p:txBody>
          <a:bodyPr/>
          <a:lstStyle>
            <a:lvl1pPr>
              <a:defRPr baseline="0">
                <a:solidFill>
                  <a:srgbClr val="B58906"/>
                </a:solidFill>
              </a:defRPr>
            </a:lvl1pPr>
          </a:lstStyle>
          <a:p>
            <a:r>
              <a:rPr lang="en-GB" dirty="0"/>
              <a:t>Click to edit Master title style</a:t>
            </a:r>
            <a:endParaRPr lang="en-US" dirty="0"/>
          </a:p>
        </p:txBody>
      </p:sp>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F5C946"/>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B58906"/>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70" r:id="rId22"/>
    <p:sldLayoutId id="2147483682" r:id="rId23"/>
    <p:sldLayoutId id="2147483690" r:id="rId24"/>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nurses-making-beds-on-the-floor-in-an-underground-air-raid-shelter-manchester-royal-infirmary-oxford-road-manchester-11935"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training-the-child-care-reserve-national-council-for-maternity-and-child-welfare-117-piccadilly-westminster-11915"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freezing-breast-milk-queen-charlottes-maternity-hospital-goldhawk-road-hammersmith-greater-london-11896"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9.sv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11.png"/><Relationship Id="rId4" Type="http://schemas.openxmlformats.org/officeDocument/2006/relationships/image" Target="../media/image32.sv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6.svg"/></Relationships>
</file>

<file path=ppt/slides/_rels/slide28.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44.emf"/><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hyperlink" Target="https://historicengland.org.uk/services-skills/education/educational-images/keep-fit-class-pioneer-health-centre-st-marys-road-southwark-11886" TargetMode="External"/><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jpe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ED0B7-BBF0-02E5-6A9F-71EA305DA35E}"/>
              </a:ext>
            </a:extLst>
          </p:cNvPr>
          <p:cNvSpPr>
            <a:spLocks noGrp="1"/>
          </p:cNvSpPr>
          <p:nvPr>
            <p:ph type="title"/>
          </p:nvPr>
        </p:nvSpPr>
        <p:spPr/>
        <p:txBody>
          <a:bodyPr/>
          <a:lstStyle/>
          <a:p>
            <a:r>
              <a:rPr lang="en-GB" sz="2400" b="1">
                <a:latin typeface="Arial" panose="020B0604020202020204" pitchFamily="34" charset="0"/>
              </a:rPr>
              <a:t>How did the Second World War change the lives of women on the Home Front?</a:t>
            </a:r>
            <a:endParaRPr lang="en-US"/>
          </a:p>
        </p:txBody>
      </p:sp>
      <p:sp>
        <p:nvSpPr>
          <p:cNvPr id="3" name="Subtitle 2">
            <a:extLst>
              <a:ext uri="{FF2B5EF4-FFF2-40B4-BE49-F238E27FC236}">
                <a16:creationId xmlns:a16="http://schemas.microsoft.com/office/drawing/2014/main" id="{02BACFDB-62E0-3C43-EB82-4C25EE1F6196}"/>
              </a:ext>
            </a:extLst>
          </p:cNvPr>
          <p:cNvSpPr>
            <a:spLocks noGrp="1"/>
          </p:cNvSpPr>
          <p:nvPr>
            <p:ph type="subTitle" idx="1"/>
          </p:nvPr>
        </p:nvSpPr>
        <p:spPr/>
        <p:txBody>
          <a:bodyPr/>
          <a:lstStyle/>
          <a:p>
            <a:r>
              <a:rPr lang="en-GB" sz="2400" b="1">
                <a:latin typeface="Arial" panose="020B0604020202020204" pitchFamily="34" charset="0"/>
              </a:rPr>
              <a:t>How did the Second World War change the lives of women on the Home Front?</a:t>
            </a:r>
          </a:p>
        </p:txBody>
      </p:sp>
      <p:pic>
        <p:nvPicPr>
          <p:cNvPr id="6" name="Picture Placeholder 5" descr="A statue of women from World War II standing side by side wearing different outfits round four sides of a concrete block. ">
            <a:extLst>
              <a:ext uri="{FF2B5EF4-FFF2-40B4-BE49-F238E27FC236}">
                <a16:creationId xmlns:a16="http://schemas.microsoft.com/office/drawing/2014/main" id="{D37E7C6B-EB40-DF71-0EA7-8A6E0F3C06DC}"/>
              </a:ext>
            </a:extLst>
          </p:cNvPr>
          <p:cNvPicPr>
            <a:picLocks noGrp="1" noChangeAspect="1"/>
          </p:cNvPicPr>
          <p:nvPr>
            <p:ph type="pic" sz="quarter" idx="10"/>
          </p:nvPr>
        </p:nvPicPr>
        <p:blipFill rotWithShape="1">
          <a:blip r:embed="rId3"/>
          <a:srcRect t="5953" b="5953"/>
          <a:stretch/>
        </p:blipFill>
        <p:spPr/>
      </p:pic>
    </p:spTree>
    <p:extLst>
      <p:ext uri="{BB962C8B-B14F-4D97-AF65-F5344CB8AC3E}">
        <p14:creationId xmlns:p14="http://schemas.microsoft.com/office/powerpoint/2010/main" val="1414557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64E282-9748-551A-38A8-A12A460967A9}"/>
              </a:ext>
            </a:extLst>
          </p:cNvPr>
          <p:cNvSpPr>
            <a:spLocks noGrp="1"/>
          </p:cNvSpPr>
          <p:nvPr>
            <p:ph type="title"/>
          </p:nvPr>
        </p:nvSpPr>
        <p:spPr/>
        <p:txBody>
          <a:bodyPr/>
          <a:lstStyle/>
          <a:p>
            <a:r>
              <a:rPr lang="en-US"/>
              <a:t>Women on the Home Front </a:t>
            </a:r>
            <a:r>
              <a:rPr lang="en-US">
                <a:solidFill>
                  <a:schemeClr val="bg1"/>
                </a:solidFill>
              </a:rPr>
              <a:t>3</a:t>
            </a:r>
          </a:p>
        </p:txBody>
      </p:sp>
      <p:graphicFrame>
        <p:nvGraphicFramePr>
          <p:cNvPr id="6" name="Table 6" descr="Table">
            <a:extLst>
              <a:ext uri="{FF2B5EF4-FFF2-40B4-BE49-F238E27FC236}">
                <a16:creationId xmlns:a16="http://schemas.microsoft.com/office/drawing/2014/main" id="{F880CE42-AB31-846F-138B-BD165B5DBF58}"/>
              </a:ext>
            </a:extLst>
          </p:cNvPr>
          <p:cNvGraphicFramePr>
            <a:graphicFrameLocks noGrp="1"/>
          </p:cNvGraphicFramePr>
          <p:nvPr/>
        </p:nvGraphicFramePr>
        <p:xfrm>
          <a:off x="492279" y="1466340"/>
          <a:ext cx="10726428" cy="4456185"/>
        </p:xfrm>
        <a:graphic>
          <a:graphicData uri="http://schemas.openxmlformats.org/drawingml/2006/table">
            <a:tbl>
              <a:tblPr firstRow="1"/>
              <a:tblGrid>
                <a:gridCol w="916001">
                  <a:extLst>
                    <a:ext uri="{9D8B030D-6E8A-4147-A177-3AD203B41FA5}">
                      <a16:colId xmlns:a16="http://schemas.microsoft.com/office/drawing/2014/main" val="20000"/>
                    </a:ext>
                  </a:extLst>
                </a:gridCol>
                <a:gridCol w="3006671">
                  <a:extLst>
                    <a:ext uri="{9D8B030D-6E8A-4147-A177-3AD203B41FA5}">
                      <a16:colId xmlns:a16="http://schemas.microsoft.com/office/drawing/2014/main" val="20001"/>
                    </a:ext>
                  </a:extLst>
                </a:gridCol>
                <a:gridCol w="3239145">
                  <a:extLst>
                    <a:ext uri="{9D8B030D-6E8A-4147-A177-3AD203B41FA5}">
                      <a16:colId xmlns:a16="http://schemas.microsoft.com/office/drawing/2014/main" val="20002"/>
                    </a:ext>
                  </a:extLst>
                </a:gridCol>
                <a:gridCol w="3564611">
                  <a:extLst>
                    <a:ext uri="{9D8B030D-6E8A-4147-A177-3AD203B41FA5}">
                      <a16:colId xmlns:a16="http://schemas.microsoft.com/office/drawing/2014/main" val="20003"/>
                    </a:ext>
                  </a:extLst>
                </a:gridCol>
              </a:tblGrid>
              <a:tr h="522674">
                <a:tc>
                  <a:txBody>
                    <a:bodyPr/>
                    <a:lstStyle/>
                    <a:p>
                      <a:pPr algn="l">
                        <a:defRPr/>
                      </a:pPr>
                      <a:r>
                        <a:rPr lang="en-GB" sz="1600" b="1">
                          <a:solidFill>
                            <a:schemeClr val="tx1"/>
                          </a:solidFill>
                          <a:latin typeface="Arial" panose="020B0604020202020204" pitchFamily="34" charset="0"/>
                          <a:cs typeface="Arial" panose="020B0604020202020204" pitchFamily="34" charset="0"/>
                        </a:rPr>
                        <a:t>Source</a:t>
                      </a:r>
                      <a:endParaRPr lang="en-US" sz="1600" b="1">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chemeClr val="tx1"/>
                          </a:solidFill>
                          <a:latin typeface="Arial" panose="020B0604020202020204" pitchFamily="34" charset="0"/>
                          <a:cs typeface="Arial" panose="020B0604020202020204" pitchFamily="34" charset="0"/>
                        </a:rPr>
                        <a:t>What can you learn from the source?</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chemeClr val="tx1"/>
                          </a:solidFill>
                          <a:latin typeface="Arial" panose="020B0604020202020204" pitchFamily="34" charset="0"/>
                          <a:cs typeface="Arial" panose="020B0604020202020204" pitchFamily="34" charset="0"/>
                        </a:rPr>
                        <a:t>Which group of women does it refer or link to?</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chemeClr val="tx1"/>
                          </a:solidFill>
                          <a:latin typeface="Arial" panose="020B0604020202020204" pitchFamily="34" charset="0"/>
                          <a:cs typeface="Arial" panose="020B0604020202020204" pitchFamily="34" charset="0"/>
                        </a:rPr>
                        <a:t>What impact might the war have had on these women?</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1690646"/>
                  </a:ext>
                </a:extLst>
              </a:tr>
              <a:tr h="465557">
                <a:tc>
                  <a:txBody>
                    <a:bodyPr/>
                    <a:lstStyle/>
                    <a:p>
                      <a:pPr algn="ctr"/>
                      <a:r>
                        <a:rPr lang="en-US" sz="1200" b="1">
                          <a:latin typeface="Arial"/>
                        </a:rPr>
                        <a:t>1</a:t>
                      </a:r>
                    </a:p>
                  </a:txBody>
                  <a:tcPr marL="60960" marR="60960" marT="30480" marB="3048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64859">
                <a:tc>
                  <a:txBody>
                    <a:bodyPr/>
                    <a:lstStyle/>
                    <a:p>
                      <a:pPr algn="ctr"/>
                      <a:r>
                        <a:rPr lang="en-US" sz="1200" b="1">
                          <a:latin typeface="Arial"/>
                        </a:rPr>
                        <a:t>2</a:t>
                      </a:r>
                    </a:p>
                  </a:txBody>
                  <a:tcPr marL="60960" marR="60960" marT="30480" marB="3048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97511">
                <a:tc>
                  <a:txBody>
                    <a:bodyPr/>
                    <a:lstStyle/>
                    <a:p>
                      <a:pPr algn="ctr"/>
                      <a:r>
                        <a:rPr lang="en-US" sz="1200" b="1">
                          <a:latin typeface="Arial"/>
                        </a:rPr>
                        <a:t>3</a:t>
                      </a:r>
                    </a:p>
                  </a:txBody>
                  <a:tcPr marL="60960" marR="60960" marT="30480" marB="3048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95755">
                <a:tc>
                  <a:txBody>
                    <a:bodyPr/>
                    <a:lstStyle/>
                    <a:p>
                      <a:pPr algn="ctr"/>
                      <a:r>
                        <a:rPr lang="en-US" sz="1200" b="1">
                          <a:latin typeface="Arial"/>
                        </a:rPr>
                        <a:t>4</a:t>
                      </a:r>
                    </a:p>
                  </a:txBody>
                  <a:tcPr marL="60960" marR="60960" marT="30480" marB="3048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17505">
                <a:tc>
                  <a:txBody>
                    <a:bodyPr/>
                    <a:lstStyle/>
                    <a:p>
                      <a:pPr algn="ctr"/>
                      <a:r>
                        <a:rPr lang="en-US" sz="1200" b="1">
                          <a:latin typeface="Arial"/>
                        </a:rPr>
                        <a:t>5</a:t>
                      </a:r>
                    </a:p>
                  </a:txBody>
                  <a:tcPr marL="60960" marR="60960" marT="30480" marB="3048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95274">
                <a:tc>
                  <a:txBody>
                    <a:bodyPr/>
                    <a:lstStyle/>
                    <a:p>
                      <a:pPr algn="ctr"/>
                      <a:r>
                        <a:rPr lang="en-US" sz="1200" b="1">
                          <a:latin typeface="Arial"/>
                        </a:rPr>
                        <a:t>6</a:t>
                      </a:r>
                    </a:p>
                  </a:txBody>
                  <a:tcPr marL="60960" marR="60960" marT="30480" marB="3048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92781">
                <a:tc>
                  <a:txBody>
                    <a:bodyPr/>
                    <a:lstStyle/>
                    <a:p>
                      <a:pPr algn="ctr"/>
                      <a:r>
                        <a:rPr lang="en-US" sz="1200" b="1">
                          <a:latin typeface="Arial"/>
                        </a:rPr>
                        <a:t>7</a:t>
                      </a:r>
                    </a:p>
                  </a:txBody>
                  <a:tcPr marL="60960" marR="60960" marT="30480" marB="3048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78303">
                <a:tc>
                  <a:txBody>
                    <a:bodyPr/>
                    <a:lstStyle/>
                    <a:p>
                      <a:pPr algn="ctr"/>
                      <a:r>
                        <a:rPr lang="en-US" sz="1200" b="1">
                          <a:latin typeface="Arial"/>
                        </a:rPr>
                        <a:t>8</a:t>
                      </a:r>
                    </a:p>
                  </a:txBody>
                  <a:tcPr marL="60960" marR="60960" marT="30480" marB="3048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586102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E6D7-5199-156C-15BB-F1CF639BC297}"/>
              </a:ext>
            </a:extLst>
          </p:cNvPr>
          <p:cNvSpPr>
            <a:spLocks noGrp="1"/>
          </p:cNvSpPr>
          <p:nvPr>
            <p:ph type="title"/>
          </p:nvPr>
        </p:nvSpPr>
        <p:spPr/>
        <p:txBody>
          <a:bodyPr/>
          <a:lstStyle/>
          <a:p>
            <a:r>
              <a:rPr lang="en-US"/>
              <a:t>Example</a:t>
            </a:r>
          </a:p>
        </p:txBody>
      </p:sp>
      <p:pic>
        <p:nvPicPr>
          <p:cNvPr id="4" name="Picture 3" descr="Black and white photo of 3 women in the street. Two are nurses. ">
            <a:extLst>
              <a:ext uri="{FF2B5EF4-FFF2-40B4-BE49-F238E27FC236}">
                <a16:creationId xmlns:a16="http://schemas.microsoft.com/office/drawing/2014/main" id="{6F6A57D7-B13E-1A4A-8E26-BA1F77AC09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841"/>
          <a:stretch/>
        </p:blipFill>
        <p:spPr>
          <a:xfrm>
            <a:off x="588141" y="1186590"/>
            <a:ext cx="8168402" cy="5086349"/>
          </a:xfrm>
          <a:prstGeom prst="rect">
            <a:avLst/>
          </a:prstGeom>
        </p:spPr>
      </p:pic>
      <p:pic>
        <p:nvPicPr>
          <p:cNvPr id="5" name="Picture 4" descr="Photo of a close up of some text">
            <a:extLst>
              <a:ext uri="{FF2B5EF4-FFF2-40B4-BE49-F238E27FC236}">
                <a16:creationId xmlns:a16="http://schemas.microsoft.com/office/drawing/2014/main" id="{3595A8EE-4ADA-13EB-E309-C2C9D9DEC5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725" b="27219"/>
          <a:stretch/>
        </p:blipFill>
        <p:spPr>
          <a:xfrm>
            <a:off x="5491980" y="5172559"/>
            <a:ext cx="6021011" cy="1685441"/>
          </a:xfrm>
          <a:prstGeom prst="rect">
            <a:avLst/>
          </a:prstGeom>
        </p:spPr>
      </p:pic>
    </p:spTree>
    <p:extLst>
      <p:ext uri="{BB962C8B-B14F-4D97-AF65-F5344CB8AC3E}">
        <p14:creationId xmlns:p14="http://schemas.microsoft.com/office/powerpoint/2010/main" val="3883132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lstStyle/>
          <a:p>
            <a:r>
              <a:rPr lang="en-US"/>
              <a:t>Women on the Home Front - EXAMPLE</a:t>
            </a: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nvGraphicFramePr>
        <p:xfrm>
          <a:off x="526591" y="1075414"/>
          <a:ext cx="10657803" cy="5273861"/>
        </p:xfrm>
        <a:graphic>
          <a:graphicData uri="http://schemas.openxmlformats.org/drawingml/2006/table">
            <a:tbl>
              <a:tblPr firstRow="1"/>
              <a:tblGrid>
                <a:gridCol w="961246">
                  <a:extLst>
                    <a:ext uri="{9D8B030D-6E8A-4147-A177-3AD203B41FA5}">
                      <a16:colId xmlns:a16="http://schemas.microsoft.com/office/drawing/2014/main" val="20000"/>
                    </a:ext>
                  </a:extLst>
                </a:gridCol>
                <a:gridCol w="2371240">
                  <a:extLst>
                    <a:ext uri="{9D8B030D-6E8A-4147-A177-3AD203B41FA5}">
                      <a16:colId xmlns:a16="http://schemas.microsoft.com/office/drawing/2014/main" val="20001"/>
                    </a:ext>
                  </a:extLst>
                </a:gridCol>
                <a:gridCol w="2417736">
                  <a:extLst>
                    <a:ext uri="{9D8B030D-6E8A-4147-A177-3AD203B41FA5}">
                      <a16:colId xmlns:a16="http://schemas.microsoft.com/office/drawing/2014/main" val="20002"/>
                    </a:ext>
                  </a:extLst>
                </a:gridCol>
                <a:gridCol w="4907581">
                  <a:extLst>
                    <a:ext uri="{9D8B030D-6E8A-4147-A177-3AD203B41FA5}">
                      <a16:colId xmlns:a16="http://schemas.microsoft.com/office/drawing/2014/main" val="20003"/>
                    </a:ext>
                  </a:extLst>
                </a:gridCol>
              </a:tblGrid>
              <a:tr h="546293">
                <a:tc>
                  <a:txBody>
                    <a:bodyPr/>
                    <a:lstStyle/>
                    <a:p>
                      <a:r>
                        <a:rPr lang="en-GB" sz="1500" b="1">
                          <a:solidFill>
                            <a:schemeClr val="tx1"/>
                          </a:solidFill>
                          <a:latin typeface="Arial" panose="020B0604020202020204" pitchFamily="34" charset="0"/>
                          <a:cs typeface="Arial" panose="020B0604020202020204" pitchFamily="34" charset="0"/>
                        </a:rPr>
                        <a:t>Source</a:t>
                      </a:r>
                    </a:p>
                  </a:txBody>
                  <a:tcPr marT="38100" marB="381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r>
                        <a:rPr lang="en-GB" sz="1500" b="1">
                          <a:solidFill>
                            <a:schemeClr val="tx1"/>
                          </a:solidFill>
                          <a:latin typeface="Arial" panose="020B0604020202020204" pitchFamily="34" charset="0"/>
                          <a:cs typeface="Arial" panose="020B0604020202020204" pitchFamily="34" charset="0"/>
                        </a:rPr>
                        <a:t>What can you learn from the source?</a:t>
                      </a:r>
                    </a:p>
                  </a:txBody>
                  <a:tcPr marT="38100" marB="381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r>
                        <a:rPr lang="en-GB" sz="1500" b="1">
                          <a:solidFill>
                            <a:schemeClr val="tx1"/>
                          </a:solidFill>
                          <a:latin typeface="Arial" panose="020B0604020202020204" pitchFamily="34" charset="0"/>
                          <a:cs typeface="Arial" panose="020B0604020202020204" pitchFamily="34" charset="0"/>
                        </a:rPr>
                        <a:t>Which group of women does it refer or link to?</a:t>
                      </a:r>
                    </a:p>
                  </a:txBody>
                  <a:tcPr marT="38100" marB="381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r>
                        <a:rPr lang="en-GB" sz="1500" b="1">
                          <a:solidFill>
                            <a:schemeClr val="tx1"/>
                          </a:solidFill>
                          <a:latin typeface="Arial" panose="020B0604020202020204" pitchFamily="34" charset="0"/>
                          <a:cs typeface="Arial" panose="020B0604020202020204" pitchFamily="34" charset="0"/>
                        </a:rPr>
                        <a:t>What impact might the war have had on these women?</a:t>
                      </a:r>
                    </a:p>
                  </a:txBody>
                  <a:tcPr marT="38100" marB="381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extLst>
                  <a:ext uri="{0D108BD9-81ED-4DB2-BD59-A6C34878D82A}">
                    <a16:rowId xmlns:a16="http://schemas.microsoft.com/office/drawing/2014/main" val="672626049"/>
                  </a:ext>
                </a:extLst>
              </a:tr>
              <a:tr h="590946">
                <a:tc>
                  <a:txBody>
                    <a:bodyPr/>
                    <a:lstStyle/>
                    <a:p>
                      <a:pPr algn="ctr">
                        <a:defRPr/>
                      </a:pPr>
                      <a:r>
                        <a:rPr lang="en-US" sz="1600">
                          <a:latin typeface="+mn-lt"/>
                        </a:rPr>
                        <a:t>1</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latin typeface="Arial" panose="020B0604020202020204" pitchFamily="34" charset="0"/>
                          <a:cs typeface="Arial" panose="020B0604020202020204" pitchFamily="34" charset="0"/>
                        </a:rPr>
                        <a:t>Nurses were given new uniforms for the war.</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r>
                        <a:rPr lang="en-GB" sz="1400">
                          <a:solidFill>
                            <a:schemeClr val="tx1"/>
                          </a:solidFill>
                          <a:latin typeface="Arial" panose="020B0604020202020204" pitchFamily="34" charset="0"/>
                          <a:cs typeface="Arial" panose="020B0604020202020204" pitchFamily="34" charset="0"/>
                        </a:rPr>
                        <a:t>Nurses</a:t>
                      </a:r>
                      <a:endParaRPr lang="en-US" sz="14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r>
                        <a:rPr lang="en-GB" sz="1400">
                          <a:solidFill>
                            <a:schemeClr val="tx1"/>
                          </a:solidFill>
                          <a:latin typeface="Arial" panose="020B0604020202020204" pitchFamily="34" charset="0"/>
                          <a:cs typeface="Arial" panose="020B0604020202020204" pitchFamily="34" charset="0"/>
                        </a:rPr>
                        <a:t>War effort was recognised. Work made easier due to design of uniform (shows need to work fast and effectively).</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1"/>
                  </a:ext>
                </a:extLst>
              </a:tr>
              <a:tr h="590946">
                <a:tc>
                  <a:txBody>
                    <a:bodyPr/>
                    <a:lstStyle/>
                    <a:p>
                      <a:pPr algn="ctr">
                        <a:defRPr/>
                      </a:pPr>
                      <a:r>
                        <a:rPr lang="en-US" sz="1600" u="none">
                          <a:solidFill>
                            <a:srgbClr val="000000"/>
                          </a:solidFill>
                          <a:latin typeface="+mn-lt"/>
                        </a:rPr>
                        <a:t>2</a:t>
                      </a:r>
                      <a:endParaRPr lang="en-US" sz="1600">
                        <a:latin typeface="+mn-lt"/>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90946">
                <a:tc>
                  <a:txBody>
                    <a:bodyPr/>
                    <a:lstStyle/>
                    <a:p>
                      <a:pPr algn="ctr">
                        <a:defRPr/>
                      </a:pPr>
                      <a:r>
                        <a:rPr lang="en-US" sz="1600" u="none">
                          <a:solidFill>
                            <a:srgbClr val="000000"/>
                          </a:solidFill>
                          <a:latin typeface="+mn-lt"/>
                        </a:rPr>
                        <a:t>3</a:t>
                      </a:r>
                      <a:endParaRPr lang="en-US" sz="1600">
                        <a:latin typeface="+mn-lt"/>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3"/>
                  </a:ext>
                </a:extLst>
              </a:tr>
              <a:tr h="590946">
                <a:tc>
                  <a:txBody>
                    <a:bodyPr/>
                    <a:lstStyle/>
                    <a:p>
                      <a:pPr algn="ctr">
                        <a:defRPr/>
                      </a:pPr>
                      <a:r>
                        <a:rPr lang="en-US" sz="1600" u="none">
                          <a:solidFill>
                            <a:srgbClr val="000000"/>
                          </a:solidFill>
                          <a:latin typeface="+mn-lt"/>
                        </a:rPr>
                        <a:t>4</a:t>
                      </a:r>
                      <a:endParaRPr lang="en-US" sz="1600">
                        <a:latin typeface="+mn-lt"/>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90946">
                <a:tc>
                  <a:txBody>
                    <a:bodyPr/>
                    <a:lstStyle/>
                    <a:p>
                      <a:pPr algn="ctr">
                        <a:defRPr/>
                      </a:pPr>
                      <a:r>
                        <a:rPr lang="en-US" sz="1600" u="none">
                          <a:solidFill>
                            <a:srgbClr val="000000"/>
                          </a:solidFill>
                          <a:latin typeface="+mn-lt"/>
                        </a:rPr>
                        <a:t>5</a:t>
                      </a:r>
                      <a:endParaRPr lang="en-US" sz="1600">
                        <a:latin typeface="+mn-lt"/>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5"/>
                  </a:ext>
                </a:extLst>
              </a:tr>
              <a:tr h="590946">
                <a:tc>
                  <a:txBody>
                    <a:bodyPr/>
                    <a:lstStyle/>
                    <a:p>
                      <a:pPr algn="ctr">
                        <a:defRPr/>
                      </a:pPr>
                      <a:r>
                        <a:rPr lang="en-US" sz="1600">
                          <a:latin typeface="+mn-lt"/>
                        </a:rPr>
                        <a:t>6</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3595197448"/>
                  </a:ext>
                </a:extLst>
              </a:tr>
              <a:tr h="590946">
                <a:tc>
                  <a:txBody>
                    <a:bodyPr/>
                    <a:lstStyle/>
                    <a:p>
                      <a:pPr algn="ctr">
                        <a:defRPr/>
                      </a:pPr>
                      <a:r>
                        <a:rPr lang="en-US" sz="1600">
                          <a:latin typeface="+mn-lt"/>
                        </a:rPr>
                        <a:t>7</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886005073"/>
                  </a:ext>
                </a:extLst>
              </a:tr>
              <a:tr h="590946">
                <a:tc>
                  <a:txBody>
                    <a:bodyPr/>
                    <a:lstStyle/>
                    <a:p>
                      <a:pPr algn="ctr">
                        <a:defRPr/>
                      </a:pPr>
                      <a:r>
                        <a:rPr lang="en-US" sz="1600">
                          <a:latin typeface="+mn-lt"/>
                        </a:rPr>
                        <a:t>8</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3586340006"/>
                  </a:ext>
                </a:extLst>
              </a:tr>
            </a:tbl>
          </a:graphicData>
        </a:graphic>
      </p:graphicFrame>
      <p:grpSp>
        <p:nvGrpSpPr>
          <p:cNvPr id="2" name="Write-Char" descr="Write Character">
            <a:extLst>
              <a:ext uri="{FF2B5EF4-FFF2-40B4-BE49-F238E27FC236}">
                <a16:creationId xmlns:a16="http://schemas.microsoft.com/office/drawing/2014/main" id="{248E1307-A2FE-D9ED-4B43-ED97A419F8EB}"/>
              </a:ext>
            </a:extLst>
          </p:cNvPr>
          <p:cNvGrpSpPr/>
          <p:nvPr/>
        </p:nvGrpSpPr>
        <p:grpSpPr>
          <a:xfrm>
            <a:off x="8557081" y="4042153"/>
            <a:ext cx="2284277" cy="2610188"/>
            <a:chOff x="5178451" y="3499712"/>
            <a:chExt cx="2284277" cy="2610188"/>
          </a:xfrm>
        </p:grpSpPr>
        <p:sp>
          <p:nvSpPr>
            <p:cNvPr id="3" name="Deco-washi">
              <a:extLst>
                <a:ext uri="{FF2B5EF4-FFF2-40B4-BE49-F238E27FC236}">
                  <a16:creationId xmlns:a16="http://schemas.microsoft.com/office/drawing/2014/main" id="{E36B87BD-D1DA-8A1A-734F-EEBAB2A2307E}"/>
                </a:ext>
                <a:ext uri="{C183D7F6-B498-43B3-948B-1728B52AA6E4}">
                  <adec:decorative xmlns:adec="http://schemas.microsoft.com/office/drawing/2017/decorative" val="1"/>
                </a:ext>
              </a:extLst>
            </p:cNvPr>
            <p:cNvSpPr txBox="1">
              <a:spLocks/>
            </p:cNvSpPr>
            <p:nvPr/>
          </p:nvSpPr>
          <p:spPr>
            <a:xfrm>
              <a:off x="5555680" y="3499712"/>
              <a:ext cx="1769427"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5" name="Text Placeholder">
              <a:extLst>
                <a:ext uri="{FF2B5EF4-FFF2-40B4-BE49-F238E27FC236}">
                  <a16:creationId xmlns:a16="http://schemas.microsoft.com/office/drawing/2014/main" id="{D0D90E69-6B2E-0203-98A1-C7D1ED1DE4A4}"/>
                </a:ext>
              </a:extLst>
            </p:cNvPr>
            <p:cNvSpPr txBox="1">
              <a:spLocks/>
            </p:cNvSpPr>
            <p:nvPr/>
          </p:nvSpPr>
          <p:spPr>
            <a:xfrm rot="21383919">
              <a:off x="5712470" y="3624142"/>
              <a:ext cx="1455846"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Write</a:t>
              </a:r>
            </a:p>
          </p:txBody>
        </p:sp>
        <p:pic>
          <p:nvPicPr>
            <p:cNvPr id="6" name="Write-icon" descr="Write character icon">
              <a:extLst>
                <a:ext uri="{FF2B5EF4-FFF2-40B4-BE49-F238E27FC236}">
                  <a16:creationId xmlns:a16="http://schemas.microsoft.com/office/drawing/2014/main" id="{887A5072-D12F-CEBD-B45A-C7EEB26370FC}"/>
                </a:ext>
              </a:extLst>
            </p:cNvPr>
            <p:cNvPicPr>
              <a:picLocks noChangeAspect="1"/>
            </p:cNvPicPr>
            <p:nvPr/>
          </p:nvPicPr>
          <p:blipFill>
            <a:blip r:embed="rId5"/>
            <a:stretch>
              <a:fillRect/>
            </a:stretch>
          </p:blipFill>
          <p:spPr>
            <a:xfrm>
              <a:off x="5178451" y="4336790"/>
              <a:ext cx="2284277" cy="1773110"/>
            </a:xfrm>
            <a:prstGeom prst="rect">
              <a:avLst/>
            </a:prstGeom>
          </p:spPr>
        </p:pic>
      </p:grpSp>
    </p:spTree>
    <p:extLst>
      <p:ext uri="{BB962C8B-B14F-4D97-AF65-F5344CB8AC3E}">
        <p14:creationId xmlns:p14="http://schemas.microsoft.com/office/powerpoint/2010/main" val="3827449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E6D7-5199-156C-15BB-F1CF639BC297}"/>
              </a:ext>
            </a:extLst>
          </p:cNvPr>
          <p:cNvSpPr>
            <a:spLocks noGrp="1"/>
          </p:cNvSpPr>
          <p:nvPr>
            <p:ph type="title"/>
          </p:nvPr>
        </p:nvSpPr>
        <p:spPr/>
        <p:txBody>
          <a:bodyPr/>
          <a:lstStyle/>
          <a:p>
            <a:r>
              <a:rPr lang="en-US"/>
              <a:t>Source 1</a:t>
            </a:r>
          </a:p>
        </p:txBody>
      </p:sp>
      <p:pic>
        <p:nvPicPr>
          <p:cNvPr id="4" name="Picture 3" descr="Black and white photo of 3 women in the street. Two are nurses. ">
            <a:extLst>
              <a:ext uri="{FF2B5EF4-FFF2-40B4-BE49-F238E27FC236}">
                <a16:creationId xmlns:a16="http://schemas.microsoft.com/office/drawing/2014/main" id="{6F6A57D7-B13E-1A4A-8E26-BA1F77AC09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841"/>
          <a:stretch/>
        </p:blipFill>
        <p:spPr>
          <a:xfrm>
            <a:off x="588141" y="1186590"/>
            <a:ext cx="8168402" cy="5086349"/>
          </a:xfrm>
          <a:prstGeom prst="rect">
            <a:avLst/>
          </a:prstGeom>
        </p:spPr>
      </p:pic>
      <p:pic>
        <p:nvPicPr>
          <p:cNvPr id="5" name="Picture 4" descr="Photo of a close up of some text">
            <a:extLst>
              <a:ext uri="{FF2B5EF4-FFF2-40B4-BE49-F238E27FC236}">
                <a16:creationId xmlns:a16="http://schemas.microsoft.com/office/drawing/2014/main" id="{3595A8EE-4ADA-13EB-E309-C2C9D9DEC5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725" b="27219"/>
          <a:stretch/>
        </p:blipFill>
        <p:spPr>
          <a:xfrm>
            <a:off x="5511858" y="5172559"/>
            <a:ext cx="6021011" cy="1685441"/>
          </a:xfrm>
          <a:prstGeom prst="rect">
            <a:avLst/>
          </a:prstGeom>
        </p:spPr>
      </p:pic>
    </p:spTree>
    <p:extLst>
      <p:ext uri="{BB962C8B-B14F-4D97-AF65-F5344CB8AC3E}">
        <p14:creationId xmlns:p14="http://schemas.microsoft.com/office/powerpoint/2010/main" val="2921479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77E7C-6A95-8D9C-9DCA-7C4DA16FE1C4}"/>
              </a:ext>
            </a:extLst>
          </p:cNvPr>
          <p:cNvSpPr>
            <a:spLocks noGrp="1"/>
          </p:cNvSpPr>
          <p:nvPr>
            <p:ph type="title"/>
          </p:nvPr>
        </p:nvSpPr>
        <p:spPr/>
        <p:txBody>
          <a:bodyPr>
            <a:normAutofit/>
          </a:bodyPr>
          <a:lstStyle/>
          <a:p>
            <a:r>
              <a:rPr lang="en-GB" sz="3200">
                <a:latin typeface="Arial" panose="020B0604020202020204" pitchFamily="34" charset="0"/>
                <a:cs typeface="Arial" panose="020B0604020202020204" pitchFamily="34" charset="0"/>
              </a:rPr>
              <a:t>Additional image information </a:t>
            </a:r>
            <a:r>
              <a:rPr lang="en-GB" sz="3200">
                <a:solidFill>
                  <a:schemeClr val="bg1"/>
                </a:solidFill>
                <a:latin typeface="Arial" panose="020B0604020202020204" pitchFamily="34" charset="0"/>
                <a:cs typeface="Arial" panose="020B0604020202020204" pitchFamily="34" charset="0"/>
              </a:rPr>
              <a:t>1</a:t>
            </a:r>
            <a:endParaRPr lang="en-US">
              <a:solidFill>
                <a:schemeClr val="bg1"/>
              </a:solidFill>
            </a:endParaRPr>
          </a:p>
        </p:txBody>
      </p:sp>
      <p:pic>
        <p:nvPicPr>
          <p:cNvPr id="4" name="Picture 11" descr="Decorative shape">
            <a:extLst>
              <a:ext uri="{FF2B5EF4-FFF2-40B4-BE49-F238E27FC236}">
                <a16:creationId xmlns:a16="http://schemas.microsoft.com/office/drawing/2014/main" id="{1B296871-89CF-4A21-A966-C7A3C13CB3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3403" y="1335187"/>
            <a:ext cx="8973519" cy="4875989"/>
          </a:xfrm>
          <a:prstGeom prst="rect">
            <a:avLst/>
          </a:prstGeom>
        </p:spPr>
      </p:pic>
      <p:sp>
        <p:nvSpPr>
          <p:cNvPr id="3" name="Content Placeholder 2">
            <a:extLst>
              <a:ext uri="{FF2B5EF4-FFF2-40B4-BE49-F238E27FC236}">
                <a16:creationId xmlns:a16="http://schemas.microsoft.com/office/drawing/2014/main" id="{B9CA17D3-0817-AADF-559A-532600662B4B}"/>
              </a:ext>
            </a:extLst>
          </p:cNvPr>
          <p:cNvSpPr>
            <a:spLocks noGrp="1"/>
          </p:cNvSpPr>
          <p:nvPr>
            <p:ph idx="1"/>
          </p:nvPr>
        </p:nvSpPr>
        <p:spPr>
          <a:xfrm>
            <a:off x="1642820" y="2038944"/>
            <a:ext cx="7687160" cy="3726426"/>
          </a:xfrm>
        </p:spPr>
        <p:txBody>
          <a:bodyPr/>
          <a:lstStyle/>
          <a:p>
            <a:r>
              <a:rPr lang="en-GB" sz="2400" b="1">
                <a:latin typeface="Arial" panose="020B0604020202020204" pitchFamily="34" charset="0"/>
                <a:cs typeface="Arial" panose="020B0604020202020204" pitchFamily="34" charset="0"/>
              </a:rPr>
              <a:t>New war uniform for nurses, Greater London</a:t>
            </a:r>
            <a:endParaRPr lang="en-GB" sz="2400">
              <a:latin typeface="Arial" panose="020B060402020202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At the start of the Second World War a new war uniform for nurses was introduced by the Joint War Council of the British Red Cross and the Order of </a:t>
            </a:r>
            <a:r>
              <a:rPr lang="en-GB" sz="2000" err="1">
                <a:latin typeface="Arial" panose="020B0604020202020204" pitchFamily="34" charset="0"/>
                <a:cs typeface="Arial" panose="020B0604020202020204" pitchFamily="34" charset="0"/>
              </a:rPr>
              <a:t>St.John</a:t>
            </a:r>
            <a:r>
              <a:rPr lang="en-GB" sz="2000">
                <a:latin typeface="Arial" panose="020B0604020202020204" pitchFamily="34" charset="0"/>
                <a:cs typeface="Arial" panose="020B0604020202020204" pitchFamily="34" charset="0"/>
              </a:rPr>
              <a:t>. </a:t>
            </a:r>
          </a:p>
          <a:p>
            <a:r>
              <a:rPr lang="en-GB" sz="2000">
                <a:latin typeface="Arial" panose="020B0604020202020204" pitchFamily="34" charset="0"/>
                <a:cs typeface="Arial" panose="020B0604020202020204" pitchFamily="34" charset="0"/>
              </a:rPr>
              <a:t>A feature of the new uniform was the method of fastening the apron to the chest, using a quick action clip gripping loops on the uniform and apron. </a:t>
            </a:r>
          </a:p>
          <a:p>
            <a:r>
              <a:rPr lang="en-GB" sz="2000">
                <a:latin typeface="Arial" panose="020B0604020202020204" pitchFamily="34" charset="0"/>
                <a:cs typeface="Arial" panose="020B0604020202020204" pitchFamily="34" charset="0"/>
              </a:rPr>
              <a:t>Here The Dowager Lady Ampthill (Chairman of the Committee for Trained Nurses) is inspecting the new war uniforms for nurses in London.</a:t>
            </a:r>
          </a:p>
          <a:p>
            <a:endParaRPr lang="en-US"/>
          </a:p>
        </p:txBody>
      </p:sp>
    </p:spTree>
    <p:extLst>
      <p:ext uri="{BB962C8B-B14F-4D97-AF65-F5344CB8AC3E}">
        <p14:creationId xmlns:p14="http://schemas.microsoft.com/office/powerpoint/2010/main" val="906147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 and white photo of women in a room, nurses preparing a room with temporary beds on the floor.  ">
            <a:hlinkClick r:id="rId3"/>
            <a:extLst>
              <a:ext uri="{FF2B5EF4-FFF2-40B4-BE49-F238E27FC236}">
                <a16:creationId xmlns:a16="http://schemas.microsoft.com/office/drawing/2014/main" id="{FDA1CE94-A597-721F-AE4B-4E83EDBF39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997"/>
          <a:stretch/>
        </p:blipFill>
        <p:spPr>
          <a:xfrm>
            <a:off x="2574010" y="964223"/>
            <a:ext cx="8197312" cy="5113422"/>
          </a:xfrm>
          <a:prstGeom prst="rect">
            <a:avLst/>
          </a:prstGeom>
        </p:spPr>
      </p:pic>
      <p:sp>
        <p:nvSpPr>
          <p:cNvPr id="2" name="Title 1">
            <a:extLst>
              <a:ext uri="{FF2B5EF4-FFF2-40B4-BE49-F238E27FC236}">
                <a16:creationId xmlns:a16="http://schemas.microsoft.com/office/drawing/2014/main" id="{907BE6D7-5199-156C-15BB-F1CF639BC297}"/>
              </a:ext>
            </a:extLst>
          </p:cNvPr>
          <p:cNvSpPr>
            <a:spLocks noGrp="1"/>
          </p:cNvSpPr>
          <p:nvPr>
            <p:ph type="title"/>
          </p:nvPr>
        </p:nvSpPr>
        <p:spPr/>
        <p:txBody>
          <a:bodyPr/>
          <a:lstStyle/>
          <a:p>
            <a:r>
              <a:rPr lang="en-US"/>
              <a:t>Source 2</a:t>
            </a:r>
          </a:p>
        </p:txBody>
      </p:sp>
      <p:pic>
        <p:nvPicPr>
          <p:cNvPr id="6" name="Picture 5" descr="Photo of a close up of some text">
            <a:extLst>
              <a:ext uri="{FF2B5EF4-FFF2-40B4-BE49-F238E27FC236}">
                <a16:creationId xmlns:a16="http://schemas.microsoft.com/office/drawing/2014/main" id="{70A74A47-6BAB-0815-C7CF-F2343CDD8EB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7018" t="38774" r="9241" b="31836"/>
          <a:stretch/>
        </p:blipFill>
        <p:spPr>
          <a:xfrm>
            <a:off x="0" y="5507338"/>
            <a:ext cx="6446751" cy="1350662"/>
          </a:xfrm>
          <a:prstGeom prst="rect">
            <a:avLst/>
          </a:prstGeom>
        </p:spPr>
      </p:pic>
    </p:spTree>
    <p:extLst>
      <p:ext uri="{BB962C8B-B14F-4D97-AF65-F5344CB8AC3E}">
        <p14:creationId xmlns:p14="http://schemas.microsoft.com/office/powerpoint/2010/main" val="3416710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Decorative shape">
            <a:extLst>
              <a:ext uri="{FF2B5EF4-FFF2-40B4-BE49-F238E27FC236}">
                <a16:creationId xmlns:a16="http://schemas.microsoft.com/office/drawing/2014/main" id="{1B296871-89CF-4A21-A966-C7A3C13CB3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8867" y="954261"/>
            <a:ext cx="8973519" cy="5522813"/>
          </a:xfrm>
          <a:prstGeom prst="rect">
            <a:avLst/>
          </a:prstGeom>
        </p:spPr>
      </p:pic>
      <p:sp>
        <p:nvSpPr>
          <p:cNvPr id="2" name="Title 1">
            <a:extLst>
              <a:ext uri="{FF2B5EF4-FFF2-40B4-BE49-F238E27FC236}">
                <a16:creationId xmlns:a16="http://schemas.microsoft.com/office/drawing/2014/main" id="{12477E7C-6A95-8D9C-9DCA-7C4DA16FE1C4}"/>
              </a:ext>
            </a:extLst>
          </p:cNvPr>
          <p:cNvSpPr>
            <a:spLocks noGrp="1"/>
          </p:cNvSpPr>
          <p:nvPr>
            <p:ph type="title"/>
          </p:nvPr>
        </p:nvSpPr>
        <p:spPr/>
        <p:txBody>
          <a:bodyPr>
            <a:normAutofit/>
          </a:bodyPr>
          <a:lstStyle/>
          <a:p>
            <a:r>
              <a:rPr lang="en-GB" sz="3200">
                <a:latin typeface="Arial" panose="020B0604020202020204" pitchFamily="34" charset="0"/>
                <a:cs typeface="Arial" panose="020B0604020202020204" pitchFamily="34" charset="0"/>
              </a:rPr>
              <a:t>Additional image information </a:t>
            </a:r>
            <a:r>
              <a:rPr lang="en-GB" sz="3200">
                <a:solidFill>
                  <a:schemeClr val="bg1"/>
                </a:solidFill>
                <a:latin typeface="Arial" panose="020B0604020202020204" pitchFamily="34" charset="0"/>
                <a:cs typeface="Arial" panose="020B0604020202020204" pitchFamily="34" charset="0"/>
              </a:rPr>
              <a:t>2</a:t>
            </a:r>
            <a:endParaRPr lang="en-US">
              <a:solidFill>
                <a:schemeClr val="bg1"/>
              </a:solidFill>
            </a:endParaRPr>
          </a:p>
        </p:txBody>
      </p:sp>
      <p:sp>
        <p:nvSpPr>
          <p:cNvPr id="3" name="Content Placeholder 2">
            <a:extLst>
              <a:ext uri="{FF2B5EF4-FFF2-40B4-BE49-F238E27FC236}">
                <a16:creationId xmlns:a16="http://schemas.microsoft.com/office/drawing/2014/main" id="{B9CA17D3-0817-AADF-559A-532600662B4B}"/>
              </a:ext>
            </a:extLst>
          </p:cNvPr>
          <p:cNvSpPr>
            <a:spLocks noGrp="1"/>
          </p:cNvSpPr>
          <p:nvPr>
            <p:ph idx="1"/>
          </p:nvPr>
        </p:nvSpPr>
        <p:spPr>
          <a:xfrm>
            <a:off x="1838739" y="1658017"/>
            <a:ext cx="7971183" cy="4245721"/>
          </a:xfrm>
        </p:spPr>
        <p:txBody>
          <a:bodyPr/>
          <a:lstStyle/>
          <a:p>
            <a:r>
              <a:rPr lang="en-GB" sz="2400" b="1">
                <a:latin typeface="Arial" panose="020B0604020202020204" pitchFamily="34" charset="0"/>
                <a:cs typeface="Arial" panose="020B0604020202020204" pitchFamily="34" charset="0"/>
              </a:rPr>
              <a:t>Nurses making beds on the floor in an underground air raid shelter, Manchester Royal Infirmary, Oxford Road, Manchester, Greater Manchester</a:t>
            </a:r>
            <a:endParaRPr lang="en-GB" sz="2000">
              <a:latin typeface="Arial" panose="020B060402020202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Nurses preparing their beds in one of the underground air raid shelters. Manchester Royal Infirmary was damaged twice by bombing in the Second World War , in October and December 1940. </a:t>
            </a:r>
          </a:p>
          <a:p>
            <a:r>
              <a:rPr lang="en-GB" sz="2000">
                <a:latin typeface="Arial" panose="020B0604020202020204" pitchFamily="34" charset="0"/>
                <a:cs typeface="Arial" panose="020B0604020202020204" pitchFamily="34" charset="0"/>
              </a:rPr>
              <a:t>Part of the nurses’ home was damaged by bombing in October 1940; nurses had been in air raid shelters in the basement and so no one was hurt. The tower of the teaching block was damaged, and many windows were blown out during air raids in December 1940. The teaching block soon collapsed, and extensive demolition followed.</a:t>
            </a:r>
          </a:p>
          <a:p>
            <a:endParaRPr lang="en-US"/>
          </a:p>
        </p:txBody>
      </p:sp>
    </p:spTree>
    <p:extLst>
      <p:ext uri="{BB962C8B-B14F-4D97-AF65-F5344CB8AC3E}">
        <p14:creationId xmlns:p14="http://schemas.microsoft.com/office/powerpoint/2010/main" val="174456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ck and white photo of three women giving a baby a bath in a white tub. ">
            <a:hlinkClick r:id="rId3"/>
            <a:extLst>
              <a:ext uri="{FF2B5EF4-FFF2-40B4-BE49-F238E27FC236}">
                <a16:creationId xmlns:a16="http://schemas.microsoft.com/office/drawing/2014/main" id="{6CB4D906-C529-515F-D06B-94673936C6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555"/>
          <a:stretch/>
        </p:blipFill>
        <p:spPr>
          <a:xfrm>
            <a:off x="2957143" y="887815"/>
            <a:ext cx="8524068" cy="5082370"/>
          </a:xfrm>
          <a:prstGeom prst="rect">
            <a:avLst/>
          </a:prstGeom>
        </p:spPr>
      </p:pic>
      <p:sp>
        <p:nvSpPr>
          <p:cNvPr id="2" name="Title 1">
            <a:extLst>
              <a:ext uri="{FF2B5EF4-FFF2-40B4-BE49-F238E27FC236}">
                <a16:creationId xmlns:a16="http://schemas.microsoft.com/office/drawing/2014/main" id="{907BE6D7-5199-156C-15BB-F1CF639BC297}"/>
              </a:ext>
            </a:extLst>
          </p:cNvPr>
          <p:cNvSpPr>
            <a:spLocks noGrp="1"/>
          </p:cNvSpPr>
          <p:nvPr>
            <p:ph type="title"/>
          </p:nvPr>
        </p:nvSpPr>
        <p:spPr/>
        <p:txBody>
          <a:bodyPr/>
          <a:lstStyle/>
          <a:p>
            <a:r>
              <a:rPr lang="en-US"/>
              <a:t>Source 3</a:t>
            </a:r>
          </a:p>
        </p:txBody>
      </p:sp>
      <p:pic>
        <p:nvPicPr>
          <p:cNvPr id="5" name="Picture 4" descr="Photo of a close up of some text">
            <a:extLst>
              <a:ext uri="{FF2B5EF4-FFF2-40B4-BE49-F238E27FC236}">
                <a16:creationId xmlns:a16="http://schemas.microsoft.com/office/drawing/2014/main" id="{3AA0C8B2-81F0-807D-6AE2-C5838D609E5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6233" t="28647" r="7186" b="14743"/>
          <a:stretch/>
        </p:blipFill>
        <p:spPr>
          <a:xfrm>
            <a:off x="0" y="4699509"/>
            <a:ext cx="5576523" cy="2158491"/>
          </a:xfrm>
          <a:prstGeom prst="rect">
            <a:avLst/>
          </a:prstGeom>
        </p:spPr>
      </p:pic>
    </p:spTree>
    <p:extLst>
      <p:ext uri="{BB962C8B-B14F-4D97-AF65-F5344CB8AC3E}">
        <p14:creationId xmlns:p14="http://schemas.microsoft.com/office/powerpoint/2010/main" val="1527989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Decorative shape">
            <a:extLst>
              <a:ext uri="{FF2B5EF4-FFF2-40B4-BE49-F238E27FC236}">
                <a16:creationId xmlns:a16="http://schemas.microsoft.com/office/drawing/2014/main" id="{1B296871-89CF-4A21-A966-C7A3C13CB3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8936" y="830274"/>
            <a:ext cx="10507851" cy="5903739"/>
          </a:xfrm>
          <a:prstGeom prst="rect">
            <a:avLst/>
          </a:prstGeom>
        </p:spPr>
      </p:pic>
      <p:sp>
        <p:nvSpPr>
          <p:cNvPr id="2" name="Title 1">
            <a:extLst>
              <a:ext uri="{FF2B5EF4-FFF2-40B4-BE49-F238E27FC236}">
                <a16:creationId xmlns:a16="http://schemas.microsoft.com/office/drawing/2014/main" id="{12477E7C-6A95-8D9C-9DCA-7C4DA16FE1C4}"/>
              </a:ext>
            </a:extLst>
          </p:cNvPr>
          <p:cNvSpPr>
            <a:spLocks noGrp="1"/>
          </p:cNvSpPr>
          <p:nvPr>
            <p:ph type="title"/>
          </p:nvPr>
        </p:nvSpPr>
        <p:spPr/>
        <p:txBody>
          <a:bodyPr>
            <a:normAutofit/>
          </a:bodyPr>
          <a:lstStyle/>
          <a:p>
            <a:r>
              <a:rPr lang="en-GB" sz="3200">
                <a:latin typeface="Arial" panose="020B0604020202020204" pitchFamily="34" charset="0"/>
                <a:cs typeface="Arial" panose="020B0604020202020204" pitchFamily="34" charset="0"/>
              </a:rPr>
              <a:t>Additional image information </a:t>
            </a:r>
            <a:r>
              <a:rPr lang="en-GB" sz="3200">
                <a:solidFill>
                  <a:schemeClr val="bg1"/>
                </a:solidFill>
                <a:latin typeface="Arial" panose="020B0604020202020204" pitchFamily="34" charset="0"/>
                <a:cs typeface="Arial" panose="020B0604020202020204" pitchFamily="34" charset="0"/>
              </a:rPr>
              <a:t>3</a:t>
            </a:r>
            <a:endParaRPr lang="en-US">
              <a:solidFill>
                <a:schemeClr val="bg1"/>
              </a:solidFill>
            </a:endParaRPr>
          </a:p>
        </p:txBody>
      </p:sp>
      <p:sp>
        <p:nvSpPr>
          <p:cNvPr id="3" name="Content Placeholder 2">
            <a:extLst>
              <a:ext uri="{FF2B5EF4-FFF2-40B4-BE49-F238E27FC236}">
                <a16:creationId xmlns:a16="http://schemas.microsoft.com/office/drawing/2014/main" id="{B9CA17D3-0817-AADF-559A-532600662B4B}"/>
              </a:ext>
            </a:extLst>
          </p:cNvPr>
          <p:cNvSpPr>
            <a:spLocks noGrp="1"/>
          </p:cNvSpPr>
          <p:nvPr>
            <p:ph idx="1"/>
          </p:nvPr>
        </p:nvSpPr>
        <p:spPr>
          <a:xfrm>
            <a:off x="1131376" y="1534031"/>
            <a:ext cx="9515960" cy="4834856"/>
          </a:xfrm>
        </p:spPr>
        <p:txBody>
          <a:bodyPr/>
          <a:lstStyle/>
          <a:p>
            <a:r>
              <a:rPr lang="en-GB" sz="2400" b="1">
                <a:latin typeface="Arial" panose="020B0604020202020204" pitchFamily="34" charset="0"/>
                <a:cs typeface="Arial" panose="020B0604020202020204" pitchFamily="34" charset="0"/>
              </a:rPr>
              <a:t>Training the “Child Care Reserve”, National Council for Maternity and Child Welfare, 117 Piccadilly, Westminster, Greater London.</a:t>
            </a:r>
          </a:p>
          <a:p>
            <a:r>
              <a:rPr lang="en-GB" sz="2000">
                <a:latin typeface="Arial" panose="020B0604020202020204" pitchFamily="34" charset="0"/>
                <a:cs typeface="Arial" panose="020B0604020202020204" pitchFamily="34" charset="0"/>
              </a:rPr>
              <a:t>A woman using a model to practise how to carry a baby while another woman places a pillow in a cot ready to put the baby to bed. Ernest Bevin’s scheme for providing nurseries in munitions factories, so the children of munitions workers could be cared for while their parents were at work resulted in creation of free courses on child care. </a:t>
            </a:r>
          </a:p>
          <a:p>
            <a:r>
              <a:rPr lang="en-GB" sz="2000">
                <a:latin typeface="Arial" panose="020B0604020202020204" pitchFamily="34" charset="0"/>
                <a:cs typeface="Arial" panose="020B0604020202020204" pitchFamily="34" charset="0"/>
              </a:rPr>
              <a:t>Short training courses for the Child Care Reserve consisted of twelve lectures and demonstrations on “child management”, lasting two weeks. Candidates, who could be aged 18-55, then had to pass an examination and complete 50 practical hours of work in an institution. The short training courses did not provide qualifications for a future career, nor was the course a guarantee of employment. The Child Care Reserve was established to be called upon in the event of widespread air-raid damage, and to work in nurseries connected with munitions factories.</a:t>
            </a:r>
          </a:p>
          <a:p>
            <a:endParaRPr lang="en-US"/>
          </a:p>
        </p:txBody>
      </p:sp>
    </p:spTree>
    <p:extLst>
      <p:ext uri="{BB962C8B-B14F-4D97-AF65-F5344CB8AC3E}">
        <p14:creationId xmlns:p14="http://schemas.microsoft.com/office/powerpoint/2010/main" val="2416714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E6D7-5199-156C-15BB-F1CF639BC297}"/>
              </a:ext>
            </a:extLst>
          </p:cNvPr>
          <p:cNvSpPr>
            <a:spLocks noGrp="1"/>
          </p:cNvSpPr>
          <p:nvPr>
            <p:ph type="title"/>
          </p:nvPr>
        </p:nvSpPr>
        <p:spPr/>
        <p:txBody>
          <a:bodyPr/>
          <a:lstStyle/>
          <a:p>
            <a:r>
              <a:rPr lang="en-US"/>
              <a:t>Source 4</a:t>
            </a:r>
          </a:p>
        </p:txBody>
      </p:sp>
      <p:pic>
        <p:nvPicPr>
          <p:cNvPr id="3" name="Picture 2" descr="Black and white photograph close up of someone pouring milk from a pepett into a container. ">
            <a:hlinkClick r:id="rId3"/>
            <a:extLst>
              <a:ext uri="{FF2B5EF4-FFF2-40B4-BE49-F238E27FC236}">
                <a16:creationId xmlns:a16="http://schemas.microsoft.com/office/drawing/2014/main" id="{520458C4-B583-970A-ADA4-14F0FE62E3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232"/>
          <a:stretch/>
        </p:blipFill>
        <p:spPr>
          <a:xfrm>
            <a:off x="1944739" y="1075414"/>
            <a:ext cx="9067105" cy="5130225"/>
          </a:xfrm>
          <a:prstGeom prst="rect">
            <a:avLst/>
          </a:prstGeom>
        </p:spPr>
      </p:pic>
      <p:pic>
        <p:nvPicPr>
          <p:cNvPr id="6" name="Picture 5" descr="Photo of a close up of some text">
            <a:extLst>
              <a:ext uri="{FF2B5EF4-FFF2-40B4-BE49-F238E27FC236}">
                <a16:creationId xmlns:a16="http://schemas.microsoft.com/office/drawing/2014/main" id="{5A24B43B-5F8E-ABC4-1E74-36E4A2F3BD2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0415" t="40922" r="5606" b="26827"/>
          <a:stretch/>
        </p:blipFill>
        <p:spPr>
          <a:xfrm>
            <a:off x="0" y="5405034"/>
            <a:ext cx="6315953" cy="1452966"/>
          </a:xfrm>
          <a:prstGeom prst="rect">
            <a:avLst/>
          </a:prstGeom>
        </p:spPr>
      </p:pic>
    </p:spTree>
    <p:extLst>
      <p:ext uri="{BB962C8B-B14F-4D97-AF65-F5344CB8AC3E}">
        <p14:creationId xmlns:p14="http://schemas.microsoft.com/office/powerpoint/2010/main" val="164718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FF48-B154-4409-423C-0E5C63742521}"/>
              </a:ext>
            </a:extLst>
          </p:cNvPr>
          <p:cNvSpPr>
            <a:spLocks noGrp="1"/>
          </p:cNvSpPr>
          <p:nvPr>
            <p:ph type="title"/>
          </p:nvPr>
        </p:nvSpPr>
        <p:spPr/>
        <p:txBody>
          <a:bodyPr>
            <a:noAutofit/>
          </a:bodyPr>
          <a:lstStyle/>
          <a:p>
            <a:r>
              <a:rPr lang="en-GB" b="1">
                <a:latin typeface="Arial" panose="020B0604020202020204" pitchFamily="34" charset="0"/>
              </a:rPr>
              <a:t>How did the Second World War change the lives of women on the Home Front? </a:t>
            </a:r>
            <a:r>
              <a:rPr lang="en-GB" b="1">
                <a:solidFill>
                  <a:schemeClr val="bg1"/>
                </a:solidFill>
                <a:latin typeface="Arial" panose="020B0604020202020204" pitchFamily="34" charset="0"/>
              </a:rPr>
              <a:t>11</a:t>
            </a:r>
            <a:endParaRPr lang="en-US">
              <a:solidFill>
                <a:schemeClr val="bg1"/>
              </a:solidFill>
            </a:endParaRPr>
          </a:p>
        </p:txBody>
      </p:sp>
      <p:sp>
        <p:nvSpPr>
          <p:cNvPr id="3" name="Text Placeholder 2">
            <a:extLst>
              <a:ext uri="{FF2B5EF4-FFF2-40B4-BE49-F238E27FC236}">
                <a16:creationId xmlns:a16="http://schemas.microsoft.com/office/drawing/2014/main" id="{00635530-1CA7-1BAC-5504-10FA8D62FD22}"/>
              </a:ext>
            </a:extLst>
          </p:cNvPr>
          <p:cNvSpPr>
            <a:spLocks noGrp="1"/>
          </p:cNvSpPr>
          <p:nvPr>
            <p:ph type="body" sz="quarter" idx="10"/>
          </p:nvPr>
        </p:nvSpPr>
        <p:spPr/>
        <p:txBody>
          <a:bodyPr/>
          <a:lstStyle/>
          <a:p>
            <a:r>
              <a:rPr lang="en-GB" sz="2400" b="1">
                <a:latin typeface="Arial" panose="020B0604020202020204" pitchFamily="34" charset="0"/>
              </a:rPr>
              <a:t>Key Stage 3: </a:t>
            </a:r>
            <a:r>
              <a:rPr lang="en-GB" sz="2400">
                <a:latin typeface="Arial" panose="020B0604020202020204" pitchFamily="34" charset="0"/>
              </a:rPr>
              <a:t>History</a:t>
            </a:r>
          </a:p>
        </p:txBody>
      </p:sp>
      <p:sp>
        <p:nvSpPr>
          <p:cNvPr id="4" name="Content Placeholder 3">
            <a:extLst>
              <a:ext uri="{FF2B5EF4-FFF2-40B4-BE49-F238E27FC236}">
                <a16:creationId xmlns:a16="http://schemas.microsoft.com/office/drawing/2014/main" id="{348D8D21-5C27-3722-F941-3D7705E80CE1}"/>
              </a:ext>
            </a:extLst>
          </p:cNvPr>
          <p:cNvSpPr>
            <a:spLocks noGrp="1"/>
          </p:cNvSpPr>
          <p:nvPr>
            <p:ph idx="1"/>
          </p:nvPr>
        </p:nvSpPr>
        <p:spPr/>
        <p:txBody>
          <a:bodyPr/>
          <a:lstStyle/>
          <a:p>
            <a:r>
              <a:rPr lang="en-GB" sz="2000" b="1">
                <a:latin typeface="Arial" panose="020B0604020202020204" pitchFamily="34" charset="0"/>
              </a:rPr>
              <a:t>Learning Aims and Outcomes</a:t>
            </a:r>
          </a:p>
          <a:p>
            <a:endParaRPr lang="en-GB" sz="1000">
              <a:solidFill>
                <a:srgbClr val="000000"/>
              </a:solidFill>
              <a:latin typeface="Arial" panose="020B0604020202020204" pitchFamily="34" charset="0"/>
            </a:endParaRPr>
          </a:p>
          <a:p>
            <a:pPr marL="342900" indent="-342900">
              <a:buFont typeface="Arial" pitchFamily="34" charset="0"/>
              <a:buChar char="•"/>
            </a:pPr>
            <a:r>
              <a:rPr lang="en-GB" sz="2000">
                <a:solidFill>
                  <a:srgbClr val="000000"/>
                </a:solidFill>
                <a:latin typeface="Arial" panose="020B0604020202020204" pitchFamily="34" charset="0"/>
              </a:rPr>
              <a:t>Students will develop skills in interpreting sources to identify changes to women’s lives</a:t>
            </a:r>
            <a:endParaRPr lang="en-GB" sz="800">
              <a:solidFill>
                <a:srgbClr val="000000"/>
              </a:solidFill>
              <a:latin typeface="Arial" panose="020B0604020202020204" pitchFamily="34" charset="0"/>
            </a:endParaRPr>
          </a:p>
          <a:p>
            <a:pPr marL="342900" indent="-342900">
              <a:buFont typeface="Arial" pitchFamily="34" charset="0"/>
              <a:buChar char="•"/>
            </a:pPr>
            <a:r>
              <a:rPr lang="en-GB" sz="2000">
                <a:solidFill>
                  <a:srgbClr val="000000"/>
                </a:solidFill>
                <a:latin typeface="Arial" panose="020B0604020202020204" pitchFamily="34" charset="0"/>
              </a:rPr>
              <a:t>Students will be making inferences about the changes that women experienced</a:t>
            </a:r>
            <a:endParaRPr lang="en-GB" sz="800">
              <a:solidFill>
                <a:srgbClr val="000000"/>
              </a:solidFill>
              <a:latin typeface="Arial" panose="020B0604020202020204" pitchFamily="34" charset="0"/>
            </a:endParaRPr>
          </a:p>
          <a:p>
            <a:pPr marL="342900" indent="-342900">
              <a:buFont typeface="Arial" pitchFamily="34" charset="0"/>
              <a:buChar char="•"/>
            </a:pPr>
            <a:r>
              <a:rPr lang="en-GB" sz="2000">
                <a:solidFill>
                  <a:srgbClr val="000000"/>
                </a:solidFill>
                <a:latin typeface="Arial" panose="020B0604020202020204" pitchFamily="34" charset="0"/>
              </a:rPr>
              <a:t>Students will use their source analysis to create a review of the Monument to the Women in the Second World War.</a:t>
            </a:r>
          </a:p>
          <a:p>
            <a:endParaRPr lang="en-US"/>
          </a:p>
        </p:txBody>
      </p:sp>
    </p:spTree>
    <p:extLst>
      <p:ext uri="{BB962C8B-B14F-4D97-AF65-F5344CB8AC3E}">
        <p14:creationId xmlns:p14="http://schemas.microsoft.com/office/powerpoint/2010/main" val="3535003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Decorative shape">
            <a:extLst>
              <a:ext uri="{FF2B5EF4-FFF2-40B4-BE49-F238E27FC236}">
                <a16:creationId xmlns:a16="http://schemas.microsoft.com/office/drawing/2014/main" id="{1B296871-89CF-4A21-A966-C7A3C13CB3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8936" y="830274"/>
            <a:ext cx="10507851" cy="5903739"/>
          </a:xfrm>
          <a:prstGeom prst="rect">
            <a:avLst/>
          </a:prstGeom>
        </p:spPr>
      </p:pic>
      <p:sp>
        <p:nvSpPr>
          <p:cNvPr id="2" name="Title 1">
            <a:extLst>
              <a:ext uri="{FF2B5EF4-FFF2-40B4-BE49-F238E27FC236}">
                <a16:creationId xmlns:a16="http://schemas.microsoft.com/office/drawing/2014/main" id="{12477E7C-6A95-8D9C-9DCA-7C4DA16FE1C4}"/>
              </a:ext>
            </a:extLst>
          </p:cNvPr>
          <p:cNvSpPr>
            <a:spLocks noGrp="1"/>
          </p:cNvSpPr>
          <p:nvPr>
            <p:ph type="title"/>
          </p:nvPr>
        </p:nvSpPr>
        <p:spPr/>
        <p:txBody>
          <a:bodyPr>
            <a:normAutofit/>
          </a:bodyPr>
          <a:lstStyle/>
          <a:p>
            <a:r>
              <a:rPr lang="en-GB" sz="3200">
                <a:latin typeface="Arial" panose="020B0604020202020204" pitchFamily="34" charset="0"/>
                <a:cs typeface="Arial" panose="020B0604020202020204" pitchFamily="34" charset="0"/>
              </a:rPr>
              <a:t>Additional image information</a:t>
            </a:r>
            <a:endParaRPr lang="en-US"/>
          </a:p>
        </p:txBody>
      </p:sp>
      <p:sp>
        <p:nvSpPr>
          <p:cNvPr id="3" name="Content Placeholder 2">
            <a:extLst>
              <a:ext uri="{FF2B5EF4-FFF2-40B4-BE49-F238E27FC236}">
                <a16:creationId xmlns:a16="http://schemas.microsoft.com/office/drawing/2014/main" id="{B9CA17D3-0817-AADF-559A-532600662B4B}"/>
              </a:ext>
            </a:extLst>
          </p:cNvPr>
          <p:cNvSpPr>
            <a:spLocks noGrp="1"/>
          </p:cNvSpPr>
          <p:nvPr>
            <p:ph idx="1"/>
          </p:nvPr>
        </p:nvSpPr>
        <p:spPr>
          <a:xfrm>
            <a:off x="1095213" y="1364715"/>
            <a:ext cx="9763932" cy="4834856"/>
          </a:xfrm>
        </p:spPr>
        <p:txBody>
          <a:bodyPr/>
          <a:lstStyle/>
          <a:p>
            <a:r>
              <a:rPr lang="en-GB" sz="2400" b="1">
                <a:latin typeface="Arial" panose="020B0604020202020204" pitchFamily="34" charset="0"/>
                <a:cs typeface="Arial" panose="020B0604020202020204" pitchFamily="34" charset="0"/>
              </a:rPr>
              <a:t>Freezing breast milk, Queen Charlotte's Maternity Hospital, Goldhawk Road, Hammersmith, Greater London.</a:t>
            </a:r>
          </a:p>
          <a:p>
            <a:r>
              <a:rPr lang="en-GB" sz="2000">
                <a:latin typeface="Arial" panose="020B0604020202020204" pitchFamily="34" charset="0"/>
                <a:cs typeface="Arial" panose="020B0604020202020204" pitchFamily="34" charset="0"/>
              </a:rPr>
              <a:t>Milk that was not immediately required for use was frozen into milk tablets. The picture shows the milk being poured into the metal mould which is resting on a block of “</a:t>
            </a:r>
            <a:r>
              <a:rPr lang="en-GB" sz="2000" err="1">
                <a:latin typeface="Arial" panose="020B0604020202020204" pitchFamily="34" charset="0"/>
                <a:cs typeface="Arial" panose="020B0604020202020204" pitchFamily="34" charset="0"/>
              </a:rPr>
              <a:t>Drykold</a:t>
            </a:r>
            <a:r>
              <a:rPr lang="en-GB" sz="2000">
                <a:latin typeface="Arial" panose="020B0604020202020204" pitchFamily="34" charset="0"/>
                <a:cs typeface="Arial" panose="020B0604020202020204" pitchFamily="34" charset="0"/>
              </a:rPr>
              <a:t>” (solid carbon dioxide) to freeze it for later use. The Human Milk Bureau was established in 1939 and is now the oldest continuously operating milk bank in the world. </a:t>
            </a:r>
          </a:p>
          <a:p>
            <a:r>
              <a:rPr lang="en-GB" sz="2000">
                <a:latin typeface="Arial" panose="020B0604020202020204" pitchFamily="34" charset="0"/>
                <a:cs typeface="Arial" panose="020B0604020202020204" pitchFamily="34" charset="0"/>
              </a:rPr>
              <a:t>The need for human milk was recognised after the birth of quadruplets in St </a:t>
            </a:r>
            <a:r>
              <a:rPr lang="en-GB" sz="2000" err="1">
                <a:latin typeface="Arial" panose="020B0604020202020204" pitchFamily="34" charset="0"/>
                <a:cs typeface="Arial" panose="020B0604020202020204" pitchFamily="34" charset="0"/>
              </a:rPr>
              <a:t>Neot’s</a:t>
            </a:r>
            <a:r>
              <a:rPr lang="en-GB" sz="2000">
                <a:latin typeface="Arial" panose="020B0604020202020204" pitchFamily="34" charset="0"/>
                <a:cs typeface="Arial" panose="020B0604020202020204" pitchFamily="34" charset="0"/>
              </a:rPr>
              <a:t> in 1935, with breast milk being delivered to their home daily, and following urgent calls for milk. The milk was obtained only from nursing mothers recommended by medical officers and was thoroughly tested. The milk bank provided breast milk to preterm and sick babies, and milk could be dispatched almost immediately to any part of the country. The milk bank now operates from Queen Charlotte’s and Chelsea Hospital and serves neonatal units in London and the Greater London area.</a:t>
            </a:r>
          </a:p>
          <a:p>
            <a:endParaRPr lang="en-US"/>
          </a:p>
        </p:txBody>
      </p:sp>
    </p:spTree>
    <p:extLst>
      <p:ext uri="{BB962C8B-B14F-4D97-AF65-F5344CB8AC3E}">
        <p14:creationId xmlns:p14="http://schemas.microsoft.com/office/powerpoint/2010/main" val="2207405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photo of a group of women walking together down a street holding a big poster at the front. ">
            <a:extLst>
              <a:ext uri="{FF2B5EF4-FFF2-40B4-BE49-F238E27FC236}">
                <a16:creationId xmlns:a16="http://schemas.microsoft.com/office/drawing/2014/main" id="{BFEF8553-2A66-8294-C59D-B3101EF7D1BE}"/>
              </a:ext>
            </a:extLst>
          </p:cNvPr>
          <p:cNvPicPr>
            <a:picLocks noChangeAspect="1"/>
          </p:cNvPicPr>
          <p:nvPr/>
        </p:nvPicPr>
        <p:blipFill rotWithShape="1">
          <a:blip r:embed="rId3">
            <a:extLst>
              <a:ext uri="{28A0092B-C50C-407E-A947-70E740481C1C}">
                <a14:useLocalDpi xmlns:a14="http://schemas.microsoft.com/office/drawing/2010/main" val="0"/>
              </a:ext>
            </a:extLst>
          </a:blip>
          <a:srcRect b="7188"/>
          <a:stretch/>
        </p:blipFill>
        <p:spPr>
          <a:xfrm>
            <a:off x="2975675" y="852408"/>
            <a:ext cx="7935132" cy="5353232"/>
          </a:xfrm>
          <a:prstGeom prst="rect">
            <a:avLst/>
          </a:prstGeom>
        </p:spPr>
      </p:pic>
      <p:sp>
        <p:nvSpPr>
          <p:cNvPr id="2" name="Title 1">
            <a:extLst>
              <a:ext uri="{FF2B5EF4-FFF2-40B4-BE49-F238E27FC236}">
                <a16:creationId xmlns:a16="http://schemas.microsoft.com/office/drawing/2014/main" id="{907BE6D7-5199-156C-15BB-F1CF639BC297}"/>
              </a:ext>
            </a:extLst>
          </p:cNvPr>
          <p:cNvSpPr>
            <a:spLocks noGrp="1"/>
          </p:cNvSpPr>
          <p:nvPr>
            <p:ph type="title"/>
          </p:nvPr>
        </p:nvSpPr>
        <p:spPr/>
        <p:txBody>
          <a:bodyPr/>
          <a:lstStyle/>
          <a:p>
            <a:r>
              <a:rPr lang="en-US"/>
              <a:t>Source 5</a:t>
            </a:r>
          </a:p>
        </p:txBody>
      </p:sp>
      <p:grpSp>
        <p:nvGrpSpPr>
          <p:cNvPr id="5" name="Washi" descr="Washi tape">
            <a:extLst>
              <a:ext uri="{FF2B5EF4-FFF2-40B4-BE49-F238E27FC236}">
                <a16:creationId xmlns:a16="http://schemas.microsoft.com/office/drawing/2014/main" id="{79DB6416-3D02-C593-73D7-267AC37F7D77}"/>
              </a:ext>
            </a:extLst>
          </p:cNvPr>
          <p:cNvGrpSpPr/>
          <p:nvPr/>
        </p:nvGrpSpPr>
        <p:grpSpPr>
          <a:xfrm>
            <a:off x="136438" y="4383482"/>
            <a:ext cx="4573825" cy="2415192"/>
            <a:chOff x="7863436" y="620231"/>
            <a:chExt cx="4573825" cy="2415192"/>
          </a:xfrm>
        </p:grpSpPr>
        <p:pic>
          <p:nvPicPr>
            <p:cNvPr id="7" name="Picture 6">
              <a:extLst>
                <a:ext uri="{FF2B5EF4-FFF2-40B4-BE49-F238E27FC236}">
                  <a16:creationId xmlns:a16="http://schemas.microsoft.com/office/drawing/2014/main" id="{69271F49-122D-36BE-EE11-EF2BC72669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63436" y="620231"/>
              <a:ext cx="4573825" cy="2415192"/>
            </a:xfrm>
            <a:prstGeom prst="rect">
              <a:avLst/>
            </a:prstGeom>
          </p:spPr>
        </p:pic>
        <p:sp>
          <p:nvSpPr>
            <p:cNvPr id="8" name="Text Placeholder">
              <a:extLst>
                <a:ext uri="{FF2B5EF4-FFF2-40B4-BE49-F238E27FC236}">
                  <a16:creationId xmlns:a16="http://schemas.microsoft.com/office/drawing/2014/main" id="{343671F1-9189-CAA9-E303-02B60C229F34}"/>
                </a:ext>
              </a:extLst>
            </p:cNvPr>
            <p:cNvSpPr txBox="1">
              <a:spLocks/>
            </p:cNvSpPr>
            <p:nvPr/>
          </p:nvSpPr>
          <p:spPr>
            <a:xfrm>
              <a:off x="8220622" y="906136"/>
              <a:ext cx="4106325" cy="184338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a:latin typeface="Arial" panose="020B0604020202020204" pitchFamily="34" charset="0"/>
                  <a:cs typeface="Arial" panose="020B0604020202020204" pitchFamily="34" charset="0"/>
                </a:rPr>
                <a:t>700 Land Army girls from all parts of the country voicing their grievances at a meeting held in Caxton Hall, London demanding equal pay for equal work. </a:t>
              </a:r>
            </a:p>
          </p:txBody>
        </p:sp>
      </p:grpSp>
    </p:spTree>
    <p:extLst>
      <p:ext uri="{BB962C8B-B14F-4D97-AF65-F5344CB8AC3E}">
        <p14:creationId xmlns:p14="http://schemas.microsoft.com/office/powerpoint/2010/main" val="299420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E6D7-5199-156C-15BB-F1CF639BC297}"/>
              </a:ext>
            </a:extLst>
          </p:cNvPr>
          <p:cNvSpPr>
            <a:spLocks noGrp="1"/>
          </p:cNvSpPr>
          <p:nvPr>
            <p:ph type="title"/>
          </p:nvPr>
        </p:nvSpPr>
        <p:spPr/>
        <p:txBody>
          <a:bodyPr/>
          <a:lstStyle/>
          <a:p>
            <a:r>
              <a:rPr lang="en-US"/>
              <a:t>Source 6</a:t>
            </a:r>
          </a:p>
        </p:txBody>
      </p:sp>
      <p:grpSp>
        <p:nvGrpSpPr>
          <p:cNvPr id="5" name="Washi" descr="Washi tape">
            <a:extLst>
              <a:ext uri="{FF2B5EF4-FFF2-40B4-BE49-F238E27FC236}">
                <a16:creationId xmlns:a16="http://schemas.microsoft.com/office/drawing/2014/main" id="{79DB6416-3D02-C593-73D7-267AC37F7D77}"/>
              </a:ext>
            </a:extLst>
          </p:cNvPr>
          <p:cNvGrpSpPr/>
          <p:nvPr/>
        </p:nvGrpSpPr>
        <p:grpSpPr>
          <a:xfrm>
            <a:off x="245769" y="4077682"/>
            <a:ext cx="4573825" cy="2415192"/>
            <a:chOff x="7863436" y="620231"/>
            <a:chExt cx="4573825" cy="2415192"/>
          </a:xfrm>
        </p:grpSpPr>
        <p:pic>
          <p:nvPicPr>
            <p:cNvPr id="7" name="Picture 6">
              <a:extLst>
                <a:ext uri="{FF2B5EF4-FFF2-40B4-BE49-F238E27FC236}">
                  <a16:creationId xmlns:a16="http://schemas.microsoft.com/office/drawing/2014/main" id="{69271F49-122D-36BE-EE11-EF2BC726693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63436" y="620231"/>
              <a:ext cx="4573825" cy="2415192"/>
            </a:xfrm>
            <a:prstGeom prst="rect">
              <a:avLst/>
            </a:prstGeom>
          </p:spPr>
        </p:pic>
        <p:sp>
          <p:nvSpPr>
            <p:cNvPr id="8" name="Text Placeholder">
              <a:extLst>
                <a:ext uri="{FF2B5EF4-FFF2-40B4-BE49-F238E27FC236}">
                  <a16:creationId xmlns:a16="http://schemas.microsoft.com/office/drawing/2014/main" id="{343671F1-9189-CAA9-E303-02B60C229F34}"/>
                </a:ext>
              </a:extLst>
            </p:cNvPr>
            <p:cNvSpPr txBox="1">
              <a:spLocks/>
            </p:cNvSpPr>
            <p:nvPr/>
          </p:nvSpPr>
          <p:spPr>
            <a:xfrm>
              <a:off x="8097185" y="906136"/>
              <a:ext cx="4106325" cy="184338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i="1">
                  <a:latin typeface="Arial" panose="020B0604020202020204" pitchFamily="34" charset="0"/>
                  <a:cs typeface="Arial" panose="020B0604020202020204" pitchFamily="34" charset="0"/>
                </a:rPr>
                <a:t>The Civilian Evacuation Scheme in Britain during the Second World War. </a:t>
              </a:r>
              <a:r>
                <a:rPr lang="en-GB" sz="2000" b="0">
                  <a:latin typeface="Arial" panose="020B0604020202020204" pitchFamily="34" charset="0"/>
                  <a:cs typeface="Arial" panose="020B0604020202020204" pitchFamily="34" charset="0"/>
                </a:rPr>
                <a:t>Evacuees return home to London. Photo shows villagers saying goodbye to the children they adopted for the war.</a:t>
              </a:r>
            </a:p>
          </p:txBody>
        </p:sp>
      </p:grpSp>
      <p:pic>
        <p:nvPicPr>
          <p:cNvPr id="3" name="Picture 2" descr="A black and white photograph of two women holding children. ">
            <a:extLst>
              <a:ext uri="{FF2B5EF4-FFF2-40B4-BE49-F238E27FC236}">
                <a16:creationId xmlns:a16="http://schemas.microsoft.com/office/drawing/2014/main" id="{8C687400-013E-619F-0E44-0177C3C48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0454" y="549425"/>
            <a:ext cx="4949599" cy="5759149"/>
          </a:xfrm>
          <a:prstGeom prst="rect">
            <a:avLst/>
          </a:prstGeom>
        </p:spPr>
      </p:pic>
    </p:spTree>
    <p:extLst>
      <p:ext uri="{BB962C8B-B14F-4D97-AF65-F5344CB8AC3E}">
        <p14:creationId xmlns:p14="http://schemas.microsoft.com/office/powerpoint/2010/main" val="3398370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E6D7-5199-156C-15BB-F1CF639BC297}"/>
              </a:ext>
            </a:extLst>
          </p:cNvPr>
          <p:cNvSpPr>
            <a:spLocks noGrp="1"/>
          </p:cNvSpPr>
          <p:nvPr>
            <p:ph type="title"/>
          </p:nvPr>
        </p:nvSpPr>
        <p:spPr/>
        <p:txBody>
          <a:bodyPr/>
          <a:lstStyle/>
          <a:p>
            <a:r>
              <a:rPr lang="en-US"/>
              <a:t>Source 7</a:t>
            </a:r>
          </a:p>
        </p:txBody>
      </p:sp>
      <p:pic>
        <p:nvPicPr>
          <p:cNvPr id="3" name="Picture 2" descr="A black and white photo of two women operating large machinery. ">
            <a:extLst>
              <a:ext uri="{FF2B5EF4-FFF2-40B4-BE49-F238E27FC236}">
                <a16:creationId xmlns:a16="http://schemas.microsoft.com/office/drawing/2014/main" id="{9EBE5CD6-4322-DCD2-2071-66A5D2BEB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41" y="1361319"/>
            <a:ext cx="8454604" cy="4702873"/>
          </a:xfrm>
          <a:prstGeom prst="rect">
            <a:avLst/>
          </a:prstGeom>
        </p:spPr>
      </p:pic>
      <p:grpSp>
        <p:nvGrpSpPr>
          <p:cNvPr id="5" name="Washi" descr="Washi tape">
            <a:extLst>
              <a:ext uri="{FF2B5EF4-FFF2-40B4-BE49-F238E27FC236}">
                <a16:creationId xmlns:a16="http://schemas.microsoft.com/office/drawing/2014/main" id="{79DB6416-3D02-C593-73D7-267AC37F7D77}"/>
              </a:ext>
            </a:extLst>
          </p:cNvPr>
          <p:cNvGrpSpPr/>
          <p:nvPr/>
        </p:nvGrpSpPr>
        <p:grpSpPr>
          <a:xfrm>
            <a:off x="6211957" y="5039139"/>
            <a:ext cx="5252583" cy="1818861"/>
            <a:chOff x="14170451" y="798401"/>
            <a:chExt cx="4573825" cy="2237021"/>
          </a:xfrm>
        </p:grpSpPr>
        <p:pic>
          <p:nvPicPr>
            <p:cNvPr id="7" name="Picture 6">
              <a:extLst>
                <a:ext uri="{FF2B5EF4-FFF2-40B4-BE49-F238E27FC236}">
                  <a16:creationId xmlns:a16="http://schemas.microsoft.com/office/drawing/2014/main" id="{69271F49-122D-36BE-EE11-EF2BC72669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170451" y="798401"/>
              <a:ext cx="4573825" cy="2237021"/>
            </a:xfrm>
            <a:prstGeom prst="rect">
              <a:avLst/>
            </a:prstGeom>
          </p:spPr>
        </p:pic>
        <p:sp>
          <p:nvSpPr>
            <p:cNvPr id="8" name="Text Placeholder">
              <a:extLst>
                <a:ext uri="{FF2B5EF4-FFF2-40B4-BE49-F238E27FC236}">
                  <a16:creationId xmlns:a16="http://schemas.microsoft.com/office/drawing/2014/main" id="{343671F1-9189-CAA9-E303-02B60C229F34}"/>
                </a:ext>
              </a:extLst>
            </p:cNvPr>
            <p:cNvSpPr txBox="1">
              <a:spLocks/>
            </p:cNvSpPr>
            <p:nvPr/>
          </p:nvSpPr>
          <p:spPr>
            <a:xfrm>
              <a:off x="14350481" y="995220"/>
              <a:ext cx="4213763" cy="184338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a:latin typeface="Arial" panose="020B0604020202020204" pitchFamily="34" charset="0"/>
                  <a:cs typeface="Arial" panose="020B0604020202020204" pitchFamily="34" charset="0"/>
                </a:rPr>
                <a:t>About 8,000 women worked in Bletchley Park, the central site for British cryptanalysts during the Second World War . Women constituted roughly 75% of the workforce there.</a:t>
              </a:r>
            </a:p>
          </p:txBody>
        </p:sp>
      </p:grpSp>
    </p:spTree>
    <p:extLst>
      <p:ext uri="{BB962C8B-B14F-4D97-AF65-F5344CB8AC3E}">
        <p14:creationId xmlns:p14="http://schemas.microsoft.com/office/powerpoint/2010/main" val="2413463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74E6F-847C-5A98-0D27-BD4028D34457}"/>
              </a:ext>
            </a:extLst>
          </p:cNvPr>
          <p:cNvSpPr>
            <a:spLocks noGrp="1"/>
          </p:cNvSpPr>
          <p:nvPr>
            <p:ph type="title"/>
          </p:nvPr>
        </p:nvSpPr>
        <p:spPr/>
        <p:txBody>
          <a:bodyPr/>
          <a:lstStyle/>
          <a:p>
            <a:r>
              <a:rPr lang="en-US"/>
              <a:t>Ladies in Peckham </a:t>
            </a:r>
            <a:r>
              <a:rPr lang="en-US">
                <a:solidFill>
                  <a:schemeClr val="bg1"/>
                </a:solidFill>
              </a:rPr>
              <a:t>3</a:t>
            </a:r>
          </a:p>
        </p:txBody>
      </p:sp>
      <p:sp>
        <p:nvSpPr>
          <p:cNvPr id="3" name="Content Placeholder 2">
            <a:extLst>
              <a:ext uri="{FF2B5EF4-FFF2-40B4-BE49-F238E27FC236}">
                <a16:creationId xmlns:a16="http://schemas.microsoft.com/office/drawing/2014/main" id="{42190F74-82A5-477F-DA17-F145F1E80530}"/>
              </a:ext>
            </a:extLst>
          </p:cNvPr>
          <p:cNvSpPr>
            <a:spLocks noGrp="1"/>
          </p:cNvSpPr>
          <p:nvPr>
            <p:ph idx="1"/>
          </p:nvPr>
        </p:nvSpPr>
        <p:spPr>
          <a:xfrm>
            <a:off x="357187" y="1890792"/>
            <a:ext cx="4942144" cy="4214623"/>
          </a:xfrm>
        </p:spPr>
        <p:txBody>
          <a:bodyPr/>
          <a:lstStyle/>
          <a:p>
            <a:pPr algn="ctr"/>
            <a:r>
              <a:rPr lang="en-GB" sz="3200">
                <a:latin typeface="Arial" panose="020B0604020202020204" pitchFamily="34" charset="0"/>
                <a:cs typeface="Arial" panose="020B0604020202020204" pitchFamily="34" charset="0"/>
              </a:rPr>
              <a:t>Look again at the Monument to the Women of the Second World War .</a:t>
            </a:r>
          </a:p>
          <a:p>
            <a:pPr algn="ctr"/>
            <a:endParaRPr lang="en-GB" sz="3200">
              <a:latin typeface="Arial" panose="020B0604020202020204" pitchFamily="34" charset="0"/>
              <a:cs typeface="Arial" panose="020B0604020202020204" pitchFamily="34" charset="0"/>
            </a:endParaRPr>
          </a:p>
          <a:p>
            <a:pPr algn="ctr"/>
            <a:r>
              <a:rPr lang="en-GB" sz="3200">
                <a:latin typeface="Arial" panose="020B0604020202020204" pitchFamily="34" charset="0"/>
                <a:cs typeface="Arial" panose="020B0604020202020204" pitchFamily="34" charset="0"/>
              </a:rPr>
              <a:t>What can you see?</a:t>
            </a:r>
          </a:p>
          <a:p>
            <a:endParaRPr lang="en-US"/>
          </a:p>
        </p:txBody>
      </p:sp>
      <p:pic>
        <p:nvPicPr>
          <p:cNvPr id="5" name="Picture 4" descr="A statue of women from World War II standing side by side wearing different outfits round four sides of a concrete block. ">
            <a:extLst>
              <a:ext uri="{FF2B5EF4-FFF2-40B4-BE49-F238E27FC236}">
                <a16:creationId xmlns:a16="http://schemas.microsoft.com/office/drawing/2014/main" id="{A99DDB7C-A58D-C369-3465-60B6B986F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9332" y="883403"/>
            <a:ext cx="5766457" cy="5562228"/>
          </a:xfrm>
          <a:prstGeom prst="rect">
            <a:avLst/>
          </a:prstGeom>
        </p:spPr>
      </p:pic>
      <p:sp>
        <p:nvSpPr>
          <p:cNvPr id="6" name="Picture Placeholder 23" descr="Speech bubble">
            <a:extLst>
              <a:ext uri="{FF2B5EF4-FFF2-40B4-BE49-F238E27FC236}">
                <a16:creationId xmlns:a16="http://schemas.microsoft.com/office/drawing/2014/main" id="{6115024D-90F5-48B3-3E6B-C7FBD262D602}"/>
              </a:ext>
              <a:ext uri="{C183D7F6-B498-43B3-948B-1728B52AA6E4}">
                <adec:decorative xmlns:adec="http://schemas.microsoft.com/office/drawing/2017/decorative" val="0"/>
              </a:ext>
            </a:extLst>
          </p:cNvPr>
          <p:cNvSpPr txBox="1">
            <a:spLocks/>
          </p:cNvSpPr>
          <p:nvPr/>
        </p:nvSpPr>
        <p:spPr>
          <a:xfrm flipH="1">
            <a:off x="3353955" y="4965390"/>
            <a:ext cx="3084513" cy="1310133"/>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a:latin typeface="Arial" panose="020B0604020202020204" pitchFamily="34" charset="0"/>
                <a:cs typeface="Arial" panose="020B0604020202020204" pitchFamily="34" charset="0"/>
              </a:rPr>
              <a:t>Different clothing?</a:t>
            </a:r>
          </a:p>
          <a:p>
            <a:pPr algn="ctr"/>
            <a:r>
              <a:rPr lang="en-GB" sz="2400">
                <a:latin typeface="Arial" panose="020B0604020202020204" pitchFamily="34" charset="0"/>
                <a:cs typeface="Arial" panose="020B0604020202020204" pitchFamily="34" charset="0"/>
              </a:rPr>
              <a:t>But why?</a:t>
            </a:r>
          </a:p>
        </p:txBody>
      </p:sp>
    </p:spTree>
    <p:extLst>
      <p:ext uri="{BB962C8B-B14F-4D97-AF65-F5344CB8AC3E}">
        <p14:creationId xmlns:p14="http://schemas.microsoft.com/office/powerpoint/2010/main" val="133388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74E6F-847C-5A98-0D27-BD4028D34457}"/>
              </a:ext>
            </a:extLst>
          </p:cNvPr>
          <p:cNvSpPr>
            <a:spLocks noGrp="1"/>
          </p:cNvSpPr>
          <p:nvPr>
            <p:ph type="title"/>
          </p:nvPr>
        </p:nvSpPr>
        <p:spPr/>
        <p:txBody>
          <a:bodyPr/>
          <a:lstStyle/>
          <a:p>
            <a:r>
              <a:rPr lang="en-US"/>
              <a:t>Ladies in Peckham </a:t>
            </a:r>
            <a:r>
              <a:rPr lang="en-US">
                <a:solidFill>
                  <a:schemeClr val="bg1"/>
                </a:solidFill>
              </a:rPr>
              <a:t>4</a:t>
            </a:r>
          </a:p>
        </p:txBody>
      </p:sp>
      <p:sp>
        <p:nvSpPr>
          <p:cNvPr id="3" name="Content Placeholder 2">
            <a:extLst>
              <a:ext uri="{FF2B5EF4-FFF2-40B4-BE49-F238E27FC236}">
                <a16:creationId xmlns:a16="http://schemas.microsoft.com/office/drawing/2014/main" id="{42190F74-82A5-477F-DA17-F145F1E80530}"/>
              </a:ext>
            </a:extLst>
          </p:cNvPr>
          <p:cNvSpPr>
            <a:spLocks noGrp="1"/>
          </p:cNvSpPr>
          <p:nvPr>
            <p:ph idx="1"/>
          </p:nvPr>
        </p:nvSpPr>
        <p:spPr>
          <a:xfrm>
            <a:off x="357187" y="1890792"/>
            <a:ext cx="4942144" cy="4214623"/>
          </a:xfrm>
        </p:spPr>
        <p:txBody>
          <a:bodyPr/>
          <a:lstStyle/>
          <a:p>
            <a:pPr algn="ctr"/>
            <a:r>
              <a:rPr lang="en-GB">
                <a:latin typeface="Arial" panose="020B0604020202020204" pitchFamily="34" charset="0"/>
                <a:cs typeface="Arial" panose="020B0604020202020204" pitchFamily="34" charset="0"/>
              </a:rPr>
              <a:t>There are 17 individual sets of clothing and uniforms around the sides, symbolising the hundreds of different jobs women undertook in World War Two.  </a:t>
            </a:r>
          </a:p>
          <a:p>
            <a:pPr algn="ctr"/>
            <a:r>
              <a:rPr lang="en-GB">
                <a:latin typeface="Arial" panose="020B0604020202020204" pitchFamily="34" charset="0"/>
                <a:cs typeface="Arial" panose="020B0604020202020204" pitchFamily="34" charset="0"/>
              </a:rPr>
              <a:t>These outfits include uniforms as worn by the Women's Land Army, Women's Royal Naval Service, a nursing cape, a police overall and a welding mask.</a:t>
            </a:r>
          </a:p>
        </p:txBody>
      </p:sp>
      <p:pic>
        <p:nvPicPr>
          <p:cNvPr id="5" name="Picture 4" descr="A statue of women from World War II standing side by side wearing different outfits round four sides of a concrete block. ">
            <a:extLst>
              <a:ext uri="{FF2B5EF4-FFF2-40B4-BE49-F238E27FC236}">
                <a16:creationId xmlns:a16="http://schemas.microsoft.com/office/drawing/2014/main" id="{A99DDB7C-A58D-C369-3465-60B6B986F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040" y="883403"/>
            <a:ext cx="5413749" cy="5222012"/>
          </a:xfrm>
          <a:prstGeom prst="rect">
            <a:avLst/>
          </a:prstGeom>
        </p:spPr>
      </p:pic>
    </p:spTree>
    <p:extLst>
      <p:ext uri="{BB962C8B-B14F-4D97-AF65-F5344CB8AC3E}">
        <p14:creationId xmlns:p14="http://schemas.microsoft.com/office/powerpoint/2010/main" val="4215780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Decorative shape">
            <a:extLst>
              <a:ext uri="{FF2B5EF4-FFF2-40B4-BE49-F238E27FC236}">
                <a16:creationId xmlns:a16="http://schemas.microsoft.com/office/drawing/2014/main" id="{5EA534AC-015D-11D9-F7AD-85BCE818E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0826" y="867905"/>
            <a:ext cx="10527988" cy="5624969"/>
          </a:xfrm>
          <a:prstGeom prst="rect">
            <a:avLst/>
          </a:prstGeom>
        </p:spPr>
      </p:pic>
      <p:pic>
        <p:nvPicPr>
          <p:cNvPr id="5" name="Picture 11" descr="Decorative shape">
            <a:extLst>
              <a:ext uri="{FF2B5EF4-FFF2-40B4-BE49-F238E27FC236}">
                <a16:creationId xmlns:a16="http://schemas.microsoft.com/office/drawing/2014/main" id="{C510BF90-2BC5-75DC-55C5-E82E53B675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8079" y="867905"/>
            <a:ext cx="10527988" cy="5624969"/>
          </a:xfrm>
          <a:prstGeom prst="rect">
            <a:avLst/>
          </a:prstGeom>
        </p:spPr>
      </p:pic>
      <p:sp>
        <p:nvSpPr>
          <p:cNvPr id="2" name="Title 1">
            <a:extLst>
              <a:ext uri="{FF2B5EF4-FFF2-40B4-BE49-F238E27FC236}">
                <a16:creationId xmlns:a16="http://schemas.microsoft.com/office/drawing/2014/main" id="{E2EB3CA8-3529-2CF5-8099-0C7A89363407}"/>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D9C84C9D-14EB-979D-A303-18F28A7E6EE8}"/>
              </a:ext>
            </a:extLst>
          </p:cNvPr>
          <p:cNvSpPr>
            <a:spLocks noGrp="1"/>
          </p:cNvSpPr>
          <p:nvPr>
            <p:ph idx="1"/>
          </p:nvPr>
        </p:nvSpPr>
        <p:spPr>
          <a:xfrm>
            <a:off x="801788" y="1441342"/>
            <a:ext cx="9453966" cy="5051532"/>
          </a:xfrm>
        </p:spPr>
        <p:txBody>
          <a:bodyPr/>
          <a:lstStyle/>
          <a:p>
            <a:r>
              <a:rPr lang="en-GB" sz="2400" dirty="0">
                <a:latin typeface="Arial" panose="020B0604020202020204" pitchFamily="34" charset="0"/>
                <a:cs typeface="Arial" panose="020B0604020202020204" pitchFamily="34" charset="0"/>
              </a:rPr>
              <a:t>Not everyone liked this monument, some criticised it because it was faceless.  </a:t>
            </a:r>
            <a:r>
              <a:rPr lang="en-GB" sz="2400">
                <a:latin typeface="Arial" panose="020B0604020202020204" pitchFamily="34" charset="0"/>
                <a:cs typeface="Arial" panose="020B0604020202020204" pitchFamily="34" charset="0"/>
              </a:rPr>
              <a:t>But what do you think about the monument </a:t>
            </a:r>
            <a:r>
              <a:rPr lang="en-GB" sz="2400" dirty="0">
                <a:latin typeface="Arial" panose="020B0604020202020204" pitchFamily="34" charset="0"/>
                <a:cs typeface="Arial" panose="020B0604020202020204" pitchFamily="34" charset="0"/>
              </a:rPr>
              <a:t>and the way it represents women in the war?  Use the questions below to explain your ideas about the monument.</a:t>
            </a:r>
          </a:p>
          <a:p>
            <a:endParaRPr lang="en-GB"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dirty="0">
                <a:latin typeface="Arial" panose="020B0604020202020204" pitchFamily="34" charset="0"/>
                <a:cs typeface="Arial" panose="020B0604020202020204" pitchFamily="34" charset="0"/>
              </a:rPr>
              <a:t>What do you think about the monument?</a:t>
            </a:r>
          </a:p>
          <a:p>
            <a:pPr marL="457200" indent="-457200">
              <a:buFont typeface="Arial" panose="020B0604020202020204" pitchFamily="34" charset="0"/>
              <a:buChar char="•"/>
            </a:pPr>
            <a:r>
              <a:rPr lang="en-GB" sz="2400" dirty="0">
                <a:latin typeface="Arial" panose="020B0604020202020204" pitchFamily="34" charset="0"/>
                <a:cs typeface="Arial" panose="020B0604020202020204" pitchFamily="34" charset="0"/>
              </a:rPr>
              <a:t>How does it represent women in the war?</a:t>
            </a:r>
          </a:p>
          <a:p>
            <a:pPr marL="457200" indent="-457200">
              <a:buFont typeface="Arial" panose="020B0604020202020204" pitchFamily="34" charset="0"/>
              <a:buChar char="•"/>
            </a:pPr>
            <a:r>
              <a:rPr lang="en-GB" sz="2400" dirty="0">
                <a:latin typeface="Arial" panose="020B0604020202020204" pitchFamily="34" charset="0"/>
                <a:cs typeface="Arial" panose="020B0604020202020204" pitchFamily="34" charset="0"/>
              </a:rPr>
              <a:t>Why do you think they focused on clothing rather than faces?</a:t>
            </a:r>
          </a:p>
          <a:p>
            <a:pPr marL="457200" indent="-457200">
              <a:buFont typeface="Arial" panose="020B0604020202020204" pitchFamily="34" charset="0"/>
              <a:buChar char="•"/>
            </a:pPr>
            <a:r>
              <a:rPr lang="en-GB" sz="2400" dirty="0">
                <a:latin typeface="Arial" panose="020B0604020202020204" pitchFamily="34" charset="0"/>
                <a:cs typeface="Arial" panose="020B0604020202020204" pitchFamily="34" charset="0"/>
              </a:rPr>
              <a:t>Would you add or remove anything to the Monument and why?</a:t>
            </a:r>
          </a:p>
          <a:p>
            <a:endParaRPr lang="en-US" dirty="0"/>
          </a:p>
        </p:txBody>
      </p:sp>
      <p:grpSp>
        <p:nvGrpSpPr>
          <p:cNvPr id="6" name="Justify Char" descr="Justify Character">
            <a:extLst>
              <a:ext uri="{FF2B5EF4-FFF2-40B4-BE49-F238E27FC236}">
                <a16:creationId xmlns:a16="http://schemas.microsoft.com/office/drawing/2014/main" id="{29BB610B-D2B8-E692-A813-A1497FC65FBC}"/>
              </a:ext>
            </a:extLst>
          </p:cNvPr>
          <p:cNvGrpSpPr/>
          <p:nvPr/>
        </p:nvGrpSpPr>
        <p:grpSpPr>
          <a:xfrm>
            <a:off x="9125508" y="2674581"/>
            <a:ext cx="2389733" cy="2395613"/>
            <a:chOff x="4337525" y="315263"/>
            <a:chExt cx="3050704" cy="3058210"/>
          </a:xfrm>
        </p:grpSpPr>
        <p:sp>
          <p:nvSpPr>
            <p:cNvPr id="7" name="Washi">
              <a:extLst>
                <a:ext uri="{FF2B5EF4-FFF2-40B4-BE49-F238E27FC236}">
                  <a16:creationId xmlns:a16="http://schemas.microsoft.com/office/drawing/2014/main" id="{C6E0DDCE-5BE1-988E-BE8B-28B9FC38E227}"/>
                </a:ext>
                <a:ext uri="{C183D7F6-B498-43B3-948B-1728B52AA6E4}">
                  <adec:decorative xmlns:adec="http://schemas.microsoft.com/office/drawing/2017/decorative" val="1"/>
                </a:ext>
              </a:extLst>
            </p:cNvPr>
            <p:cNvSpPr txBox="1">
              <a:spLocks/>
            </p:cNvSpPr>
            <p:nvPr/>
          </p:nvSpPr>
          <p:spPr>
            <a:xfrm>
              <a:off x="4962592" y="315263"/>
              <a:ext cx="1769427"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a:extLst>
                <a:ext uri="{FF2B5EF4-FFF2-40B4-BE49-F238E27FC236}">
                  <a16:creationId xmlns:a16="http://schemas.microsoft.com/office/drawing/2014/main" id="{FDE8D251-9073-FBD2-B6AE-BF2E5B2F44CF}"/>
                </a:ext>
              </a:extLst>
            </p:cNvPr>
            <p:cNvSpPr txBox="1">
              <a:spLocks/>
            </p:cNvSpPr>
            <p:nvPr/>
          </p:nvSpPr>
          <p:spPr>
            <a:xfrm rot="21383919">
              <a:off x="5119382" y="439693"/>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solidFill>
                    <a:srgbClr val="3F3F3F"/>
                  </a:solidFill>
                  <a:effectLst/>
                  <a:latin typeface="Helvetica" pitchFamily="2" charset="0"/>
                </a:rPr>
                <a:t>Justify</a:t>
              </a:r>
            </a:p>
          </p:txBody>
        </p:sp>
        <p:pic>
          <p:nvPicPr>
            <p:cNvPr id="9" name="Justify-icon" descr="Justify character icon">
              <a:extLst>
                <a:ext uri="{FF2B5EF4-FFF2-40B4-BE49-F238E27FC236}">
                  <a16:creationId xmlns:a16="http://schemas.microsoft.com/office/drawing/2014/main" id="{09445181-4B91-BBC5-7B70-925B9282F672}"/>
                </a:ext>
              </a:extLst>
            </p:cNvPr>
            <p:cNvPicPr>
              <a:picLocks noChangeAspect="1"/>
            </p:cNvPicPr>
            <p:nvPr/>
          </p:nvPicPr>
          <p:blipFill>
            <a:blip r:embed="rId7"/>
            <a:stretch>
              <a:fillRect/>
            </a:stretch>
          </p:blipFill>
          <p:spPr>
            <a:xfrm>
              <a:off x="4337525" y="996301"/>
              <a:ext cx="3050704" cy="2377172"/>
            </a:xfrm>
            <a:prstGeom prst="rect">
              <a:avLst/>
            </a:prstGeom>
          </p:spPr>
        </p:pic>
      </p:grpSp>
    </p:spTree>
    <p:extLst>
      <p:ext uri="{BB962C8B-B14F-4D97-AF65-F5344CB8AC3E}">
        <p14:creationId xmlns:p14="http://schemas.microsoft.com/office/powerpoint/2010/main" val="946728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E4627-13BF-BCAF-9427-C8024FD64935}"/>
              </a:ext>
            </a:extLst>
          </p:cNvPr>
          <p:cNvSpPr>
            <a:spLocks noGrp="1"/>
          </p:cNvSpPr>
          <p:nvPr>
            <p:ph type="title"/>
          </p:nvPr>
        </p:nvSpPr>
        <p:spPr/>
        <p:txBody>
          <a:bodyPr>
            <a:normAutofit/>
          </a:bodyPr>
          <a:lstStyle/>
          <a:p>
            <a:r>
              <a:rPr lang="en-GB" sz="3200" b="1">
                <a:latin typeface="Arial" panose="020B0604020202020204" pitchFamily="34" charset="0"/>
                <a:cs typeface="Arial" panose="020B0604020202020204" pitchFamily="34" charset="0"/>
              </a:rPr>
              <a:t>The Second World War</a:t>
            </a:r>
            <a:endParaRPr lang="en-US"/>
          </a:p>
        </p:txBody>
      </p:sp>
      <p:sp>
        <p:nvSpPr>
          <p:cNvPr id="4" name="Picture Placeholder 35" descr="Thought bubble">
            <a:extLst>
              <a:ext uri="{FF2B5EF4-FFF2-40B4-BE49-F238E27FC236}">
                <a16:creationId xmlns:a16="http://schemas.microsoft.com/office/drawing/2014/main" id="{E557EA3C-D721-E3EC-840A-45D28FEE6EBF}"/>
              </a:ext>
              <a:ext uri="{C183D7F6-B498-43B3-948B-1728B52AA6E4}">
                <adec:decorative xmlns:adec="http://schemas.microsoft.com/office/drawing/2017/decorative" val="0"/>
              </a:ext>
            </a:extLst>
          </p:cNvPr>
          <p:cNvSpPr txBox="1">
            <a:spLocks/>
          </p:cNvSpPr>
          <p:nvPr/>
        </p:nvSpPr>
        <p:spPr>
          <a:xfrm flipH="1">
            <a:off x="1001352" y="1270860"/>
            <a:ext cx="9119042" cy="4949319"/>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4000" dirty="0">
              <a:latin typeface="Arial" panose="020B0604020202020204" pitchFamily="34" charset="0"/>
              <a:cs typeface="Arial" panose="020B0604020202020204" pitchFamily="34" charset="0"/>
            </a:endParaRPr>
          </a:p>
          <a:p>
            <a:pPr algn="ctr"/>
            <a:r>
              <a:rPr lang="en-GB" sz="4000" dirty="0">
                <a:latin typeface="Arial" panose="020B0604020202020204" pitchFamily="34" charset="0"/>
                <a:cs typeface="Arial" panose="020B0604020202020204" pitchFamily="34" charset="0"/>
              </a:rPr>
              <a:t> In one word, how would you describe women’s lives in the Second World War?</a:t>
            </a:r>
          </a:p>
        </p:txBody>
      </p:sp>
      <p:grpSp>
        <p:nvGrpSpPr>
          <p:cNvPr id="3" name="Washi" descr="Washi tape">
            <a:extLst>
              <a:ext uri="{FF2B5EF4-FFF2-40B4-BE49-F238E27FC236}">
                <a16:creationId xmlns:a16="http://schemas.microsoft.com/office/drawing/2014/main" id="{A5ED4726-3662-76B0-42F0-1DBB26DCB235}"/>
              </a:ext>
            </a:extLst>
          </p:cNvPr>
          <p:cNvGrpSpPr/>
          <p:nvPr/>
        </p:nvGrpSpPr>
        <p:grpSpPr>
          <a:xfrm>
            <a:off x="90800" y="5817002"/>
            <a:ext cx="8694549" cy="806354"/>
            <a:chOff x="6726264" y="1287144"/>
            <a:chExt cx="8694549" cy="806354"/>
          </a:xfrm>
        </p:grpSpPr>
        <p:sp>
          <p:nvSpPr>
            <p:cNvPr id="5" name="Picture 9">
              <a:extLst>
                <a:ext uri="{FF2B5EF4-FFF2-40B4-BE49-F238E27FC236}">
                  <a16:creationId xmlns:a16="http://schemas.microsoft.com/office/drawing/2014/main" id="{27E201F4-5DC9-3C41-2B65-5168BFA3C75C}"/>
                </a:ext>
                <a:ext uri="{C183D7F6-B498-43B3-948B-1728B52AA6E4}">
                  <adec:decorative xmlns:adec="http://schemas.microsoft.com/office/drawing/2017/decorative" val="1"/>
                </a:ext>
              </a:extLst>
            </p:cNvPr>
            <p:cNvSpPr/>
            <p:nvPr/>
          </p:nvSpPr>
          <p:spPr>
            <a:xfrm>
              <a:off x="6726264" y="1287144"/>
              <a:ext cx="7625166" cy="806354"/>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6" name="Text Placeholder">
              <a:extLst>
                <a:ext uri="{FF2B5EF4-FFF2-40B4-BE49-F238E27FC236}">
                  <a16:creationId xmlns:a16="http://schemas.microsoft.com/office/drawing/2014/main" id="{DDA07826-CF79-CCF6-5D24-116E4890BC6E}"/>
                </a:ext>
              </a:extLst>
            </p:cNvPr>
            <p:cNvSpPr txBox="1">
              <a:spLocks/>
            </p:cNvSpPr>
            <p:nvPr/>
          </p:nvSpPr>
          <p:spPr>
            <a:xfrm>
              <a:off x="7410140" y="1287144"/>
              <a:ext cx="8010673" cy="729105"/>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400" b="0">
                  <a:latin typeface="Arial" panose="020B0604020202020204" pitchFamily="34" charset="0"/>
                  <a:cs typeface="Arial" panose="020B0604020202020204" pitchFamily="34" charset="0"/>
                </a:rPr>
                <a:t>Banned words: changing, hard-working, different.</a:t>
              </a:r>
            </a:p>
          </p:txBody>
        </p:sp>
      </p:grpSp>
    </p:spTree>
    <p:extLst>
      <p:ext uri="{BB962C8B-B14F-4D97-AF65-F5344CB8AC3E}">
        <p14:creationId xmlns:p14="http://schemas.microsoft.com/office/powerpoint/2010/main" val="27175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1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997D0D-9988-498A-8D32-CAFF5AC0B5E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77826" y="565830"/>
            <a:ext cx="9636347" cy="5896462"/>
          </a:xfrm>
          <a:prstGeom prst="rect">
            <a:avLst/>
          </a:prstGeom>
        </p:spPr>
      </p:pic>
      <p:sp>
        <p:nvSpPr>
          <p:cNvPr id="2" name="Title 1">
            <a:extLst>
              <a:ext uri="{FF2B5EF4-FFF2-40B4-BE49-F238E27FC236}">
                <a16:creationId xmlns:a16="http://schemas.microsoft.com/office/drawing/2014/main" id="{40687A83-8913-49E6-A715-95A016FBF067}"/>
              </a:ext>
            </a:extLst>
          </p:cNvPr>
          <p:cNvSpPr>
            <a:spLocks noGrp="1"/>
          </p:cNvSpPr>
          <p:nvPr>
            <p:ph type="title"/>
          </p:nvPr>
        </p:nvSpPr>
        <p:spPr/>
        <p:txBody>
          <a:bodyPr/>
          <a:lstStyle/>
          <a:p>
            <a:r>
              <a:rPr lang="en-GB"/>
              <a:t>More resources</a:t>
            </a:r>
          </a:p>
        </p:txBody>
      </p:sp>
      <p:sp>
        <p:nvSpPr>
          <p:cNvPr id="18" name="TextBox 17">
            <a:extLst>
              <a:ext uri="{FF2B5EF4-FFF2-40B4-BE49-F238E27FC236}">
                <a16:creationId xmlns:a16="http://schemas.microsoft.com/office/drawing/2014/main" id="{90CF117D-5386-4B3F-8C25-BEFC6FF36C12}"/>
              </a:ext>
            </a:extLst>
          </p:cNvPr>
          <p:cNvSpPr txBox="1"/>
          <p:nvPr/>
        </p:nvSpPr>
        <p:spPr>
          <a:xfrm>
            <a:off x="3051544" y="1382233"/>
            <a:ext cx="6253670" cy="461665"/>
          </a:xfrm>
          <a:prstGeom prst="rect">
            <a:avLst/>
          </a:prstGeom>
          <a:noFill/>
        </p:spPr>
        <p:txBody>
          <a:bodyPr wrap="square" rtlCol="0">
            <a:spAutoFit/>
          </a:bodyPr>
          <a:lstStyle/>
          <a:p>
            <a:pPr algn="ctr"/>
            <a:r>
              <a:rPr lang="en-GB" sz="2400"/>
              <a:t>MORE RESOURSCES AT</a:t>
            </a:r>
          </a:p>
        </p:txBody>
      </p:sp>
      <p:sp>
        <p:nvSpPr>
          <p:cNvPr id="15" name="TextBox 14">
            <a:extLst>
              <a:ext uri="{FF2B5EF4-FFF2-40B4-BE49-F238E27FC236}">
                <a16:creationId xmlns:a16="http://schemas.microsoft.com/office/drawing/2014/main" id="{7E786403-4259-401C-B5EB-BBB01A8E16A0}"/>
              </a:ext>
            </a:extLst>
          </p:cNvPr>
          <p:cNvSpPr txBox="1"/>
          <p:nvPr/>
        </p:nvSpPr>
        <p:spPr>
          <a:xfrm>
            <a:off x="3286498" y="3210991"/>
            <a:ext cx="6118718" cy="436017"/>
          </a:xfrm>
          <a:prstGeom prst="rect">
            <a:avLst/>
          </a:prstGeom>
        </p:spPr>
        <p:txBody>
          <a:bodyPr wrap="square" lIns="0" tIns="0" rIns="0" bIns="0" rtlCol="0" anchor="t">
            <a:spAutoFit/>
          </a:bodyPr>
          <a:lstStyle/>
          <a:p>
            <a:pPr algn="ctr">
              <a:lnSpc>
                <a:spcPts val="3359"/>
              </a:lnSpc>
            </a:pPr>
            <a:r>
              <a:rPr lang="en-US" sz="3200" baseline="0" dirty="0">
                <a:solidFill>
                  <a:schemeClr val="bg1">
                    <a:lumMod val="50000"/>
                  </a:schemeClr>
                </a:solidFill>
                <a:latin typeface="Arial" panose="020B0604020202020204" pitchFamily="34" charset="0"/>
                <a:cs typeface="Arial" panose="020B0604020202020204" pitchFamily="34" charset="0"/>
                <a:hlinkClick r:id="rId3"/>
              </a:rPr>
              <a:t>HistoricEngland.org.uk/Education</a:t>
            </a:r>
            <a:endParaRPr lang="en-US" sz="3200" baseline="0" dirty="0">
              <a:solidFill>
                <a:schemeClr val="bg1">
                  <a:lumMod val="50000"/>
                </a:schemeClr>
              </a:solidFill>
              <a:latin typeface="Arial" panose="020B0604020202020204" pitchFamily="34" charset="0"/>
              <a:cs typeface="Arial" panose="020B0604020202020204" pitchFamily="34" charset="0"/>
            </a:endParaRPr>
          </a:p>
        </p:txBody>
      </p:sp>
      <p:pic>
        <p:nvPicPr>
          <p:cNvPr id="16" name="Picture 7" descr="Historic England logo">
            <a:extLst>
              <a:ext uri="{FF2B5EF4-FFF2-40B4-BE49-F238E27FC236}">
                <a16:creationId xmlns:a16="http://schemas.microsoft.com/office/drawing/2014/main" id="{1ED56333-3D6D-402E-AC99-95FEF75BA2F2}"/>
              </a:ext>
            </a:extLst>
          </p:cNvPr>
          <p:cNvPicPr>
            <a:picLocks noChangeAspect="1"/>
          </p:cNvPicPr>
          <p:nvPr/>
        </p:nvPicPr>
        <p:blipFill>
          <a:blip r:embed="rId4"/>
          <a:srcRect/>
          <a:stretch>
            <a:fillRect/>
          </a:stretch>
        </p:blipFill>
        <p:spPr>
          <a:xfrm>
            <a:off x="4120545" y="4515907"/>
            <a:ext cx="3950909" cy="1308050"/>
          </a:xfrm>
          <a:prstGeom prst="rect">
            <a:avLst/>
          </a:prstGeom>
        </p:spPr>
      </p:pic>
    </p:spTree>
    <p:extLst>
      <p:ext uri="{BB962C8B-B14F-4D97-AF65-F5344CB8AC3E}">
        <p14:creationId xmlns:p14="http://schemas.microsoft.com/office/powerpoint/2010/main" val="725073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E4627-13BF-BCAF-9427-C8024FD64935}"/>
              </a:ext>
            </a:extLst>
          </p:cNvPr>
          <p:cNvSpPr>
            <a:spLocks noGrp="1"/>
          </p:cNvSpPr>
          <p:nvPr>
            <p:ph type="title"/>
          </p:nvPr>
        </p:nvSpPr>
        <p:spPr/>
        <p:txBody>
          <a:bodyPr>
            <a:normAutofit/>
          </a:bodyPr>
          <a:lstStyle/>
          <a:p>
            <a:r>
              <a:rPr lang="en-GB" sz="3200" b="1">
                <a:latin typeface="Arial" panose="020B0604020202020204" pitchFamily="34" charset="0"/>
                <a:cs typeface="Arial" panose="020B0604020202020204" pitchFamily="34" charset="0"/>
              </a:rPr>
              <a:t>The Second World War </a:t>
            </a:r>
            <a:r>
              <a:rPr lang="en-GB" sz="3200" b="1">
                <a:solidFill>
                  <a:schemeClr val="bg1"/>
                </a:solidFill>
                <a:latin typeface="Arial" panose="020B0604020202020204" pitchFamily="34" charset="0"/>
                <a:cs typeface="Arial" panose="020B0604020202020204" pitchFamily="34" charset="0"/>
              </a:rPr>
              <a:t>1</a:t>
            </a:r>
            <a:endParaRPr lang="en-US">
              <a:solidFill>
                <a:schemeClr val="bg1"/>
              </a:solidFill>
            </a:endParaRPr>
          </a:p>
        </p:txBody>
      </p:sp>
      <p:sp>
        <p:nvSpPr>
          <p:cNvPr id="4" name="Picture Placeholder 35" descr="Thought bubble">
            <a:extLst>
              <a:ext uri="{FF2B5EF4-FFF2-40B4-BE49-F238E27FC236}">
                <a16:creationId xmlns:a16="http://schemas.microsoft.com/office/drawing/2014/main" id="{E557EA3C-D721-E3EC-840A-45D28FEE6EBF}"/>
              </a:ext>
              <a:ext uri="{C183D7F6-B498-43B3-948B-1728B52AA6E4}">
                <adec:decorative xmlns:adec="http://schemas.microsoft.com/office/drawing/2017/decorative" val="0"/>
              </a:ext>
            </a:extLst>
          </p:cNvPr>
          <p:cNvSpPr txBox="1">
            <a:spLocks/>
          </p:cNvSpPr>
          <p:nvPr/>
        </p:nvSpPr>
        <p:spPr>
          <a:xfrm flipH="1">
            <a:off x="498702" y="1075414"/>
            <a:ext cx="9763207" cy="5144765"/>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4000" dirty="0">
              <a:latin typeface="Arial" panose="020B0604020202020204" pitchFamily="34" charset="0"/>
              <a:cs typeface="Arial" panose="020B0604020202020204" pitchFamily="34" charset="0"/>
            </a:endParaRPr>
          </a:p>
          <a:p>
            <a:pPr algn="ctr"/>
            <a:r>
              <a:rPr lang="en-GB" sz="4000" dirty="0">
                <a:latin typeface="Arial" panose="020B0604020202020204" pitchFamily="34" charset="0"/>
                <a:cs typeface="Arial" panose="020B0604020202020204" pitchFamily="34" charset="0"/>
              </a:rPr>
              <a:t>What predictions can you make about how the lives of women changed during the Second World War?</a:t>
            </a:r>
          </a:p>
        </p:txBody>
      </p:sp>
    </p:spTree>
    <p:extLst>
      <p:ext uri="{BB962C8B-B14F-4D97-AF65-F5344CB8AC3E}">
        <p14:creationId xmlns:p14="http://schemas.microsoft.com/office/powerpoint/2010/main" val="298307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E8359-7977-BFFA-047B-E81B27840593}"/>
              </a:ext>
            </a:extLst>
          </p:cNvPr>
          <p:cNvSpPr>
            <a:spLocks noGrp="1"/>
          </p:cNvSpPr>
          <p:nvPr>
            <p:ph type="title"/>
          </p:nvPr>
        </p:nvSpPr>
        <p:spPr/>
        <p:txBody>
          <a:bodyPr/>
          <a:lstStyle/>
          <a:p>
            <a:r>
              <a:rPr lang="en-GB" sz="3200" b="1">
                <a:latin typeface="Arial" panose="020B0604020202020204" pitchFamily="34" charset="0"/>
                <a:cs typeface="Arial" panose="020B0604020202020204" pitchFamily="34" charset="0"/>
              </a:rPr>
              <a:t>The Second World War </a:t>
            </a:r>
            <a:r>
              <a:rPr lang="en-GB" sz="3200" b="1">
                <a:solidFill>
                  <a:schemeClr val="bg1"/>
                </a:solidFill>
                <a:latin typeface="Arial" panose="020B0604020202020204" pitchFamily="34" charset="0"/>
                <a:cs typeface="Arial" panose="020B0604020202020204" pitchFamily="34" charset="0"/>
              </a:rPr>
              <a:t>2</a:t>
            </a:r>
            <a:endParaRPr lang="en-US">
              <a:solidFill>
                <a:schemeClr val="bg1"/>
              </a:solidFill>
            </a:endParaRPr>
          </a:p>
        </p:txBody>
      </p:sp>
      <p:pic>
        <p:nvPicPr>
          <p:cNvPr id="4" name="Picture 3" descr="A photo of women sitting on the floor with their legs pointing into the middle of the circle. They are holding hand up in the air. ">
            <a:hlinkClick r:id="rId3"/>
            <a:extLst>
              <a:ext uri="{FF2B5EF4-FFF2-40B4-BE49-F238E27FC236}">
                <a16:creationId xmlns:a16="http://schemas.microsoft.com/office/drawing/2014/main" id="{66D0223C-6A25-947E-BC5B-51F0784706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2215" y="1214899"/>
            <a:ext cx="7426555" cy="5139555"/>
          </a:xfrm>
          <a:prstGeom prst="rect">
            <a:avLst/>
          </a:prstGeom>
        </p:spPr>
      </p:pic>
      <p:sp>
        <p:nvSpPr>
          <p:cNvPr id="6" name="Picture Placeholder 23" descr="Speech bubble">
            <a:extLst>
              <a:ext uri="{FF2B5EF4-FFF2-40B4-BE49-F238E27FC236}">
                <a16:creationId xmlns:a16="http://schemas.microsoft.com/office/drawing/2014/main" id="{587872D7-2AF8-D329-F010-510D1DACC221}"/>
              </a:ext>
              <a:ext uri="{C183D7F6-B498-43B3-948B-1728B52AA6E4}">
                <adec:decorative xmlns:adec="http://schemas.microsoft.com/office/drawing/2017/decorative" val="0"/>
              </a:ext>
            </a:extLst>
          </p:cNvPr>
          <p:cNvSpPr txBox="1">
            <a:spLocks/>
          </p:cNvSpPr>
          <p:nvPr/>
        </p:nvSpPr>
        <p:spPr>
          <a:xfrm flipH="1">
            <a:off x="5855492" y="1026901"/>
            <a:ext cx="1543508" cy="72119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latin typeface="Arial" panose="020B0604020202020204" pitchFamily="34" charset="0"/>
                <a:cs typeface="Arial" panose="020B0604020202020204" pitchFamily="34" charset="0"/>
              </a:rPr>
              <a:t>What?</a:t>
            </a:r>
          </a:p>
        </p:txBody>
      </p:sp>
      <p:sp>
        <p:nvSpPr>
          <p:cNvPr id="7" name="Picture Placeholder 25" descr="Speech bubble">
            <a:extLst>
              <a:ext uri="{FF2B5EF4-FFF2-40B4-BE49-F238E27FC236}">
                <a16:creationId xmlns:a16="http://schemas.microsoft.com/office/drawing/2014/main" id="{8282825A-E8C8-BFFA-D349-4CC8414EFB06}"/>
              </a:ext>
              <a:ext uri="{C183D7F6-B498-43B3-948B-1728B52AA6E4}">
                <adec:decorative xmlns:adec="http://schemas.microsoft.com/office/drawing/2017/decorative" val="0"/>
              </a:ext>
            </a:extLst>
          </p:cNvPr>
          <p:cNvSpPr txBox="1">
            <a:spLocks/>
          </p:cNvSpPr>
          <p:nvPr/>
        </p:nvSpPr>
        <p:spPr>
          <a:xfrm>
            <a:off x="8259629" y="1875296"/>
            <a:ext cx="1510619" cy="711428"/>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latin typeface="Arial" panose="020B0604020202020204" pitchFamily="34" charset="0"/>
                <a:cs typeface="Arial" panose="020B0604020202020204" pitchFamily="34" charset="0"/>
              </a:rPr>
              <a:t>Why?</a:t>
            </a:r>
          </a:p>
        </p:txBody>
      </p:sp>
      <p:sp>
        <p:nvSpPr>
          <p:cNvPr id="5" name="Picture Placeholder 21" descr="Speech bubble">
            <a:extLst>
              <a:ext uri="{FF2B5EF4-FFF2-40B4-BE49-F238E27FC236}">
                <a16:creationId xmlns:a16="http://schemas.microsoft.com/office/drawing/2014/main" id="{414F60D2-4D73-1BC5-E48A-27CC05F6E907}"/>
              </a:ext>
              <a:ext uri="{C183D7F6-B498-43B3-948B-1728B52AA6E4}">
                <adec:decorative xmlns:adec="http://schemas.microsoft.com/office/drawing/2017/decorative" val="0"/>
              </a:ext>
            </a:extLst>
          </p:cNvPr>
          <p:cNvSpPr txBox="1">
            <a:spLocks/>
          </p:cNvSpPr>
          <p:nvPr/>
        </p:nvSpPr>
        <p:spPr>
          <a:xfrm flipH="1">
            <a:off x="7399000" y="4663555"/>
            <a:ext cx="1802188" cy="710288"/>
          </a:xfrm>
          <a:prstGeom prst="rect">
            <a:avLst/>
          </a:prstGeom>
          <a:blipFill>
            <a:blip r:embed="rId9">
              <a:extLst>
                <a:ext uri="{96DAC541-7B7A-43D3-8B79-37D633B846F1}">
                  <asvg:svgBlip xmlns:asvg="http://schemas.microsoft.com/office/drawing/2016/SVG/main" r:embed="rId10"/>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latin typeface="Arial" panose="020B0604020202020204" pitchFamily="34" charset="0"/>
                <a:cs typeface="Arial" panose="020B0604020202020204" pitchFamily="34" charset="0"/>
              </a:rPr>
              <a:t>Where?</a:t>
            </a:r>
          </a:p>
        </p:txBody>
      </p:sp>
      <p:sp>
        <p:nvSpPr>
          <p:cNvPr id="8" name="Picture Placeholder 17" descr="Speech bubble">
            <a:extLst>
              <a:ext uri="{FF2B5EF4-FFF2-40B4-BE49-F238E27FC236}">
                <a16:creationId xmlns:a16="http://schemas.microsoft.com/office/drawing/2014/main" id="{F49BFEE7-B2F1-CFE6-D4E4-9D235D00B1F9}"/>
              </a:ext>
              <a:ext uri="{C183D7F6-B498-43B3-948B-1728B52AA6E4}">
                <adec:decorative xmlns:adec="http://schemas.microsoft.com/office/drawing/2017/decorative" val="0"/>
              </a:ext>
            </a:extLst>
          </p:cNvPr>
          <p:cNvSpPr txBox="1">
            <a:spLocks/>
          </p:cNvSpPr>
          <p:nvPr/>
        </p:nvSpPr>
        <p:spPr>
          <a:xfrm>
            <a:off x="2623230" y="5150983"/>
            <a:ext cx="1600264" cy="984235"/>
          </a:xfrm>
          <a:prstGeom prst="rect">
            <a:avLst/>
          </a:prstGeom>
          <a:blipFill>
            <a:blip r:embed="rId11"/>
            <a:stretch>
              <a:fillRect l="-412" r="-412"/>
            </a:stretch>
          </a:blipFill>
        </p:spPr>
        <p:txBody>
          <a:bodyPr lIns="144000" tIns="180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latin typeface="Arial" panose="020B0604020202020204" pitchFamily="34" charset="0"/>
                <a:cs typeface="Arial" panose="020B0604020202020204" pitchFamily="34" charset="0"/>
              </a:rPr>
              <a:t>How?</a:t>
            </a:r>
          </a:p>
        </p:txBody>
      </p:sp>
    </p:spTree>
    <p:extLst>
      <p:ext uri="{BB962C8B-B14F-4D97-AF65-F5344CB8AC3E}">
        <p14:creationId xmlns:p14="http://schemas.microsoft.com/office/powerpoint/2010/main" val="257047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750" fill="hold"/>
                                        <p:tgtEl>
                                          <p:spTgt spid="6"/>
                                        </p:tgtEl>
                                        <p:attrNameLst>
                                          <p:attrName>ppt_w</p:attrName>
                                        </p:attrNameLst>
                                      </p:cBhvr>
                                      <p:tavLst>
                                        <p:tav tm="0">
                                          <p:val>
                                            <p:fltVal val="0"/>
                                          </p:val>
                                        </p:tav>
                                        <p:tav tm="100000">
                                          <p:val>
                                            <p:strVal val="#ppt_w"/>
                                          </p:val>
                                        </p:tav>
                                      </p:tavLst>
                                    </p:anim>
                                    <p:anim calcmode="lin" valueType="num">
                                      <p:cBhvr>
                                        <p:cTn id="8" dur="1750" fill="hold"/>
                                        <p:tgtEl>
                                          <p:spTgt spid="6"/>
                                        </p:tgtEl>
                                        <p:attrNameLst>
                                          <p:attrName>ppt_h</p:attrName>
                                        </p:attrNameLst>
                                      </p:cBhvr>
                                      <p:tavLst>
                                        <p:tav tm="0">
                                          <p:val>
                                            <p:fltVal val="0"/>
                                          </p:val>
                                        </p:tav>
                                        <p:tav tm="100000">
                                          <p:val>
                                            <p:strVal val="#ppt_h"/>
                                          </p:val>
                                        </p:tav>
                                      </p:tavLst>
                                    </p:anim>
                                    <p:animEffect transition="in" filter="fade">
                                      <p:cBhvr>
                                        <p:cTn id="9" dur="1750"/>
                                        <p:tgtEl>
                                          <p:spTgt spid="6"/>
                                        </p:tgtEl>
                                      </p:cBhvr>
                                    </p:animEffect>
                                  </p:childTnLst>
                                </p:cTn>
                              </p:par>
                              <p:par>
                                <p:cTn id="10" presetID="6" presetClass="entr" presetSubtype="32"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2000"/>
                                        <p:tgtEl>
                                          <p:spTgt spid="7"/>
                                        </p:tgtEl>
                                      </p:cBhvr>
                                    </p:animEffect>
                                  </p:childTnLst>
                                </p:cTn>
                              </p:par>
                              <p:par>
                                <p:cTn id="13" presetID="55" presetClass="entr" presetSubtype="0" fill="hold" grpId="0" nodeType="withEffect">
                                  <p:stCondLst>
                                    <p:cond delay="1750"/>
                                  </p:stCondLst>
                                  <p:childTnLst>
                                    <p:set>
                                      <p:cBhvr>
                                        <p:cTn id="14" dur="1" fill="hold">
                                          <p:stCondLst>
                                            <p:cond delay="0"/>
                                          </p:stCondLst>
                                        </p:cTn>
                                        <p:tgtEl>
                                          <p:spTgt spid="8"/>
                                        </p:tgtEl>
                                        <p:attrNameLst>
                                          <p:attrName>style.visibility</p:attrName>
                                        </p:attrNameLst>
                                      </p:cBhvr>
                                      <p:to>
                                        <p:strVal val="visible"/>
                                      </p:to>
                                    </p:set>
                                    <p:anim calcmode="lin" valueType="num">
                                      <p:cBhvr>
                                        <p:cTn id="15" dur="2000" fill="hold"/>
                                        <p:tgtEl>
                                          <p:spTgt spid="8"/>
                                        </p:tgtEl>
                                        <p:attrNameLst>
                                          <p:attrName>ppt_w</p:attrName>
                                        </p:attrNameLst>
                                      </p:cBhvr>
                                      <p:tavLst>
                                        <p:tav tm="0">
                                          <p:val>
                                            <p:strVal val="#ppt_w*0.70"/>
                                          </p:val>
                                        </p:tav>
                                        <p:tav tm="100000">
                                          <p:val>
                                            <p:strVal val="#ppt_w"/>
                                          </p:val>
                                        </p:tav>
                                      </p:tavLst>
                                    </p:anim>
                                    <p:anim calcmode="lin" valueType="num">
                                      <p:cBhvr>
                                        <p:cTn id="16" dur="2000" fill="hold"/>
                                        <p:tgtEl>
                                          <p:spTgt spid="8"/>
                                        </p:tgtEl>
                                        <p:attrNameLst>
                                          <p:attrName>ppt_h</p:attrName>
                                        </p:attrNameLst>
                                      </p:cBhvr>
                                      <p:tavLst>
                                        <p:tav tm="0">
                                          <p:val>
                                            <p:strVal val="#ppt_h"/>
                                          </p:val>
                                        </p:tav>
                                        <p:tav tm="100000">
                                          <p:val>
                                            <p:strVal val="#ppt_h"/>
                                          </p:val>
                                        </p:tav>
                                      </p:tavLst>
                                    </p:anim>
                                    <p:animEffect transition="in" filter="fade">
                                      <p:cBhvr>
                                        <p:cTn id="17" dur="2000"/>
                                        <p:tgtEl>
                                          <p:spTgt spid="8"/>
                                        </p:tgtEl>
                                      </p:cBhvr>
                                    </p:animEffect>
                                  </p:childTnLst>
                                </p:cTn>
                              </p:par>
                              <p:par>
                                <p:cTn id="18" presetID="53" presetClass="entr" presetSubtype="16" fill="hold" grpId="0" nodeType="withEffect">
                                  <p:stCondLst>
                                    <p:cond delay="2500"/>
                                  </p:stCondLst>
                                  <p:childTnLst>
                                    <p:set>
                                      <p:cBhvr>
                                        <p:cTn id="19" dur="1" fill="hold">
                                          <p:stCondLst>
                                            <p:cond delay="0"/>
                                          </p:stCondLst>
                                        </p:cTn>
                                        <p:tgtEl>
                                          <p:spTgt spid="5"/>
                                        </p:tgtEl>
                                        <p:attrNameLst>
                                          <p:attrName>style.visibility</p:attrName>
                                        </p:attrNameLst>
                                      </p:cBhvr>
                                      <p:to>
                                        <p:strVal val="visible"/>
                                      </p:to>
                                    </p:set>
                                    <p:anim calcmode="lin" valueType="num">
                                      <p:cBhvr>
                                        <p:cTn id="20" dur="2000" fill="hold"/>
                                        <p:tgtEl>
                                          <p:spTgt spid="5"/>
                                        </p:tgtEl>
                                        <p:attrNameLst>
                                          <p:attrName>ppt_w</p:attrName>
                                        </p:attrNameLst>
                                      </p:cBhvr>
                                      <p:tavLst>
                                        <p:tav tm="0">
                                          <p:val>
                                            <p:fltVal val="0"/>
                                          </p:val>
                                        </p:tav>
                                        <p:tav tm="100000">
                                          <p:val>
                                            <p:strVal val="#ppt_w"/>
                                          </p:val>
                                        </p:tav>
                                      </p:tavLst>
                                    </p:anim>
                                    <p:anim calcmode="lin" valueType="num">
                                      <p:cBhvr>
                                        <p:cTn id="21" dur="2000" fill="hold"/>
                                        <p:tgtEl>
                                          <p:spTgt spid="5"/>
                                        </p:tgtEl>
                                        <p:attrNameLst>
                                          <p:attrName>ppt_h</p:attrName>
                                        </p:attrNameLst>
                                      </p:cBhvr>
                                      <p:tavLst>
                                        <p:tav tm="0">
                                          <p:val>
                                            <p:fltVal val="0"/>
                                          </p:val>
                                        </p:tav>
                                        <p:tav tm="100000">
                                          <p:val>
                                            <p:strVal val="#ppt_h"/>
                                          </p:val>
                                        </p:tav>
                                      </p:tavLst>
                                    </p:anim>
                                    <p:animEffect transition="in" filter="fade">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31647-9173-D510-BDE9-F155A8A0AE0E}"/>
              </a:ext>
            </a:extLst>
          </p:cNvPr>
          <p:cNvSpPr>
            <a:spLocks noGrp="1"/>
          </p:cNvSpPr>
          <p:nvPr>
            <p:ph type="title"/>
          </p:nvPr>
        </p:nvSpPr>
        <p:spPr/>
        <p:txBody>
          <a:bodyPr>
            <a:normAutofit/>
          </a:bodyPr>
          <a:lstStyle/>
          <a:p>
            <a:r>
              <a:rPr lang="en-GB" sz="3200">
                <a:latin typeface="Arial" panose="020B0604020202020204" pitchFamily="34" charset="0"/>
                <a:cs typeface="Arial" panose="020B0604020202020204" pitchFamily="34" charset="0"/>
              </a:rPr>
              <a:t>Image Caption</a:t>
            </a:r>
            <a:endParaRPr lang="en-US"/>
          </a:p>
        </p:txBody>
      </p:sp>
      <p:pic>
        <p:nvPicPr>
          <p:cNvPr id="4" name="Picture 3" descr="Photo of a close up of some text">
            <a:extLst>
              <a:ext uri="{FF2B5EF4-FFF2-40B4-BE49-F238E27FC236}">
                <a16:creationId xmlns:a16="http://schemas.microsoft.com/office/drawing/2014/main" id="{BC4BB803-3136-5C95-7DE5-1AC336F8110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420" t="1546" b="2124"/>
          <a:stretch/>
        </p:blipFill>
        <p:spPr>
          <a:xfrm>
            <a:off x="1652587" y="1075414"/>
            <a:ext cx="8886826" cy="5191125"/>
          </a:xfrm>
          <a:prstGeom prst="rect">
            <a:avLst/>
          </a:prstGeom>
        </p:spPr>
      </p:pic>
    </p:spTree>
    <p:extLst>
      <p:ext uri="{BB962C8B-B14F-4D97-AF65-F5344CB8AC3E}">
        <p14:creationId xmlns:p14="http://schemas.microsoft.com/office/powerpoint/2010/main" val="344477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74E6F-847C-5A98-0D27-BD4028D34457}"/>
              </a:ext>
            </a:extLst>
          </p:cNvPr>
          <p:cNvSpPr>
            <a:spLocks noGrp="1"/>
          </p:cNvSpPr>
          <p:nvPr>
            <p:ph type="title"/>
          </p:nvPr>
        </p:nvSpPr>
        <p:spPr/>
        <p:txBody>
          <a:bodyPr/>
          <a:lstStyle/>
          <a:p>
            <a:r>
              <a:rPr lang="en-US"/>
              <a:t>Ladies in Peckham </a:t>
            </a:r>
            <a:r>
              <a:rPr lang="en-US">
                <a:solidFill>
                  <a:schemeClr val="bg1"/>
                </a:solidFill>
              </a:rPr>
              <a:t>1</a:t>
            </a:r>
          </a:p>
        </p:txBody>
      </p:sp>
      <p:sp>
        <p:nvSpPr>
          <p:cNvPr id="3" name="Content Placeholder 2">
            <a:extLst>
              <a:ext uri="{FF2B5EF4-FFF2-40B4-BE49-F238E27FC236}">
                <a16:creationId xmlns:a16="http://schemas.microsoft.com/office/drawing/2014/main" id="{42190F74-82A5-477F-DA17-F145F1E80530}"/>
              </a:ext>
            </a:extLst>
          </p:cNvPr>
          <p:cNvSpPr>
            <a:spLocks noGrp="1"/>
          </p:cNvSpPr>
          <p:nvPr>
            <p:ph idx="1"/>
          </p:nvPr>
        </p:nvSpPr>
        <p:spPr>
          <a:xfrm>
            <a:off x="790414" y="2231756"/>
            <a:ext cx="4215539" cy="4261118"/>
          </a:xfrm>
        </p:spPr>
        <p:txBody>
          <a:bodyPr/>
          <a:lstStyle/>
          <a:p>
            <a:r>
              <a:rPr lang="en-GB" sz="3200">
                <a:latin typeface="Arial" panose="020B0604020202020204" pitchFamily="34" charset="0"/>
                <a:cs typeface="Arial" panose="020B0604020202020204" pitchFamily="34" charset="0"/>
              </a:rPr>
              <a:t>How might this photo link to the ladies in Peckham?</a:t>
            </a:r>
          </a:p>
          <a:p>
            <a:endParaRPr lang="en-US"/>
          </a:p>
        </p:txBody>
      </p:sp>
      <p:pic>
        <p:nvPicPr>
          <p:cNvPr id="5" name="Picture 4" descr="A statue of women from World War II standing side by side wearing different outfits round four sides of a concrete block. ">
            <a:extLst>
              <a:ext uri="{FF2B5EF4-FFF2-40B4-BE49-F238E27FC236}">
                <a16:creationId xmlns:a16="http://schemas.microsoft.com/office/drawing/2014/main" id="{A99DDB7C-A58D-C369-3465-60B6B986F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9332" y="883403"/>
            <a:ext cx="5766457" cy="5562228"/>
          </a:xfrm>
          <a:prstGeom prst="rect">
            <a:avLst/>
          </a:prstGeom>
        </p:spPr>
      </p:pic>
      <p:pic>
        <p:nvPicPr>
          <p:cNvPr id="6" name="Picture 5" descr="A statue of women from World War II standing side by side wearing different outfits round four sides of a concrete block. ">
            <a:extLst>
              <a:ext uri="{FF2B5EF4-FFF2-40B4-BE49-F238E27FC236}">
                <a16:creationId xmlns:a16="http://schemas.microsoft.com/office/drawing/2014/main" id="{78EAB87D-2AAE-6B65-F384-89F8BC901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932" y="930646"/>
            <a:ext cx="5766457" cy="5562228"/>
          </a:xfrm>
          <a:prstGeom prst="rect">
            <a:avLst/>
          </a:prstGeom>
        </p:spPr>
      </p:pic>
    </p:spTree>
    <p:extLst>
      <p:ext uri="{BB962C8B-B14F-4D97-AF65-F5344CB8AC3E}">
        <p14:creationId xmlns:p14="http://schemas.microsoft.com/office/powerpoint/2010/main" val="357459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74E6F-847C-5A98-0D27-BD4028D34457}"/>
              </a:ext>
            </a:extLst>
          </p:cNvPr>
          <p:cNvSpPr>
            <a:spLocks noGrp="1"/>
          </p:cNvSpPr>
          <p:nvPr>
            <p:ph type="title"/>
          </p:nvPr>
        </p:nvSpPr>
        <p:spPr/>
        <p:txBody>
          <a:bodyPr/>
          <a:lstStyle/>
          <a:p>
            <a:r>
              <a:rPr lang="en-US"/>
              <a:t>Ladies in Peckham </a:t>
            </a:r>
            <a:r>
              <a:rPr lang="en-US">
                <a:solidFill>
                  <a:schemeClr val="bg1"/>
                </a:solidFill>
              </a:rPr>
              <a:t>2</a:t>
            </a:r>
          </a:p>
        </p:txBody>
      </p:sp>
      <p:sp>
        <p:nvSpPr>
          <p:cNvPr id="3" name="Content Placeholder 2">
            <a:extLst>
              <a:ext uri="{FF2B5EF4-FFF2-40B4-BE49-F238E27FC236}">
                <a16:creationId xmlns:a16="http://schemas.microsoft.com/office/drawing/2014/main" id="{42190F74-82A5-477F-DA17-F145F1E80530}"/>
              </a:ext>
            </a:extLst>
          </p:cNvPr>
          <p:cNvSpPr>
            <a:spLocks noGrp="1"/>
          </p:cNvSpPr>
          <p:nvPr>
            <p:ph idx="1"/>
          </p:nvPr>
        </p:nvSpPr>
        <p:spPr>
          <a:xfrm>
            <a:off x="586374" y="1797804"/>
            <a:ext cx="4424947" cy="4261118"/>
          </a:xfrm>
        </p:spPr>
        <p:txBody>
          <a:bodyPr/>
          <a:lstStyle/>
          <a:p>
            <a:r>
              <a:rPr lang="en-GB" sz="2000">
                <a:latin typeface="Arial" panose="020B0604020202020204" pitchFamily="34" charset="0"/>
                <a:cs typeface="Arial" panose="020B0604020202020204" pitchFamily="34" charset="0"/>
              </a:rPr>
              <a:t>This is a “keep fit” group for mothers living in Peckham, South London. </a:t>
            </a:r>
          </a:p>
          <a:p>
            <a:r>
              <a:rPr lang="en-GB" sz="2000">
                <a:latin typeface="Arial" panose="020B0604020202020204" pitchFamily="34" charset="0"/>
                <a:cs typeface="Arial" panose="020B0604020202020204" pitchFamily="34" charset="0"/>
              </a:rPr>
              <a:t>They were part of a social experiment which involved mothers being able to drop their children off at a childcare facility and then have some time to exercise. All quite normal today but very unheard of in 1938.  </a:t>
            </a:r>
          </a:p>
          <a:p>
            <a:r>
              <a:rPr lang="en-GB" sz="2000">
                <a:latin typeface="Arial" panose="020B0604020202020204" pitchFamily="34" charset="0"/>
                <a:cs typeface="Arial" panose="020B0604020202020204" pitchFamily="34" charset="0"/>
              </a:rPr>
              <a:t>These women would soon experience a very different life. Just a year later the British people found themselves at war.</a:t>
            </a:r>
          </a:p>
          <a:p>
            <a:endParaRPr lang="en-US"/>
          </a:p>
        </p:txBody>
      </p:sp>
      <p:pic>
        <p:nvPicPr>
          <p:cNvPr id="4" name="Picture 3" descr="A photo of women sitting on the floor with their legs pointing into the middle of the circle. They are holding hand up in the air. ">
            <a:extLst>
              <a:ext uri="{FF2B5EF4-FFF2-40B4-BE49-F238E27FC236}">
                <a16:creationId xmlns:a16="http://schemas.microsoft.com/office/drawing/2014/main" id="{686034D7-EF44-B07A-7404-012715DDE3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4742" y="1797804"/>
            <a:ext cx="5736448" cy="3890073"/>
          </a:xfrm>
          <a:prstGeom prst="rect">
            <a:avLst/>
          </a:prstGeom>
        </p:spPr>
      </p:pic>
      <p:sp>
        <p:nvSpPr>
          <p:cNvPr id="6" name="Picture Placeholder 35" descr="Thought bubble">
            <a:extLst>
              <a:ext uri="{FF2B5EF4-FFF2-40B4-BE49-F238E27FC236}">
                <a16:creationId xmlns:a16="http://schemas.microsoft.com/office/drawing/2014/main" id="{07510904-EFD4-F94C-F5FE-6D0574591DE0}"/>
              </a:ext>
              <a:ext uri="{C183D7F6-B498-43B3-948B-1728B52AA6E4}">
                <adec:decorative xmlns:adec="http://schemas.microsoft.com/office/drawing/2017/decorative" val="0"/>
              </a:ext>
            </a:extLst>
          </p:cNvPr>
          <p:cNvSpPr txBox="1">
            <a:spLocks/>
          </p:cNvSpPr>
          <p:nvPr/>
        </p:nvSpPr>
        <p:spPr>
          <a:xfrm flipH="1">
            <a:off x="6834752" y="720270"/>
            <a:ext cx="3720528" cy="1976435"/>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a:latin typeface="Arial" panose="020B0604020202020204" pitchFamily="34" charset="0"/>
                <a:cs typeface="Arial" panose="020B0604020202020204" pitchFamily="34" charset="0"/>
              </a:rPr>
              <a:t>What was beginning to happen in 1938?</a:t>
            </a:r>
          </a:p>
        </p:txBody>
      </p:sp>
    </p:spTree>
    <p:extLst>
      <p:ext uri="{BB962C8B-B14F-4D97-AF65-F5344CB8AC3E}">
        <p14:creationId xmlns:p14="http://schemas.microsoft.com/office/powerpoint/2010/main" val="252255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lstStyle/>
          <a:p>
            <a:r>
              <a:rPr lang="en-US"/>
              <a:t>Women on the Home Front </a:t>
            </a:r>
            <a:r>
              <a:rPr lang="en-US">
                <a:solidFill>
                  <a:schemeClr val="bg1"/>
                </a:solidFill>
              </a:rPr>
              <a:t>1</a:t>
            </a:r>
          </a:p>
        </p:txBody>
      </p:sp>
      <p:sp>
        <p:nvSpPr>
          <p:cNvPr id="5" name="Picture 4" descr="Decorative shape">
            <a:extLst>
              <a:ext uri="{FF2B5EF4-FFF2-40B4-BE49-F238E27FC236}">
                <a16:creationId xmlns:a16="http://schemas.microsoft.com/office/drawing/2014/main" id="{E37EAF3E-DE82-0CDB-E9BB-1C7218BCCD5A}"/>
              </a:ext>
            </a:extLst>
          </p:cNvPr>
          <p:cNvSpPr/>
          <p:nvPr/>
        </p:nvSpPr>
        <p:spPr>
          <a:xfrm>
            <a:off x="1013928" y="1513098"/>
            <a:ext cx="9354437" cy="4546739"/>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FEBEFF4A-E56C-6EE6-66DD-88E4904031C9}"/>
              </a:ext>
            </a:extLst>
          </p:cNvPr>
          <p:cNvSpPr txBox="1"/>
          <p:nvPr/>
        </p:nvSpPr>
        <p:spPr>
          <a:xfrm>
            <a:off x="1348353" y="2014779"/>
            <a:ext cx="8462074" cy="4154984"/>
          </a:xfrm>
          <a:prstGeom prst="rect">
            <a:avLst/>
          </a:prstGeom>
          <a:noFill/>
        </p:spPr>
        <p:txBody>
          <a:bodyPr wrap="square">
            <a:spAutoFit/>
          </a:bodyPr>
          <a:lstStyle/>
          <a:p>
            <a:r>
              <a:rPr lang="en-GB" sz="2400">
                <a:latin typeface="Arial" panose="020B0604020202020204" pitchFamily="34" charset="0"/>
                <a:cs typeface="Arial" panose="020B0604020202020204" pitchFamily="34" charset="0"/>
              </a:rPr>
              <a:t>Using the sources, we are going to find out a bit more about women in the war and what they did on the Home Front.  </a:t>
            </a:r>
          </a:p>
          <a:p>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You are going to focus on three questions:</a:t>
            </a:r>
          </a:p>
          <a:p>
            <a:endParaRPr lang="en-GB"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b="1">
                <a:solidFill>
                  <a:schemeClr val="tx1"/>
                </a:solidFill>
                <a:latin typeface="Arial" panose="020B0604020202020204" pitchFamily="34" charset="0"/>
                <a:cs typeface="Arial" panose="020B0604020202020204" pitchFamily="34" charset="0"/>
              </a:rPr>
              <a:t>What can you learn from the source?</a:t>
            </a:r>
          </a:p>
          <a:p>
            <a:pPr marL="342900" indent="-342900">
              <a:buFont typeface="Arial" panose="020B0604020202020204" pitchFamily="34" charset="0"/>
              <a:buChar char="•"/>
            </a:pPr>
            <a:r>
              <a:rPr lang="en-GB" sz="2400" b="1">
                <a:solidFill>
                  <a:schemeClr val="tx1"/>
                </a:solidFill>
                <a:latin typeface="Arial" panose="020B0604020202020204" pitchFamily="34" charset="0"/>
                <a:cs typeface="Arial" panose="020B0604020202020204" pitchFamily="34" charset="0"/>
              </a:rPr>
              <a:t>Which group of women does it refer or link to?</a:t>
            </a:r>
          </a:p>
          <a:p>
            <a:pPr marL="342900" indent="-342900">
              <a:buFont typeface="Arial" panose="020B0604020202020204" pitchFamily="34" charset="0"/>
              <a:buChar char="•"/>
            </a:pPr>
            <a:r>
              <a:rPr lang="en-GB" sz="2400" b="1">
                <a:solidFill>
                  <a:schemeClr val="tx1"/>
                </a:solidFill>
                <a:latin typeface="Arial" panose="020B0604020202020204" pitchFamily="34" charset="0"/>
                <a:cs typeface="Arial" panose="020B0604020202020204" pitchFamily="34" charset="0"/>
              </a:rPr>
              <a:t>What impact might the war have had on these women?</a:t>
            </a:r>
          </a:p>
          <a:p>
            <a:endParaRPr lang="en-GB" sz="2400" b="1">
              <a:solidFill>
                <a:schemeClr val="tx1"/>
              </a:solidFill>
              <a:latin typeface="Arial" panose="020B0604020202020204" pitchFamily="34" charset="0"/>
              <a:cs typeface="Arial" panose="020B0604020202020204" pitchFamily="34" charset="0"/>
            </a:endParaRPr>
          </a:p>
          <a:p>
            <a:endParaRPr lang="en-GB" sz="2400" b="1">
              <a:solidFill>
                <a:schemeClr val="tx1"/>
              </a:solidFill>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7297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lstStyle/>
          <a:p>
            <a:r>
              <a:rPr lang="en-US"/>
              <a:t>Women on the Home Front </a:t>
            </a:r>
            <a:r>
              <a:rPr lang="en-US">
                <a:solidFill>
                  <a:schemeClr val="bg1"/>
                </a:solidFill>
              </a:rPr>
              <a:t>2</a:t>
            </a: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nvGraphicFramePr>
        <p:xfrm>
          <a:off x="542090" y="1219015"/>
          <a:ext cx="10657803" cy="5273861"/>
        </p:xfrm>
        <a:graphic>
          <a:graphicData uri="http://schemas.openxmlformats.org/drawingml/2006/table">
            <a:tbl>
              <a:tblPr firstRow="1"/>
              <a:tblGrid>
                <a:gridCol w="961246">
                  <a:extLst>
                    <a:ext uri="{9D8B030D-6E8A-4147-A177-3AD203B41FA5}">
                      <a16:colId xmlns:a16="http://schemas.microsoft.com/office/drawing/2014/main" val="20000"/>
                    </a:ext>
                  </a:extLst>
                </a:gridCol>
                <a:gridCol w="3227188">
                  <a:extLst>
                    <a:ext uri="{9D8B030D-6E8A-4147-A177-3AD203B41FA5}">
                      <a16:colId xmlns:a16="http://schemas.microsoft.com/office/drawing/2014/main" val="20001"/>
                    </a:ext>
                  </a:extLst>
                </a:gridCol>
                <a:gridCol w="3168229">
                  <a:extLst>
                    <a:ext uri="{9D8B030D-6E8A-4147-A177-3AD203B41FA5}">
                      <a16:colId xmlns:a16="http://schemas.microsoft.com/office/drawing/2014/main" val="20002"/>
                    </a:ext>
                  </a:extLst>
                </a:gridCol>
                <a:gridCol w="3301140">
                  <a:extLst>
                    <a:ext uri="{9D8B030D-6E8A-4147-A177-3AD203B41FA5}">
                      <a16:colId xmlns:a16="http://schemas.microsoft.com/office/drawing/2014/main" val="20003"/>
                    </a:ext>
                  </a:extLst>
                </a:gridCol>
              </a:tblGrid>
              <a:tr h="546293">
                <a:tc>
                  <a:txBody>
                    <a:bodyPr/>
                    <a:lstStyle/>
                    <a:p>
                      <a:r>
                        <a:rPr lang="en-GB" sz="1500" b="1">
                          <a:solidFill>
                            <a:schemeClr val="tx1"/>
                          </a:solidFill>
                          <a:latin typeface="Arial" panose="020B0604020202020204" pitchFamily="34" charset="0"/>
                          <a:cs typeface="Arial" panose="020B0604020202020204" pitchFamily="34" charset="0"/>
                        </a:rPr>
                        <a:t>Source</a:t>
                      </a:r>
                    </a:p>
                  </a:txBody>
                  <a:tcPr marT="38100" marB="381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r>
                        <a:rPr lang="en-GB" sz="1500" b="1">
                          <a:solidFill>
                            <a:schemeClr val="tx1"/>
                          </a:solidFill>
                          <a:latin typeface="Arial" panose="020B0604020202020204" pitchFamily="34" charset="0"/>
                          <a:cs typeface="Arial" panose="020B0604020202020204" pitchFamily="34" charset="0"/>
                        </a:rPr>
                        <a:t>What can you learn from the source?</a:t>
                      </a:r>
                    </a:p>
                  </a:txBody>
                  <a:tcPr marT="38100" marB="381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r>
                        <a:rPr lang="en-GB" sz="1500" b="1">
                          <a:solidFill>
                            <a:schemeClr val="tx1"/>
                          </a:solidFill>
                          <a:latin typeface="Arial" panose="020B0604020202020204" pitchFamily="34" charset="0"/>
                          <a:cs typeface="Arial" panose="020B0604020202020204" pitchFamily="34" charset="0"/>
                        </a:rPr>
                        <a:t>Which group of women does it refer or link to?</a:t>
                      </a:r>
                    </a:p>
                  </a:txBody>
                  <a:tcPr marT="38100" marB="381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r>
                        <a:rPr lang="en-GB" sz="1500" b="1">
                          <a:solidFill>
                            <a:schemeClr val="tx1"/>
                          </a:solidFill>
                          <a:latin typeface="Arial" panose="020B0604020202020204" pitchFamily="34" charset="0"/>
                          <a:cs typeface="Arial" panose="020B0604020202020204" pitchFamily="34" charset="0"/>
                        </a:rPr>
                        <a:t>What impact might the war have had on these women?</a:t>
                      </a:r>
                    </a:p>
                  </a:txBody>
                  <a:tcPr marT="38100" marB="3810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extLst>
                  <a:ext uri="{0D108BD9-81ED-4DB2-BD59-A6C34878D82A}">
                    <a16:rowId xmlns:a16="http://schemas.microsoft.com/office/drawing/2014/main" val="672626049"/>
                  </a:ext>
                </a:extLst>
              </a:tr>
              <a:tr h="590946">
                <a:tc>
                  <a:txBody>
                    <a:bodyPr/>
                    <a:lstStyle/>
                    <a:p>
                      <a:pPr algn="ctr">
                        <a:defRPr/>
                      </a:pPr>
                      <a:r>
                        <a:rPr lang="en-US" sz="1600">
                          <a:latin typeface="+mn-lt"/>
                        </a:rPr>
                        <a:t>1</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1"/>
                  </a:ext>
                </a:extLst>
              </a:tr>
              <a:tr h="590946">
                <a:tc>
                  <a:txBody>
                    <a:bodyPr/>
                    <a:lstStyle/>
                    <a:p>
                      <a:pPr algn="ctr">
                        <a:defRPr/>
                      </a:pPr>
                      <a:r>
                        <a:rPr lang="en-US" sz="1600" u="none">
                          <a:solidFill>
                            <a:srgbClr val="000000"/>
                          </a:solidFill>
                          <a:latin typeface="+mn-lt"/>
                        </a:rPr>
                        <a:t>2</a:t>
                      </a:r>
                      <a:endParaRPr lang="en-US" sz="1600">
                        <a:latin typeface="+mn-lt"/>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90946">
                <a:tc>
                  <a:txBody>
                    <a:bodyPr/>
                    <a:lstStyle/>
                    <a:p>
                      <a:pPr algn="ctr">
                        <a:defRPr/>
                      </a:pPr>
                      <a:r>
                        <a:rPr lang="en-US" sz="1600" u="none">
                          <a:solidFill>
                            <a:srgbClr val="000000"/>
                          </a:solidFill>
                          <a:latin typeface="+mn-lt"/>
                        </a:rPr>
                        <a:t>3</a:t>
                      </a:r>
                      <a:endParaRPr lang="en-US" sz="1600">
                        <a:latin typeface="+mn-lt"/>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3"/>
                  </a:ext>
                </a:extLst>
              </a:tr>
              <a:tr h="590946">
                <a:tc>
                  <a:txBody>
                    <a:bodyPr/>
                    <a:lstStyle/>
                    <a:p>
                      <a:pPr algn="ctr">
                        <a:defRPr/>
                      </a:pPr>
                      <a:r>
                        <a:rPr lang="en-US" sz="1600" u="none">
                          <a:solidFill>
                            <a:srgbClr val="000000"/>
                          </a:solidFill>
                          <a:latin typeface="+mn-lt"/>
                        </a:rPr>
                        <a:t>4</a:t>
                      </a:r>
                      <a:endParaRPr lang="en-US" sz="1600">
                        <a:latin typeface="+mn-lt"/>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90946">
                <a:tc>
                  <a:txBody>
                    <a:bodyPr/>
                    <a:lstStyle/>
                    <a:p>
                      <a:pPr algn="ctr">
                        <a:defRPr/>
                      </a:pPr>
                      <a:r>
                        <a:rPr lang="en-US" sz="1600" u="none">
                          <a:solidFill>
                            <a:srgbClr val="000000"/>
                          </a:solidFill>
                          <a:latin typeface="+mn-lt"/>
                        </a:rPr>
                        <a:t>5</a:t>
                      </a:r>
                      <a:endParaRPr lang="en-US" sz="1600">
                        <a:latin typeface="+mn-lt"/>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5"/>
                  </a:ext>
                </a:extLst>
              </a:tr>
              <a:tr h="590946">
                <a:tc>
                  <a:txBody>
                    <a:bodyPr/>
                    <a:lstStyle/>
                    <a:p>
                      <a:pPr algn="ctr">
                        <a:defRPr/>
                      </a:pPr>
                      <a:r>
                        <a:rPr lang="en-US" sz="1600">
                          <a:latin typeface="+mn-lt"/>
                        </a:rPr>
                        <a:t>6</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3595197448"/>
                  </a:ext>
                </a:extLst>
              </a:tr>
              <a:tr h="590946">
                <a:tc>
                  <a:txBody>
                    <a:bodyPr/>
                    <a:lstStyle/>
                    <a:p>
                      <a:pPr algn="ctr">
                        <a:defRPr/>
                      </a:pPr>
                      <a:r>
                        <a:rPr lang="en-US" sz="1600">
                          <a:latin typeface="+mn-lt"/>
                        </a:rPr>
                        <a:t>7</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886005073"/>
                  </a:ext>
                </a:extLst>
              </a:tr>
              <a:tr h="590946">
                <a:tc>
                  <a:txBody>
                    <a:bodyPr/>
                    <a:lstStyle/>
                    <a:p>
                      <a:pPr algn="ctr">
                        <a:defRPr/>
                      </a:pPr>
                      <a:r>
                        <a:rPr lang="en-US" sz="1600">
                          <a:latin typeface="+mn-lt"/>
                        </a:rPr>
                        <a:t>8</a:t>
                      </a: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3586340006"/>
                  </a:ext>
                </a:extLst>
              </a:tr>
            </a:tbl>
          </a:graphicData>
        </a:graphic>
      </p:graphicFrame>
      <p:grpSp>
        <p:nvGrpSpPr>
          <p:cNvPr id="2" name="Write-Char" descr="Write Character">
            <a:extLst>
              <a:ext uri="{FF2B5EF4-FFF2-40B4-BE49-F238E27FC236}">
                <a16:creationId xmlns:a16="http://schemas.microsoft.com/office/drawing/2014/main" id="{E159C11E-D936-DA9D-C25B-302D09AC72FB}"/>
              </a:ext>
            </a:extLst>
          </p:cNvPr>
          <p:cNvGrpSpPr/>
          <p:nvPr/>
        </p:nvGrpSpPr>
        <p:grpSpPr>
          <a:xfrm>
            <a:off x="10152407" y="22078"/>
            <a:ext cx="1047486" cy="1196937"/>
            <a:chOff x="5178451" y="3499712"/>
            <a:chExt cx="2284277" cy="2610188"/>
          </a:xfrm>
        </p:grpSpPr>
        <p:sp>
          <p:nvSpPr>
            <p:cNvPr id="5" name="Deco-washi">
              <a:extLst>
                <a:ext uri="{FF2B5EF4-FFF2-40B4-BE49-F238E27FC236}">
                  <a16:creationId xmlns:a16="http://schemas.microsoft.com/office/drawing/2014/main" id="{00F10466-5740-9EC3-6B07-17109D282753}"/>
                </a:ext>
                <a:ext uri="{C183D7F6-B498-43B3-948B-1728B52AA6E4}">
                  <adec:decorative xmlns:adec="http://schemas.microsoft.com/office/drawing/2017/decorative" val="1"/>
                </a:ext>
              </a:extLst>
            </p:cNvPr>
            <p:cNvSpPr txBox="1">
              <a:spLocks/>
            </p:cNvSpPr>
            <p:nvPr/>
          </p:nvSpPr>
          <p:spPr>
            <a:xfrm>
              <a:off x="5555680" y="3499712"/>
              <a:ext cx="1769427"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a:extLst>
                <a:ext uri="{FF2B5EF4-FFF2-40B4-BE49-F238E27FC236}">
                  <a16:creationId xmlns:a16="http://schemas.microsoft.com/office/drawing/2014/main" id="{C04F2A72-EB11-6EF9-E7C3-DBD962B7288F}"/>
                </a:ext>
              </a:extLst>
            </p:cNvPr>
            <p:cNvSpPr txBox="1">
              <a:spLocks/>
            </p:cNvSpPr>
            <p:nvPr/>
          </p:nvSpPr>
          <p:spPr>
            <a:xfrm rot="21383919">
              <a:off x="5712470" y="3624142"/>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Write</a:t>
              </a:r>
            </a:p>
          </p:txBody>
        </p:sp>
        <p:pic>
          <p:nvPicPr>
            <p:cNvPr id="7" name="Write-icon" descr="Write character icon">
              <a:extLst>
                <a:ext uri="{FF2B5EF4-FFF2-40B4-BE49-F238E27FC236}">
                  <a16:creationId xmlns:a16="http://schemas.microsoft.com/office/drawing/2014/main" id="{AFDC93BE-1E67-1F0F-D8D1-342FC1D4C006}"/>
                </a:ext>
              </a:extLst>
            </p:cNvPr>
            <p:cNvPicPr>
              <a:picLocks noChangeAspect="1"/>
            </p:cNvPicPr>
            <p:nvPr/>
          </p:nvPicPr>
          <p:blipFill>
            <a:blip r:embed="rId5"/>
            <a:stretch>
              <a:fillRect/>
            </a:stretch>
          </p:blipFill>
          <p:spPr>
            <a:xfrm>
              <a:off x="5178451" y="4336790"/>
              <a:ext cx="2284277" cy="1773110"/>
            </a:xfrm>
            <a:prstGeom prst="rect">
              <a:avLst/>
            </a:prstGeom>
          </p:spPr>
        </p:pic>
      </p:grpSp>
    </p:spTree>
    <p:extLst>
      <p:ext uri="{BB962C8B-B14F-4D97-AF65-F5344CB8AC3E}">
        <p14:creationId xmlns:p14="http://schemas.microsoft.com/office/powerpoint/2010/main" val="212178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Props1.xml><?xml version="1.0" encoding="utf-8"?>
<ds:datastoreItem xmlns:ds="http://schemas.openxmlformats.org/officeDocument/2006/customXml" ds:itemID="{C904DFA7-9813-4078-BFF1-CD3E0309C097}">
  <ds:schemaRefs>
    <ds:schemaRef ds:uri="3cb168fb-557d-4aff-aaa1-591c64e5f6f0"/>
    <ds:schemaRef ds:uri="be30f734-6a04-496a-ba73-5e5e8d7e44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3.xml><?xml version="1.0" encoding="utf-8"?>
<ds:datastoreItem xmlns:ds="http://schemas.openxmlformats.org/officeDocument/2006/customXml" ds:itemID="{116D2E43-4F90-40BF-B410-9AF81C15F411}">
  <ds:schemaRefs>
    <ds:schemaRef ds:uri="3cb168fb-557d-4aff-aaa1-591c64e5f6f0"/>
    <ds:schemaRef ds:uri="http://schemas.microsoft.com/office/2006/metadata/properties"/>
    <ds:schemaRef ds:uri="be30f734-6a04-496a-ba73-5e5e8d7e44d2"/>
    <ds:schemaRef ds:uri="http://purl.org/dc/elements/1.1/"/>
    <ds:schemaRef ds:uri="http://www.w3.org/XML/1998/namespace"/>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675</TotalTime>
  <Words>2784</Words>
  <Application>Microsoft Office PowerPoint</Application>
  <PresentationFormat>Widescreen</PresentationFormat>
  <Paragraphs>213</Paragraphs>
  <Slides>28</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Helvetica</vt:lpstr>
      <vt:lpstr>Source Sans Pro</vt:lpstr>
      <vt:lpstr>Source Sans Pro Bold</vt:lpstr>
      <vt:lpstr>Office Theme</vt:lpstr>
      <vt:lpstr>How did the Second World War change the lives of women on the Home Front?</vt:lpstr>
      <vt:lpstr>How did the Second World War change the lives of women on the Home Front? 11</vt:lpstr>
      <vt:lpstr>The Second World War 1</vt:lpstr>
      <vt:lpstr>The Second World War 2</vt:lpstr>
      <vt:lpstr>Image Caption</vt:lpstr>
      <vt:lpstr>Ladies in Peckham 1</vt:lpstr>
      <vt:lpstr>Ladies in Peckham 2</vt:lpstr>
      <vt:lpstr>Women on the Home Front 1</vt:lpstr>
      <vt:lpstr>Women on the Home Front 2</vt:lpstr>
      <vt:lpstr>Women on the Home Front 3</vt:lpstr>
      <vt:lpstr>Example</vt:lpstr>
      <vt:lpstr>Women on the Home Front - EXAMPLE</vt:lpstr>
      <vt:lpstr>Source 1</vt:lpstr>
      <vt:lpstr>Additional image information 1</vt:lpstr>
      <vt:lpstr>Source 2</vt:lpstr>
      <vt:lpstr>Additional image information 2</vt:lpstr>
      <vt:lpstr>Source 3</vt:lpstr>
      <vt:lpstr>Additional image information 3</vt:lpstr>
      <vt:lpstr>Source 4</vt:lpstr>
      <vt:lpstr>Additional image information</vt:lpstr>
      <vt:lpstr>Source 5</vt:lpstr>
      <vt:lpstr>Source 6</vt:lpstr>
      <vt:lpstr>Source 7</vt:lpstr>
      <vt:lpstr>Ladies in Peckham 3</vt:lpstr>
      <vt:lpstr>Ladies in Peckham 4</vt:lpstr>
      <vt:lpstr>Summary</vt:lpstr>
      <vt:lpstr>The Second World War</vt:lpstr>
      <vt:lpstr>More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5</cp:revision>
  <dcterms:created xsi:type="dcterms:W3CDTF">2022-11-29T11:24:41Z</dcterms:created>
  <dcterms:modified xsi:type="dcterms:W3CDTF">2024-08-09T10:43:23Z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